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69" r:id="rId4"/>
    <p:sldId id="267" r:id="rId5"/>
    <p:sldId id="263" r:id="rId6"/>
    <p:sldId id="258" r:id="rId7"/>
    <p:sldId id="259" r:id="rId8"/>
    <p:sldId id="260" r:id="rId9"/>
    <p:sldId id="261" r:id="rId10"/>
    <p:sldId id="262" r:id="rId11"/>
    <p:sldId id="266" r:id="rId12"/>
    <p:sldId id="264" r:id="rId13"/>
    <p:sldId id="270" r:id="rId14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A5AC6-F129-499B-A1D5-D4657138F0C0}" type="datetimeFigureOut">
              <a:rPr lang="ro-RO" smtClean="0"/>
              <a:pPr/>
              <a:t>19.10.2011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387F5-0847-4E34-B5A7-328FC937FEB3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439F-9AF1-4AE9-94E0-483B3DC41521}" type="datetimeFigureOut">
              <a:rPr lang="ro-RO" smtClean="0"/>
              <a:pPr/>
              <a:t>19.10.2011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4847-E35A-413A-8020-5157333DA37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439F-9AF1-4AE9-94E0-483B3DC41521}" type="datetimeFigureOut">
              <a:rPr lang="ro-RO" smtClean="0"/>
              <a:pPr/>
              <a:t>19.10.2011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4847-E35A-413A-8020-5157333DA37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439F-9AF1-4AE9-94E0-483B3DC41521}" type="datetimeFigureOut">
              <a:rPr lang="ro-RO" smtClean="0"/>
              <a:pPr/>
              <a:t>19.10.2011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4847-E35A-413A-8020-5157333DA37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439F-9AF1-4AE9-94E0-483B3DC41521}" type="datetimeFigureOut">
              <a:rPr lang="ro-RO" smtClean="0"/>
              <a:pPr/>
              <a:t>19.10.2011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4847-E35A-413A-8020-5157333DA37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439F-9AF1-4AE9-94E0-483B3DC41521}" type="datetimeFigureOut">
              <a:rPr lang="ro-RO" smtClean="0"/>
              <a:pPr/>
              <a:t>19.10.2011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4847-E35A-413A-8020-5157333DA37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439F-9AF1-4AE9-94E0-483B3DC41521}" type="datetimeFigureOut">
              <a:rPr lang="ro-RO" smtClean="0"/>
              <a:pPr/>
              <a:t>19.10.2011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4847-E35A-413A-8020-5157333DA37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439F-9AF1-4AE9-94E0-483B3DC41521}" type="datetimeFigureOut">
              <a:rPr lang="ro-RO" smtClean="0"/>
              <a:pPr/>
              <a:t>19.10.2011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4847-E35A-413A-8020-5157333DA37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439F-9AF1-4AE9-94E0-483B3DC41521}" type="datetimeFigureOut">
              <a:rPr lang="ro-RO" smtClean="0"/>
              <a:pPr/>
              <a:t>19.10.2011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4847-E35A-413A-8020-5157333DA37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439F-9AF1-4AE9-94E0-483B3DC41521}" type="datetimeFigureOut">
              <a:rPr lang="ro-RO" smtClean="0"/>
              <a:pPr/>
              <a:t>19.10.2011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4847-E35A-413A-8020-5157333DA37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439F-9AF1-4AE9-94E0-483B3DC41521}" type="datetimeFigureOut">
              <a:rPr lang="ro-RO" smtClean="0"/>
              <a:pPr/>
              <a:t>19.10.2011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4847-E35A-413A-8020-5157333DA37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439F-9AF1-4AE9-94E0-483B3DC41521}" type="datetimeFigureOut">
              <a:rPr lang="ro-RO" smtClean="0"/>
              <a:pPr/>
              <a:t>19.10.2011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4847-E35A-413A-8020-5157333DA37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439F-9AF1-4AE9-94E0-483B3DC41521}" type="datetimeFigureOut">
              <a:rPr lang="ro-RO" smtClean="0"/>
              <a:pPr/>
              <a:t>19.10.2011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14847-E35A-413A-8020-5157333DA379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60648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</a:rPr>
              <a:t>CEA - IFA  Program</a:t>
            </a:r>
            <a:endParaRPr lang="ro-RO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458112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Arial"/>
              </a:rPr>
              <a:t>Commissariat à 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  <a:latin typeface="Arial"/>
              </a:rPr>
              <a:t>l'Énergie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Arial"/>
              </a:rPr>
              <a:t> 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  <a:latin typeface="Arial"/>
              </a:rPr>
              <a:t>Atomique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Arial"/>
              </a:rPr>
              <a:t>			</a:t>
            </a:r>
            <a:r>
              <a:rPr lang="en-GB" baseline="0" dirty="0" smtClean="0">
                <a:solidFill>
                  <a:schemeClr val="bg1">
                    <a:lumMod val="95000"/>
                  </a:schemeClr>
                </a:solidFill>
                <a:latin typeface="Arial"/>
              </a:rPr>
              <a:t>University of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Arial"/>
              </a:rPr>
              <a:t>Craiova </a:t>
            </a:r>
          </a:p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  <a:latin typeface="Arial"/>
              </a:rPr>
              <a:t>Michel Schlegel</a:t>
            </a:r>
            <a:r>
              <a:rPr lang="de-DE" baseline="0" dirty="0" smtClean="0">
                <a:solidFill>
                  <a:schemeClr val="bg1">
                    <a:lumMod val="95000"/>
                  </a:schemeClr>
                </a:solidFill>
                <a:latin typeface="Arial"/>
              </a:rPr>
              <a:t>					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  <a:latin typeface="Arial"/>
              </a:rPr>
              <a:t>Paul Chirita</a:t>
            </a:r>
            <a:r>
              <a:rPr lang="de-DE" baseline="0" dirty="0" smtClean="0">
                <a:solidFill>
                  <a:schemeClr val="bg1">
                    <a:lumMod val="95000"/>
                  </a:schemeClr>
                </a:solidFill>
                <a:latin typeface="Arial"/>
              </a:rPr>
              <a:t>	</a:t>
            </a:r>
            <a:endParaRPr lang="ro-RO" baseline="0" dirty="0" smtClean="0">
              <a:solidFill>
                <a:schemeClr val="bg1">
                  <a:lumMod val="95000"/>
                </a:schemeClr>
              </a:solidFill>
              <a:latin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880" y="289592"/>
            <a:ext cx="871728" cy="83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5733256"/>
            <a:ext cx="664464" cy="89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A\Desktop\ifa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232633"/>
            <a:ext cx="1000125" cy="820103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/>
          </p:cNvSpPr>
          <p:nvPr/>
        </p:nvSpPr>
        <p:spPr bwMode="auto">
          <a:xfrm>
            <a:off x="755650" y="159893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2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Electrochemical</a:t>
            </a:r>
            <a:r>
              <a:rPr lang="fr-FR" sz="32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fr-FR" sz="32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study</a:t>
            </a:r>
            <a:r>
              <a:rPr lang="fr-FR" sz="32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of </a:t>
            </a:r>
            <a:r>
              <a:rPr lang="fr-FR" sz="32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iron</a:t>
            </a:r>
            <a:r>
              <a:rPr lang="fr-FR" sz="32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fr-FR" sz="32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monosulfide</a:t>
            </a:r>
            <a:r>
              <a:rPr lang="fr-FR" sz="32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dissolution</a:t>
            </a:r>
            <a:endParaRPr lang="ro-RO" sz="32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4213" y="2708920"/>
            <a:ext cx="7772400" cy="1470025"/>
          </a:xfrm>
        </p:spPr>
        <p:txBody>
          <a:bodyPr>
            <a:normAutofit/>
          </a:bodyPr>
          <a:lstStyle/>
          <a:p>
            <a:r>
              <a:rPr lang="ro-RO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Studiul electrochimic al </a:t>
            </a:r>
            <a:r>
              <a:rPr lang="ro-RO" sz="32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dizolvarii</a:t>
            </a:r>
            <a:r>
              <a:rPr lang="ro-RO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o-RO" sz="32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monosulfurilor</a:t>
            </a:r>
            <a:r>
              <a:rPr lang="ro-RO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fier</a:t>
            </a: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2195513" y="2924944"/>
            <a:ext cx="467995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77" y="312885"/>
            <a:ext cx="3656369" cy="285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51520" y="3284984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Dissolution rates as a function of time and sample </a:t>
            </a:r>
            <a:r>
              <a:rPr lang="en-US" sz="1600" dirty="0" smtClean="0">
                <a:solidFill>
                  <a:schemeClr val="bg1"/>
                </a:solidFill>
              </a:rPr>
              <a:t>pre-treatment</a:t>
            </a:r>
            <a:endParaRPr lang="de-DE" sz="1600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40799"/>
            <a:ext cx="2961019" cy="2872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652120" y="3356992"/>
            <a:ext cx="3312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X-ray patterns of initial </a:t>
            </a:r>
            <a:r>
              <a:rPr lang="en-US" sz="1600" dirty="0" err="1" smtClean="0">
                <a:solidFill>
                  <a:schemeClr val="bg1"/>
                </a:solidFill>
              </a:rPr>
              <a:t>FeS</a:t>
            </a:r>
            <a:r>
              <a:rPr lang="en-US" sz="1600" dirty="0" smtClean="0">
                <a:solidFill>
                  <a:schemeClr val="bg1"/>
                </a:solidFill>
              </a:rPr>
              <a:t> sample (down); </a:t>
            </a:r>
            <a:r>
              <a:rPr lang="en-US" sz="1600" dirty="0" err="1" smtClean="0">
                <a:solidFill>
                  <a:schemeClr val="bg1"/>
                </a:solidFill>
              </a:rPr>
              <a:t>FeS</a:t>
            </a:r>
            <a:r>
              <a:rPr lang="en-US" sz="1600" dirty="0" smtClean="0">
                <a:solidFill>
                  <a:schemeClr val="bg1"/>
                </a:solidFill>
              </a:rPr>
              <a:t> treated with water (middle) and </a:t>
            </a:r>
            <a:r>
              <a:rPr lang="en-US" sz="1600" dirty="0" err="1" smtClean="0">
                <a:solidFill>
                  <a:schemeClr val="bg1"/>
                </a:solidFill>
              </a:rPr>
              <a:t>FeS</a:t>
            </a:r>
            <a:r>
              <a:rPr lang="en-US" sz="1600" dirty="0" smtClean="0">
                <a:solidFill>
                  <a:schemeClr val="bg1"/>
                </a:solidFill>
              </a:rPr>
              <a:t> sample treated with </a:t>
            </a:r>
            <a:r>
              <a:rPr lang="en-US" sz="1600" dirty="0" err="1" smtClean="0">
                <a:solidFill>
                  <a:schemeClr val="bg1"/>
                </a:solidFill>
              </a:rPr>
              <a:t>HCl</a:t>
            </a:r>
            <a:r>
              <a:rPr lang="en-US" sz="1600" dirty="0" smtClean="0">
                <a:solidFill>
                  <a:schemeClr val="bg1"/>
                </a:solidFill>
              </a:rPr>
              <a:t> (up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  <a:endParaRPr lang="de-DE" sz="1600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706" y="4221088"/>
            <a:ext cx="4772342" cy="23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220072" y="4869160"/>
            <a:ext cx="3600400" cy="86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Schematic representation of rate control during dissolution process of untreated </a:t>
            </a:r>
            <a:r>
              <a:rPr lang="en-US" sz="1600" dirty="0" err="1" smtClean="0">
                <a:solidFill>
                  <a:schemeClr val="bg1"/>
                </a:solidFill>
              </a:rPr>
              <a:t>FeS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Conclusions</a:t>
            </a:r>
            <a:endParaRPr lang="ro-RO" sz="32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FeS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dissolution in presence of O</a:t>
            </a:r>
            <a:r>
              <a:rPr lang="en-US" sz="2800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2(</a:t>
            </a:r>
            <a:r>
              <a:rPr lang="en-US" sz="2800" baseline="-25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aq</a:t>
            </a:r>
            <a:r>
              <a:rPr lang="en-US" sz="2800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is influenced by pH and temperature: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  - the reaction order with respect to [H</a:t>
            </a:r>
            <a:r>
              <a:rPr lang="en-US" sz="2800" baseline="30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+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] is 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0.67</a:t>
            </a:r>
            <a:endParaRPr lang="en-US" sz="28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  - the activation energy is </a:t>
            </a:r>
            <a:r>
              <a:rPr lang="ro-RO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24.49 </a:t>
            </a:r>
            <a:r>
              <a:rPr lang="ro-RO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kJ/mol</a:t>
            </a:r>
            <a:endParaRPr lang="en-US" sz="28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The activation energy indicates that </a:t>
            </a: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FeS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dissolution in presence of O</a:t>
            </a:r>
            <a:r>
              <a:rPr lang="en-US" sz="2800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2(</a:t>
            </a:r>
            <a:r>
              <a:rPr lang="en-US" sz="2800" baseline="-25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aq</a:t>
            </a:r>
            <a:r>
              <a:rPr lang="en-US" sz="2800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is controlled by diffusion and surface 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reaction</a:t>
            </a:r>
            <a:endParaRPr lang="en-US" sz="28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 similar conditions (30</a:t>
            </a:r>
            <a:r>
              <a:rPr lang="en-US" sz="2800" baseline="30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 and pH 3.5), the reactivity of </a:t>
            </a: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FeS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(i</a:t>
            </a:r>
            <a:r>
              <a:rPr lang="en-US" sz="2800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0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= 1.19 x 10</a:t>
            </a:r>
            <a:r>
              <a:rPr lang="en-US" sz="2800" baseline="30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-5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A/cm</a:t>
            </a:r>
            <a:r>
              <a:rPr lang="en-US" sz="2800" baseline="30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2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) is greater than FeS</a:t>
            </a:r>
            <a:r>
              <a:rPr lang="en-US" sz="2800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2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(i</a:t>
            </a:r>
            <a:r>
              <a:rPr lang="en-US" sz="2800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0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= 3.97 x 10</a:t>
            </a:r>
            <a:r>
              <a:rPr lang="en-US" sz="2800" baseline="30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-7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A/cm</a:t>
            </a:r>
            <a:r>
              <a:rPr lang="en-US" sz="2800" baseline="30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2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). This suggests that </a:t>
            </a: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FeS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may react more rapidly to O</a:t>
            </a:r>
            <a:r>
              <a:rPr lang="en-US" sz="2800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2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ingress</a:t>
            </a:r>
            <a:endParaRPr lang="ro-RO" sz="2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Cooperation 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sym typeface="Wingdings" pitchFamily="2" charset="2"/>
              </a:rPr>
              <a:t> On-going study of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the electrochemical study of IMS dissolution: </a:t>
            </a:r>
          </a:p>
          <a:p>
            <a:pPr marL="720725" indent="-514350" algn="just">
              <a:buFont typeface="Arial" pitchFamily="34" charset="0"/>
              <a:buAutoNum type="arabicParenR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Investigation of IMS dissolution in anoxic conditions</a:t>
            </a:r>
          </a:p>
          <a:p>
            <a:pPr marL="720725" indent="-514350" algn="just">
              <a:buAutoNum type="arabicParenR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Investigation of IMS dissolution in presence of Fe</a:t>
            </a:r>
            <a:r>
              <a:rPr lang="en-US" baseline="30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3+</a:t>
            </a:r>
            <a:r>
              <a:rPr lang="en-US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</a:t>
            </a:r>
            <a:r>
              <a:rPr lang="en-US" baseline="-25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aq</a:t>
            </a:r>
            <a:r>
              <a:rPr lang="en-US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;</a:t>
            </a:r>
          </a:p>
          <a:p>
            <a:pPr marL="720725" indent="-514350" algn="just">
              <a:buAutoNum type="arabicParenR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Clarification of the IMS dissolution mechanisms. 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Development of common research topics, with elaboration of joint proposals under international and European Programs and Initiatives.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Exchange of scientists and specialists between CEA and UCV.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5229200"/>
            <a:ext cx="8424936" cy="13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Support from IFA-CEA Program (Project C1-04) and CEA</a:t>
            </a:r>
            <a:r>
              <a:rPr lang="en-US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-SINF “</a:t>
            </a:r>
            <a:r>
              <a:rPr lang="en-US" sz="28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Aval</a:t>
            </a:r>
            <a:r>
              <a:rPr lang="en-US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du cycle”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gratefully acknowledged.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o-RO" sz="52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5200" b="1" dirty="0" smtClean="0">
                <a:solidFill>
                  <a:schemeClr val="bg1"/>
                </a:solidFill>
              </a:rPr>
              <a:t>Thank you</a:t>
            </a:r>
          </a:p>
          <a:p>
            <a:pPr>
              <a:buNone/>
            </a:pP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900113" y="1125538"/>
            <a:ext cx="3167062" cy="215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179388" y="115888"/>
            <a:ext cx="8785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8EB4E3"/>
                </a:solidFill>
                <a:latin typeface="Calibri" pitchFamily="34" charset="0"/>
              </a:rPr>
              <a:t>Nuclear waste disposal in clay: the French concept</a:t>
            </a:r>
            <a:endParaRPr lang="ro-RO" sz="3200" b="1">
              <a:solidFill>
                <a:srgbClr val="8EB4E3"/>
              </a:solidFill>
              <a:latin typeface="Calibri" pitchFamily="34" charset="0"/>
            </a:endParaRP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4211638" y="981075"/>
            <a:ext cx="4537075" cy="2735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fr-FR" sz="1600">
                <a:solidFill>
                  <a:schemeClr val="bg1"/>
                </a:solidFill>
                <a:sym typeface="Wingdings" pitchFamily="2" charset="2"/>
              </a:rPr>
              <a:t>Long-term storage of nuclear waste as a glass</a:t>
            </a:r>
          </a:p>
          <a:p>
            <a:pPr eaLnBrk="0" hangingPunct="0">
              <a:lnSpc>
                <a:spcPct val="120000"/>
              </a:lnSpc>
            </a:pPr>
            <a:r>
              <a:rPr lang="fr-FR" sz="1600">
                <a:solidFill>
                  <a:schemeClr val="bg1"/>
                </a:solidFill>
                <a:sym typeface="Wingdings" pitchFamily="2" charset="2"/>
              </a:rPr>
              <a:t>Glass containers in low-alloy steel overpacks inserted in the clay rock</a:t>
            </a:r>
          </a:p>
          <a:p>
            <a:pPr eaLnBrk="0" hangingPunct="0">
              <a:lnSpc>
                <a:spcPct val="120000"/>
              </a:lnSpc>
            </a:pPr>
            <a:r>
              <a:rPr lang="fr-FR" sz="1600">
                <a:solidFill>
                  <a:schemeClr val="bg1"/>
                </a:solidFill>
                <a:sym typeface="Wingdings" pitchFamily="2" charset="2"/>
              </a:rPr>
              <a:t>Heating, clay resaturation, anoxic conditions</a:t>
            </a:r>
          </a:p>
          <a:p>
            <a:pPr eaLnBrk="0" hangingPunct="0">
              <a:lnSpc>
                <a:spcPct val="120000"/>
              </a:lnSpc>
              <a:buFont typeface="Wingdings" pitchFamily="2" charset="2"/>
              <a:buChar char="à"/>
            </a:pPr>
            <a:r>
              <a:rPr lang="fr-FR" sz="1600">
                <a:solidFill>
                  <a:schemeClr val="bg1"/>
                </a:solidFill>
                <a:sym typeface="Wingdings" pitchFamily="2" charset="2"/>
              </a:rPr>
              <a:t> Steel (iron) corrosion</a:t>
            </a:r>
          </a:p>
          <a:p>
            <a:pPr eaLnBrk="0" hangingPunct="0">
              <a:lnSpc>
                <a:spcPct val="120000"/>
              </a:lnSpc>
              <a:buFont typeface="Wingdings" pitchFamily="2" charset="2"/>
              <a:buChar char="à"/>
            </a:pPr>
            <a:r>
              <a:rPr lang="fr-FR" sz="1600">
                <a:solidFill>
                  <a:schemeClr val="bg1"/>
                </a:solidFill>
                <a:sym typeface="Wingdings" pitchFamily="2" charset="2"/>
              </a:rPr>
              <a:t> Clay transformation</a:t>
            </a:r>
          </a:p>
          <a:p>
            <a:pPr eaLnBrk="0" hangingPunct="0">
              <a:lnSpc>
                <a:spcPct val="120000"/>
              </a:lnSpc>
              <a:buFont typeface="Wingdings" pitchFamily="2" charset="2"/>
              <a:buChar char="à"/>
            </a:pPr>
            <a:r>
              <a:rPr lang="fr-FR" sz="1600">
                <a:solidFill>
                  <a:schemeClr val="bg1"/>
                </a:solidFill>
                <a:sym typeface="Wingdings" pitchFamily="2" charset="2"/>
              </a:rPr>
              <a:t> Glass alteration</a:t>
            </a:r>
          </a:p>
          <a:p>
            <a:pPr eaLnBrk="0" hangingPunct="0">
              <a:lnSpc>
                <a:spcPct val="120000"/>
              </a:lnSpc>
              <a:buFont typeface="Wingdings" pitchFamily="2" charset="2"/>
              <a:buChar char="à"/>
            </a:pPr>
            <a:r>
              <a:rPr lang="fr-FR" sz="1600">
                <a:solidFill>
                  <a:schemeClr val="bg1"/>
                </a:solidFill>
                <a:sym typeface="Wingdings" pitchFamily="2" charset="2"/>
              </a:rPr>
              <a:t> transport of radioelement through corrosion products &amp; in the near-field  </a:t>
            </a:r>
            <a:r>
              <a:rPr lang="fr-FR" sz="1600">
                <a:sym typeface="Wingdings" pitchFamily="2" charset="2"/>
              </a:rPr>
              <a:t> </a:t>
            </a:r>
            <a:endParaRPr lang="en-GB" sz="1600">
              <a:sym typeface="Wingdings" pitchFamily="2" charset="2"/>
            </a:endParaRPr>
          </a:p>
        </p:txBody>
      </p:sp>
      <p:sp>
        <p:nvSpPr>
          <p:cNvPr id="25606" name="Text Box 21"/>
          <p:cNvSpPr txBox="1">
            <a:spLocks noChangeArrowheads="1"/>
          </p:cNvSpPr>
          <p:nvPr/>
        </p:nvSpPr>
        <p:spPr bwMode="auto">
          <a:xfrm>
            <a:off x="107950" y="6467475"/>
            <a:ext cx="4895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i="1">
                <a:solidFill>
                  <a:schemeClr val="bg1"/>
                </a:solidFill>
              </a:rPr>
              <a:t>De Combarieu, Schlegel et al., Appl. Cheochem.,  </a:t>
            </a:r>
            <a:r>
              <a:rPr lang="en-US" sz="1200" b="1" i="1">
                <a:solidFill>
                  <a:schemeClr val="bg1"/>
                </a:solidFill>
              </a:rPr>
              <a:t>26</a:t>
            </a:r>
            <a:r>
              <a:rPr lang="en-US" sz="1200" i="1">
                <a:solidFill>
                  <a:schemeClr val="bg1"/>
                </a:solidFill>
              </a:rPr>
              <a:t>, 65-79 (2011)</a:t>
            </a:r>
          </a:p>
        </p:txBody>
      </p:sp>
      <p:sp>
        <p:nvSpPr>
          <p:cNvPr id="25607" name="Text Box 22"/>
          <p:cNvSpPr txBox="1">
            <a:spLocks noChangeArrowheads="1"/>
          </p:cNvSpPr>
          <p:nvPr/>
        </p:nvSpPr>
        <p:spPr bwMode="auto">
          <a:xfrm>
            <a:off x="4211638" y="4652963"/>
            <a:ext cx="4752975" cy="9858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fr-FR" sz="1600">
                <a:solidFill>
                  <a:schemeClr val="bg1"/>
                </a:solidFill>
                <a:sym typeface="Wingdings" pitchFamily="2" charset="2"/>
              </a:rPr>
              <a:t>Mechanism of iron corrosion?</a:t>
            </a:r>
          </a:p>
          <a:p>
            <a:pPr eaLnBrk="0" hangingPunct="0">
              <a:lnSpc>
                <a:spcPct val="120000"/>
              </a:lnSpc>
            </a:pPr>
            <a:r>
              <a:rPr lang="fr-FR" sz="1600">
                <a:solidFill>
                  <a:schemeClr val="bg1"/>
                </a:solidFill>
                <a:sym typeface="Wingdings" pitchFamily="2" charset="2"/>
              </a:rPr>
              <a:t>Nature and reactivity of corrosion products? </a:t>
            </a:r>
          </a:p>
          <a:p>
            <a:pPr eaLnBrk="0" hangingPunct="0">
              <a:lnSpc>
                <a:spcPct val="120000"/>
              </a:lnSpc>
            </a:pPr>
            <a:r>
              <a:rPr lang="fr-FR" sz="1600">
                <a:solidFill>
                  <a:schemeClr val="bg1"/>
                </a:solidFill>
                <a:sym typeface="Wingdings" pitchFamily="2" charset="2"/>
              </a:rPr>
              <a:t>Impact on the fate of radionuclides? </a:t>
            </a:r>
          </a:p>
        </p:txBody>
      </p:sp>
      <p:grpSp>
        <p:nvGrpSpPr>
          <p:cNvPr id="3" name="Group 26"/>
          <p:cNvGrpSpPr>
            <a:grpSpLocks noChangeAspect="1"/>
          </p:cNvGrpSpPr>
          <p:nvPr/>
        </p:nvGrpSpPr>
        <p:grpSpPr bwMode="auto">
          <a:xfrm>
            <a:off x="1042988" y="1209675"/>
            <a:ext cx="2954337" cy="2049463"/>
            <a:chOff x="758" y="751"/>
            <a:chExt cx="1588" cy="1102"/>
          </a:xfrm>
        </p:grpSpPr>
        <p:sp>
          <p:nvSpPr>
            <p:cNvPr id="25609" name="AutoShape 25"/>
            <p:cNvSpPr>
              <a:spLocks noChangeAspect="1" noChangeArrowheads="1" noTextEdit="1"/>
            </p:cNvSpPr>
            <p:nvPr/>
          </p:nvSpPr>
          <p:spPr bwMode="auto">
            <a:xfrm>
              <a:off x="758" y="751"/>
              <a:ext cx="1588" cy="1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25610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8" y="751"/>
              <a:ext cx="1588" cy="1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1" name="Rectangle 28"/>
            <p:cNvSpPr>
              <a:spLocks noChangeArrowheads="1"/>
            </p:cNvSpPr>
            <p:nvPr/>
          </p:nvSpPr>
          <p:spPr bwMode="auto">
            <a:xfrm>
              <a:off x="1116" y="1694"/>
              <a:ext cx="411" cy="15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sv-SE" sz="1600"/>
            </a:p>
          </p:txBody>
        </p:sp>
        <p:sp>
          <p:nvSpPr>
            <p:cNvPr id="25612" name="Rectangle 29"/>
            <p:cNvSpPr>
              <a:spLocks noChangeArrowheads="1"/>
            </p:cNvSpPr>
            <p:nvPr/>
          </p:nvSpPr>
          <p:spPr bwMode="auto">
            <a:xfrm>
              <a:off x="1969" y="1048"/>
              <a:ext cx="238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fr-FR" sz="1400">
                  <a:solidFill>
                    <a:srgbClr val="1F1A17"/>
                  </a:solidFill>
                </a:rPr>
                <a:t>Insert</a:t>
              </a:r>
              <a:endParaRPr lang="fr-FR" sz="1600"/>
            </a:p>
          </p:txBody>
        </p:sp>
        <p:sp>
          <p:nvSpPr>
            <p:cNvPr id="25613" name="Rectangle 30"/>
            <p:cNvSpPr>
              <a:spLocks noChangeArrowheads="1"/>
            </p:cNvSpPr>
            <p:nvPr/>
          </p:nvSpPr>
          <p:spPr bwMode="auto">
            <a:xfrm>
              <a:off x="1226" y="765"/>
              <a:ext cx="274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fr-FR" sz="1400">
                  <a:solidFill>
                    <a:srgbClr val="1F1A17"/>
                  </a:solidFill>
                </a:rPr>
                <a:t>barrier</a:t>
              </a:r>
              <a:endParaRPr lang="fr-FR" sz="1600"/>
            </a:p>
          </p:txBody>
        </p:sp>
        <p:sp>
          <p:nvSpPr>
            <p:cNvPr id="25614" name="Rectangle 31"/>
            <p:cNvSpPr>
              <a:spLocks noChangeArrowheads="1"/>
            </p:cNvSpPr>
            <p:nvPr/>
          </p:nvSpPr>
          <p:spPr bwMode="auto">
            <a:xfrm>
              <a:off x="1478" y="1295"/>
              <a:ext cx="27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fr-FR" sz="1400">
                  <a:solidFill>
                    <a:srgbClr val="1F1A17"/>
                  </a:solidFill>
                </a:rPr>
                <a:t>barrier</a:t>
              </a:r>
              <a:endParaRPr lang="fr-FR" sz="1600"/>
            </a:p>
          </p:txBody>
        </p:sp>
      </p:grpSp>
      <p:sp>
        <p:nvSpPr>
          <p:cNvPr id="25615" name="Rectangle 7"/>
          <p:cNvSpPr>
            <a:spLocks noChangeArrowheads="1"/>
          </p:cNvSpPr>
          <p:nvPr/>
        </p:nvSpPr>
        <p:spPr bwMode="auto">
          <a:xfrm>
            <a:off x="466725" y="4267200"/>
            <a:ext cx="3529013" cy="2020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 sz="1600" b="1"/>
          </a:p>
        </p:txBody>
      </p:sp>
      <p:pic>
        <p:nvPicPr>
          <p:cNvPr id="25616" name="Picture 8" descr="VFA_DeCombarie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351338"/>
            <a:ext cx="3395663" cy="1349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5617" name="Text Box 9"/>
          <p:cNvSpPr txBox="1">
            <a:spLocks noChangeArrowheads="1"/>
          </p:cNvSpPr>
          <p:nvPr/>
        </p:nvSpPr>
        <p:spPr bwMode="auto">
          <a:xfrm>
            <a:off x="519113" y="5789613"/>
            <a:ext cx="6667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/>
              <a:t>Glass</a:t>
            </a:r>
          </a:p>
        </p:txBody>
      </p:sp>
      <p:sp>
        <p:nvSpPr>
          <p:cNvPr id="25618" name="Text Box 10"/>
          <p:cNvSpPr txBox="1">
            <a:spLocks noChangeArrowheads="1"/>
          </p:cNvSpPr>
          <p:nvPr/>
        </p:nvSpPr>
        <p:spPr bwMode="auto">
          <a:xfrm>
            <a:off x="1330325" y="5651500"/>
            <a:ext cx="7921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/>
              <a:t>Altered glass</a:t>
            </a:r>
          </a:p>
        </p:txBody>
      </p:sp>
      <p:sp>
        <p:nvSpPr>
          <p:cNvPr id="25619" name="Text Box 11"/>
          <p:cNvSpPr txBox="1">
            <a:spLocks noChangeArrowheads="1"/>
          </p:cNvSpPr>
          <p:nvPr/>
        </p:nvSpPr>
        <p:spPr bwMode="auto">
          <a:xfrm>
            <a:off x="2193925" y="5651500"/>
            <a:ext cx="1019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/>
              <a:t>Corroded iron</a:t>
            </a:r>
          </a:p>
        </p:txBody>
      </p:sp>
      <p:sp>
        <p:nvSpPr>
          <p:cNvPr id="25620" name="Text Box 12"/>
          <p:cNvSpPr txBox="1">
            <a:spLocks noChangeArrowheads="1"/>
          </p:cNvSpPr>
          <p:nvPr/>
        </p:nvSpPr>
        <p:spPr bwMode="auto">
          <a:xfrm>
            <a:off x="3160713" y="5789613"/>
            <a:ext cx="55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cs typeface="Arial" charset="0"/>
              </a:rPr>
              <a:t>Clay</a:t>
            </a:r>
          </a:p>
        </p:txBody>
      </p:sp>
      <p:sp>
        <p:nvSpPr>
          <p:cNvPr id="25621" name="Line 13"/>
          <p:cNvSpPr>
            <a:spLocks noChangeShapeType="1"/>
          </p:cNvSpPr>
          <p:nvPr/>
        </p:nvSpPr>
        <p:spPr bwMode="auto">
          <a:xfrm>
            <a:off x="1331913" y="5719763"/>
            <a:ext cx="0" cy="50323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622" name="Line 14"/>
          <p:cNvSpPr>
            <a:spLocks noChangeShapeType="1"/>
          </p:cNvSpPr>
          <p:nvPr/>
        </p:nvSpPr>
        <p:spPr bwMode="auto">
          <a:xfrm>
            <a:off x="3132138" y="5718175"/>
            <a:ext cx="0" cy="5048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623" name="Line 15"/>
          <p:cNvSpPr>
            <a:spLocks noChangeShapeType="1"/>
          </p:cNvSpPr>
          <p:nvPr/>
        </p:nvSpPr>
        <p:spPr bwMode="auto">
          <a:xfrm>
            <a:off x="2266950" y="5719763"/>
            <a:ext cx="0" cy="5048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624" name="Line 19"/>
          <p:cNvSpPr>
            <a:spLocks noChangeShapeType="1"/>
          </p:cNvSpPr>
          <p:nvPr/>
        </p:nvSpPr>
        <p:spPr bwMode="auto">
          <a:xfrm flipH="1">
            <a:off x="682625" y="5359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625" name="Text Box 20"/>
          <p:cNvSpPr txBox="1">
            <a:spLocks noChangeArrowheads="1"/>
          </p:cNvSpPr>
          <p:nvPr/>
        </p:nvSpPr>
        <p:spPr bwMode="auto">
          <a:xfrm>
            <a:off x="896938" y="4999038"/>
            <a:ext cx="877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/>
              <a:t>100 µm</a:t>
            </a:r>
          </a:p>
        </p:txBody>
      </p:sp>
      <p:sp>
        <p:nvSpPr>
          <p:cNvPr id="25626" name="Oval 16"/>
          <p:cNvSpPr>
            <a:spLocks noChangeArrowheads="1"/>
          </p:cNvSpPr>
          <p:nvPr/>
        </p:nvSpPr>
        <p:spPr bwMode="auto">
          <a:xfrm>
            <a:off x="3348038" y="2720975"/>
            <a:ext cx="141287" cy="144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 sz="1600"/>
          </a:p>
        </p:txBody>
      </p:sp>
      <p:sp>
        <p:nvSpPr>
          <p:cNvPr id="25627" name="Freeform 18"/>
          <p:cNvSpPr>
            <a:spLocks/>
          </p:cNvSpPr>
          <p:nvPr/>
        </p:nvSpPr>
        <p:spPr bwMode="auto">
          <a:xfrm rot="20143533" flipV="1">
            <a:off x="1474788" y="3225800"/>
            <a:ext cx="2089150" cy="673100"/>
          </a:xfrm>
          <a:custGeom>
            <a:avLst/>
            <a:gdLst>
              <a:gd name="T0" fmla="*/ 2147483647 w 920"/>
              <a:gd name="T1" fmla="*/ 2147483647 h 364"/>
              <a:gd name="T2" fmla="*/ 2147483647 w 920"/>
              <a:gd name="T3" fmla="*/ 2147483647 h 364"/>
              <a:gd name="T4" fmla="*/ 2147483647 w 920"/>
              <a:gd name="T5" fmla="*/ 2147483647 h 364"/>
              <a:gd name="T6" fmla="*/ 2147483647 w 920"/>
              <a:gd name="T7" fmla="*/ 2147483647 h 364"/>
              <a:gd name="T8" fmla="*/ 2147483647 w 920"/>
              <a:gd name="T9" fmla="*/ 2147483647 h 364"/>
              <a:gd name="T10" fmla="*/ 2147483647 w 920"/>
              <a:gd name="T11" fmla="*/ 2147483647 h 364"/>
              <a:gd name="T12" fmla="*/ 0 w 920"/>
              <a:gd name="T13" fmla="*/ 0 h 3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20"/>
              <a:gd name="T22" fmla="*/ 0 h 364"/>
              <a:gd name="T23" fmla="*/ 920 w 920"/>
              <a:gd name="T24" fmla="*/ 364 h 3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20" h="364">
                <a:moveTo>
                  <a:pt x="920" y="364"/>
                </a:moveTo>
                <a:cubicBezTo>
                  <a:pt x="894" y="362"/>
                  <a:pt x="825" y="357"/>
                  <a:pt x="768" y="348"/>
                </a:cubicBezTo>
                <a:cubicBezTo>
                  <a:pt x="711" y="339"/>
                  <a:pt x="641" y="326"/>
                  <a:pt x="576" y="308"/>
                </a:cubicBezTo>
                <a:cubicBezTo>
                  <a:pt x="511" y="290"/>
                  <a:pt x="441" y="265"/>
                  <a:pt x="380" y="240"/>
                </a:cubicBezTo>
                <a:cubicBezTo>
                  <a:pt x="319" y="215"/>
                  <a:pt x="253" y="182"/>
                  <a:pt x="208" y="156"/>
                </a:cubicBezTo>
                <a:cubicBezTo>
                  <a:pt x="163" y="130"/>
                  <a:pt x="143" y="110"/>
                  <a:pt x="108" y="84"/>
                </a:cubicBezTo>
                <a:cubicBezTo>
                  <a:pt x="73" y="58"/>
                  <a:pt x="22" y="17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 rot="10800000"/>
          <a:lstStyle/>
          <a:p>
            <a:pPr algn="ctr" eaLnBrk="0" hangingPunct="0"/>
            <a:endParaRPr lang="sv-SE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5" name="Rectangle 31"/>
          <p:cNvSpPr>
            <a:spLocks noChangeArrowheads="1"/>
          </p:cNvSpPr>
          <p:nvPr/>
        </p:nvSpPr>
        <p:spPr bwMode="auto">
          <a:xfrm>
            <a:off x="5795963" y="1700560"/>
            <a:ext cx="3348037" cy="3673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26630" name="Picture 6" descr="C12_carto02_XA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4863" y="1908522"/>
            <a:ext cx="3170237" cy="3398838"/>
          </a:xfrm>
          <a:prstGeom prst="rect">
            <a:avLst/>
          </a:prstGeom>
          <a:noFill/>
        </p:spPr>
      </p:pic>
      <p:pic>
        <p:nvPicPr>
          <p:cNvPr id="26634" name="Picture 10" descr="c12 carto01 S µX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12197">
            <a:off x="4157663" y="3492847"/>
            <a:ext cx="1460500" cy="1728788"/>
          </a:xfrm>
          <a:prstGeom prst="rect">
            <a:avLst/>
          </a:prstGeom>
          <a:noFill/>
        </p:spPr>
      </p:pic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4446588" y="3348385"/>
            <a:ext cx="319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>
                <a:solidFill>
                  <a:schemeClr val="bg1"/>
                </a:solidFill>
                <a:cs typeface="Arial" charset="0"/>
              </a:rPr>
              <a:t>S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4518025" y="4140547"/>
            <a:ext cx="377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aseline="30000">
                <a:cs typeface="Arial" charset="0"/>
              </a:rPr>
              <a:t>+</a:t>
            </a:r>
            <a:r>
              <a:rPr lang="fr-FR" sz="1600">
                <a:cs typeface="Arial" charset="0"/>
              </a:rPr>
              <a:t>1</a:t>
            </a: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4716463" y="3996085"/>
            <a:ext cx="377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aseline="30000">
                <a:cs typeface="Arial" charset="0"/>
              </a:rPr>
              <a:t>+</a:t>
            </a:r>
            <a:r>
              <a:rPr lang="fr-FR" sz="1600">
                <a:cs typeface="Arial" charset="0"/>
              </a:rPr>
              <a:t>2</a:t>
            </a: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4230688" y="4019897"/>
            <a:ext cx="377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>
                <a:cs typeface="Arial" charset="0"/>
              </a:rPr>
              <a:t>3</a:t>
            </a:r>
            <a:r>
              <a:rPr lang="fr-FR" sz="1600" baseline="-25000">
                <a:cs typeface="Arial" charset="0"/>
              </a:rPr>
              <a:t>+</a:t>
            </a: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4068763" y="4140547"/>
            <a:ext cx="377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>
                <a:cs typeface="Arial" charset="0"/>
              </a:rPr>
              <a:t>4</a:t>
            </a:r>
            <a:r>
              <a:rPr lang="fr-FR" sz="1600" baseline="-25000">
                <a:cs typeface="Arial" charset="0"/>
              </a:rPr>
              <a:t>+</a:t>
            </a: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4500563" y="3924647"/>
            <a:ext cx="377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>
                <a:cs typeface="Arial" charset="0"/>
              </a:rPr>
              <a:t>6</a:t>
            </a:r>
            <a:r>
              <a:rPr lang="fr-FR" sz="1600" baseline="-25000">
                <a:cs typeface="Arial" charset="0"/>
              </a:rPr>
              <a:t>+</a:t>
            </a: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4213225" y="4429472"/>
            <a:ext cx="377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aseline="30000">
                <a:cs typeface="Arial" charset="0"/>
              </a:rPr>
              <a:t>+</a:t>
            </a:r>
            <a:r>
              <a:rPr lang="fr-FR" sz="1600">
                <a:cs typeface="Arial" charset="0"/>
              </a:rPr>
              <a:t>5</a:t>
            </a:r>
          </a:p>
        </p:txBody>
      </p:sp>
      <p:sp>
        <p:nvSpPr>
          <p:cNvPr id="26646" name="AutoShape 22"/>
          <p:cNvSpPr>
            <a:spLocks noChangeArrowheads="1"/>
          </p:cNvSpPr>
          <p:nvPr/>
        </p:nvSpPr>
        <p:spPr bwMode="auto">
          <a:xfrm rot="20901495" flipV="1">
            <a:off x="3419475" y="4365972"/>
            <a:ext cx="863600" cy="936625"/>
          </a:xfrm>
          <a:custGeom>
            <a:avLst/>
            <a:gdLst>
              <a:gd name="G0" fmla="+- 15130 0 0"/>
              <a:gd name="G1" fmla="+- 4044 0 0"/>
              <a:gd name="G2" fmla="+- 12158 0 4044"/>
              <a:gd name="G3" fmla="+- G2 0 4044"/>
              <a:gd name="G4" fmla="*/ G3 32768 32059"/>
              <a:gd name="G5" fmla="*/ G4 1 2"/>
              <a:gd name="G6" fmla="+- 21600 0 15130"/>
              <a:gd name="G7" fmla="*/ G6 4044 6079"/>
              <a:gd name="G8" fmla="+- G7 15130 0"/>
              <a:gd name="T0" fmla="*/ 15130 w 21600"/>
              <a:gd name="T1" fmla="*/ 0 h 21600"/>
              <a:gd name="T2" fmla="*/ 15130 w 21600"/>
              <a:gd name="T3" fmla="*/ 12158 h 21600"/>
              <a:gd name="T4" fmla="*/ 2080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30" y="0"/>
                </a:lnTo>
                <a:lnTo>
                  <a:pt x="15130" y="4044"/>
                </a:lnTo>
                <a:lnTo>
                  <a:pt x="12427" y="4044"/>
                </a:lnTo>
                <a:cubicBezTo>
                  <a:pt x="5564" y="4044"/>
                  <a:pt x="0" y="7677"/>
                  <a:pt x="0" y="12158"/>
                </a:cubicBezTo>
                <a:lnTo>
                  <a:pt x="0" y="21600"/>
                </a:lnTo>
                <a:lnTo>
                  <a:pt x="4160" y="21600"/>
                </a:lnTo>
                <a:lnTo>
                  <a:pt x="4160" y="12158"/>
                </a:lnTo>
                <a:cubicBezTo>
                  <a:pt x="4160" y="9925"/>
                  <a:pt x="7861" y="8114"/>
                  <a:pt x="12427" y="8114"/>
                </a:cubicBezTo>
                <a:lnTo>
                  <a:pt x="15130" y="8114"/>
                </a:lnTo>
                <a:lnTo>
                  <a:pt x="15130" y="12158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8EB4E3"/>
                </a:solidFill>
                <a:latin typeface="Calibri" pitchFamily="34" charset="0"/>
              </a:rPr>
              <a:t>iron monosulfide in corrosion layers</a:t>
            </a:r>
            <a:br>
              <a:rPr lang="en-US" sz="3200" b="1">
                <a:solidFill>
                  <a:srgbClr val="8EB4E3"/>
                </a:solidFill>
                <a:latin typeface="Calibri" pitchFamily="34" charset="0"/>
              </a:rPr>
            </a:br>
            <a:r>
              <a:rPr lang="en-US" sz="3200" b="1">
                <a:solidFill>
                  <a:srgbClr val="8EB4E3"/>
                </a:solidFill>
                <a:latin typeface="Calibri" pitchFamily="34" charset="0"/>
              </a:rPr>
              <a:t>Insight from iron-clay corrosion experiments</a:t>
            </a:r>
            <a:endParaRPr lang="ro-RO" sz="3200" b="1">
              <a:solidFill>
                <a:srgbClr val="8EB4E3"/>
              </a:solidFill>
              <a:latin typeface="Calibri" pitchFamily="34" charset="0"/>
            </a:endParaRPr>
          </a:p>
        </p:txBody>
      </p:sp>
      <p:pic>
        <p:nvPicPr>
          <p:cNvPr id="26631" name="Picture 7" descr="c12 carto01 S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3126135"/>
            <a:ext cx="1800225" cy="1350962"/>
          </a:xfrm>
          <a:prstGeom prst="rect">
            <a:avLst/>
          </a:prstGeom>
          <a:noFill/>
        </p:spPr>
      </p:pic>
      <p:pic>
        <p:nvPicPr>
          <p:cNvPr id="26632" name="Picture 8" descr="c12 carto01 B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463" y="1686272"/>
            <a:ext cx="1800225" cy="1350963"/>
          </a:xfrm>
          <a:prstGeom prst="rect">
            <a:avLst/>
          </a:prstGeom>
          <a:noFill/>
        </p:spPr>
      </p:pic>
      <p:pic>
        <p:nvPicPr>
          <p:cNvPr id="26633" name="Picture 9" descr="c12 carto01 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0100" y="1686272"/>
            <a:ext cx="1800225" cy="1350963"/>
          </a:xfrm>
          <a:prstGeom prst="rect">
            <a:avLst/>
          </a:prstGeom>
          <a:noFill/>
        </p:spPr>
      </p:pic>
      <p:pic>
        <p:nvPicPr>
          <p:cNvPr id="26635" name="Picture 11" descr="c12 carto01 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0100" y="3126135"/>
            <a:ext cx="1800225" cy="1350962"/>
          </a:xfrm>
          <a:prstGeom prst="rect">
            <a:avLst/>
          </a:prstGeom>
          <a:noFill/>
        </p:spPr>
      </p:pic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2070100" y="4134197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179388" y="1268760"/>
            <a:ext cx="211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SEM-EDX analysis</a:t>
            </a: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 rot="-2471156">
            <a:off x="1127125" y="2492722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iron</a:t>
            </a: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 rot="-2471156">
            <a:off x="107950" y="2133947"/>
            <a:ext cx="1770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Arial Narrow" pitchFamily="34" charset="0"/>
              </a:rPr>
              <a:t>Corrosion products</a:t>
            </a: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 rot="-2471156">
            <a:off x="228600" y="1779935"/>
            <a:ext cx="74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(clay)</a:t>
            </a:r>
          </a:p>
        </p:txBody>
      </p:sp>
      <p:sp>
        <p:nvSpPr>
          <p:cNvPr id="26653" name="AutoShape 29"/>
          <p:cNvSpPr>
            <a:spLocks noChangeArrowheads="1"/>
          </p:cNvSpPr>
          <p:nvPr/>
        </p:nvSpPr>
        <p:spPr bwMode="auto">
          <a:xfrm rot="-10125537" flipH="1" flipV="1">
            <a:off x="5003800" y="2637185"/>
            <a:ext cx="792163" cy="936625"/>
          </a:xfrm>
          <a:custGeom>
            <a:avLst/>
            <a:gdLst>
              <a:gd name="G0" fmla="+- 15130 0 0"/>
              <a:gd name="G1" fmla="+- 4044 0 0"/>
              <a:gd name="G2" fmla="+- 12158 0 4044"/>
              <a:gd name="G3" fmla="+- G2 0 4044"/>
              <a:gd name="G4" fmla="*/ G3 32768 32059"/>
              <a:gd name="G5" fmla="*/ G4 1 2"/>
              <a:gd name="G6" fmla="+- 21600 0 15130"/>
              <a:gd name="G7" fmla="*/ G6 4044 6079"/>
              <a:gd name="G8" fmla="+- G7 15130 0"/>
              <a:gd name="T0" fmla="*/ 15130 w 21600"/>
              <a:gd name="T1" fmla="*/ 0 h 21600"/>
              <a:gd name="T2" fmla="*/ 15130 w 21600"/>
              <a:gd name="T3" fmla="*/ 12158 h 21600"/>
              <a:gd name="T4" fmla="*/ 2080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30" y="0"/>
                </a:lnTo>
                <a:lnTo>
                  <a:pt x="15130" y="4044"/>
                </a:lnTo>
                <a:lnTo>
                  <a:pt x="12427" y="4044"/>
                </a:lnTo>
                <a:cubicBezTo>
                  <a:pt x="5564" y="4044"/>
                  <a:pt x="0" y="7677"/>
                  <a:pt x="0" y="12158"/>
                </a:cubicBezTo>
                <a:lnTo>
                  <a:pt x="0" y="21600"/>
                </a:lnTo>
                <a:lnTo>
                  <a:pt x="4160" y="21600"/>
                </a:lnTo>
                <a:lnTo>
                  <a:pt x="4160" y="12158"/>
                </a:lnTo>
                <a:cubicBezTo>
                  <a:pt x="4160" y="9925"/>
                  <a:pt x="7861" y="8114"/>
                  <a:pt x="12427" y="8114"/>
                </a:cubicBezTo>
                <a:lnTo>
                  <a:pt x="15130" y="8114"/>
                </a:lnTo>
                <a:lnTo>
                  <a:pt x="15130" y="12158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1893888" y="4877147"/>
            <a:ext cx="2965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Micro X-ray </a:t>
            </a:r>
            <a:br>
              <a:rPr lang="fr-FR">
                <a:solidFill>
                  <a:schemeClr val="bg1"/>
                </a:solidFill>
              </a:rPr>
            </a:br>
            <a:r>
              <a:rPr lang="fr-FR">
                <a:solidFill>
                  <a:schemeClr val="bg1"/>
                </a:solidFill>
              </a:rPr>
              <a:t>Fluorescence spectroscopy</a:t>
            </a:r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5867400" y="1268760"/>
            <a:ext cx="3270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X-ray absorption spectroscopy</a:t>
            </a:r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6805613" y="1918047"/>
            <a:ext cx="5746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S</a:t>
            </a:r>
            <a:r>
              <a:rPr lang="fr-FR" baseline="30000"/>
              <a:t>(-II)</a:t>
            </a:r>
          </a:p>
        </p:txBody>
      </p:sp>
      <p:sp>
        <p:nvSpPr>
          <p:cNvPr id="26658" name="Text Box 34"/>
          <p:cNvSpPr txBox="1">
            <a:spLocks noChangeArrowheads="1"/>
          </p:cNvSpPr>
          <p:nvPr/>
        </p:nvSpPr>
        <p:spPr bwMode="auto">
          <a:xfrm>
            <a:off x="7589838" y="1918047"/>
            <a:ext cx="582612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S</a:t>
            </a:r>
            <a:r>
              <a:rPr lang="fr-FR" baseline="30000"/>
              <a:t>(VI)</a:t>
            </a:r>
          </a:p>
        </p:txBody>
      </p:sp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700088" y="5805264"/>
            <a:ext cx="8443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6D9F1"/>
                </a:solidFill>
              </a:rPr>
              <a:t>Potential impact of </a:t>
            </a:r>
            <a:r>
              <a:rPr lang="en-US" dirty="0" err="1" smtClean="0">
                <a:solidFill>
                  <a:srgbClr val="C6D9F1"/>
                </a:solidFill>
              </a:rPr>
              <a:t>FeS</a:t>
            </a:r>
            <a:r>
              <a:rPr lang="en-US" dirty="0" smtClean="0">
                <a:solidFill>
                  <a:srgbClr val="C6D9F1"/>
                </a:solidFill>
              </a:rPr>
              <a:t> solid on the retention properties of </a:t>
            </a:r>
            <a:r>
              <a:rPr lang="en-US" dirty="0" err="1" smtClean="0">
                <a:solidFill>
                  <a:srgbClr val="C6D9F1"/>
                </a:solidFill>
              </a:rPr>
              <a:t>radionuclides</a:t>
            </a:r>
            <a:r>
              <a:rPr lang="en-US" dirty="0" smtClean="0">
                <a:solidFill>
                  <a:srgbClr val="C6D9F1"/>
                </a:solidFill>
              </a:rPr>
              <a:t> by the near-field clay? </a:t>
            </a:r>
            <a:endParaRPr lang="fr-FR" dirty="0">
              <a:solidFill>
                <a:srgbClr val="C6D9F1"/>
              </a:solidFill>
            </a:endParaRPr>
          </a:p>
        </p:txBody>
      </p:sp>
      <p:sp>
        <p:nvSpPr>
          <p:cNvPr id="26660" name="AutoShape 36"/>
          <p:cNvSpPr>
            <a:spLocks noChangeArrowheads="1"/>
          </p:cNvSpPr>
          <p:nvPr/>
        </p:nvSpPr>
        <p:spPr bwMode="auto">
          <a:xfrm>
            <a:off x="5724525" y="5374035"/>
            <a:ext cx="468313" cy="3603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6227763" y="5374035"/>
            <a:ext cx="267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S(-II) in iron monosulfide</a:t>
            </a:r>
          </a:p>
        </p:txBody>
      </p:sp>
      <p:sp>
        <p:nvSpPr>
          <p:cNvPr id="26662" name="AutoShape 38"/>
          <p:cNvSpPr>
            <a:spLocks noChangeArrowheads="1"/>
          </p:cNvSpPr>
          <p:nvPr/>
        </p:nvSpPr>
        <p:spPr bwMode="auto">
          <a:xfrm>
            <a:off x="179388" y="5810026"/>
            <a:ext cx="468312" cy="3603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5322888" y="6597650"/>
            <a:ext cx="37861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P. </a:t>
            </a:r>
            <a:r>
              <a:rPr lang="en-US" sz="1200" dirty="0" err="1">
                <a:solidFill>
                  <a:schemeClr val="bg1"/>
                </a:solidFill>
              </a:rPr>
              <a:t>Chirita</a:t>
            </a:r>
            <a:r>
              <a:rPr lang="en-US" sz="1200" dirty="0">
                <a:solidFill>
                  <a:schemeClr val="bg1"/>
                </a:solidFill>
              </a:rPr>
              <a:t> et al, </a:t>
            </a:r>
            <a:r>
              <a:rPr lang="en-US" sz="1200" i="1" dirty="0">
                <a:solidFill>
                  <a:schemeClr val="bg1"/>
                </a:solidFill>
              </a:rPr>
              <a:t>J. Colloid </a:t>
            </a:r>
            <a:r>
              <a:rPr lang="en-US" sz="1200" i="1" dirty="0" err="1">
                <a:solidFill>
                  <a:schemeClr val="bg1"/>
                </a:solidFill>
              </a:rPr>
              <a:t>Interf</a:t>
            </a:r>
            <a:r>
              <a:rPr lang="en-US" sz="1200" i="1" dirty="0">
                <a:solidFill>
                  <a:schemeClr val="bg1"/>
                </a:solidFill>
              </a:rPr>
              <a:t>. </a:t>
            </a:r>
            <a:r>
              <a:rPr lang="en-US" sz="1200" i="1" dirty="0" err="1">
                <a:solidFill>
                  <a:schemeClr val="bg1"/>
                </a:solidFill>
              </a:rPr>
              <a:t>Sci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321</a:t>
            </a:r>
            <a:r>
              <a:rPr lang="en-US" sz="1200" dirty="0">
                <a:solidFill>
                  <a:schemeClr val="bg1"/>
                </a:solidFill>
              </a:rPr>
              <a:t> 84-95 (2008).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97449"/>
            <a:ext cx="4318947" cy="298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520" y="4304710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/>
                </a:solidFill>
              </a:rPr>
              <a:t>Eh trend at 25 ◦C in [</a:t>
            </a:r>
            <a:r>
              <a:rPr lang="en-US" sz="1600" dirty="0" err="1" smtClean="0">
                <a:solidFill>
                  <a:schemeClr val="bg1"/>
                </a:solidFill>
              </a:rPr>
              <a:t>HCl</a:t>
            </a:r>
            <a:r>
              <a:rPr lang="en-US" sz="1600" dirty="0" smtClean="0">
                <a:solidFill>
                  <a:schemeClr val="bg1"/>
                </a:solidFill>
              </a:rPr>
              <a:t>] of 10</a:t>
            </a:r>
            <a:r>
              <a:rPr lang="en-US" sz="1600" baseline="30000" dirty="0" smtClean="0">
                <a:solidFill>
                  <a:schemeClr val="bg1"/>
                </a:solidFill>
              </a:rPr>
              <a:t>-2.75</a:t>
            </a:r>
            <a:r>
              <a:rPr lang="en-US" sz="1600" dirty="0" smtClean="0">
                <a:solidFill>
                  <a:schemeClr val="bg1"/>
                </a:solidFill>
              </a:rPr>
              <a:t> and 10</a:t>
            </a:r>
            <a:r>
              <a:rPr lang="en-US" sz="1600" baseline="30000" dirty="0" smtClean="0">
                <a:solidFill>
                  <a:schemeClr val="bg1"/>
                </a:solidFill>
              </a:rPr>
              <a:t>-3.00</a:t>
            </a:r>
            <a:r>
              <a:rPr lang="en-US" sz="1600" dirty="0" smtClean="0">
                <a:solidFill>
                  <a:schemeClr val="bg1"/>
                </a:solidFill>
              </a:rPr>
              <a:t>, saturated with air. </a:t>
            </a:r>
            <a:endParaRPr lang="ro-RO" sz="1600" baseline="300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097449"/>
            <a:ext cx="3816424" cy="296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932040" y="4293096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/>
                </a:solidFill>
              </a:rPr>
              <a:t>Eh trend at 25</a:t>
            </a:r>
            <a:r>
              <a:rPr lang="en-US" sz="1600" baseline="30000" dirty="0" smtClean="0">
                <a:solidFill>
                  <a:schemeClr val="bg1"/>
                </a:solidFill>
              </a:rPr>
              <a:t>o</a:t>
            </a:r>
            <a:r>
              <a:rPr lang="en-US" sz="1600" dirty="0" smtClean="0">
                <a:solidFill>
                  <a:schemeClr val="bg1"/>
                </a:solidFill>
              </a:rPr>
              <a:t>C and [Fe</a:t>
            </a:r>
            <a:r>
              <a:rPr lang="en-US" sz="1600" baseline="30000" dirty="0" smtClean="0">
                <a:solidFill>
                  <a:schemeClr val="bg1"/>
                </a:solidFill>
              </a:rPr>
              <a:t>3+</a:t>
            </a:r>
            <a:r>
              <a:rPr lang="en-US" sz="1600" dirty="0" smtClean="0">
                <a:solidFill>
                  <a:schemeClr val="bg1"/>
                </a:solidFill>
              </a:rPr>
              <a:t>] ranging from 0.0001 to 0.0005 mol L</a:t>
            </a:r>
            <a:r>
              <a:rPr lang="en-US" sz="1600" baseline="30000" dirty="0" smtClean="0">
                <a:solidFill>
                  <a:schemeClr val="bg1"/>
                </a:solidFill>
              </a:rPr>
              <a:t>-1</a:t>
            </a:r>
            <a:r>
              <a:rPr lang="en-US" sz="1600" dirty="0" smtClean="0">
                <a:solidFill>
                  <a:schemeClr val="bg1"/>
                </a:solidFill>
              </a:rPr>
              <a:t>, pH 2 and 3.</a:t>
            </a:r>
            <a:r>
              <a:rPr lang="en-US" sz="1600" baseline="30000" dirty="0" smtClean="0">
                <a:solidFill>
                  <a:schemeClr val="bg1"/>
                </a:solidFill>
              </a:rPr>
              <a:t>2</a:t>
            </a:r>
          </a:p>
          <a:p>
            <a:pPr algn="just"/>
            <a:endParaRPr lang="ro-RO" sz="16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6238473"/>
            <a:ext cx="8640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o-RO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Chirita P., Descostes M., Schlegel M.L. </a:t>
            </a:r>
            <a:r>
              <a:rPr lang="en-GB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J. Colloid  Interface </a:t>
            </a:r>
            <a:r>
              <a:rPr lang="en-GB" sz="11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Sci</a:t>
            </a: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321</a:t>
            </a: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84–95 (2008).</a:t>
            </a:r>
          </a:p>
          <a:p>
            <a:pPr marL="342900" indent="-342900" algn="just"/>
            <a:r>
              <a:rPr lang="ro-RO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Chirita P., Schlegel M.L. Goldschmidt</a:t>
            </a:r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2011, Prague, Czech Republic.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43528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Impact of </a:t>
            </a:r>
            <a:r>
              <a:rPr lang="en-US" sz="32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FeS</a:t>
            </a:r>
            <a:r>
              <a:rPr lang="en-US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dissolution on the </a:t>
            </a:r>
            <a:r>
              <a:rPr lang="en-US" sz="32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redox</a:t>
            </a:r>
            <a:r>
              <a:rPr lang="en-US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potential</a:t>
            </a:r>
            <a:endParaRPr lang="ro-RO" sz="32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55576" y="1124744"/>
            <a:ext cx="1782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</a:t>
            </a:r>
            <a:r>
              <a:rPr lang="fr-FR" sz="1400" dirty="0" err="1" smtClean="0">
                <a:solidFill>
                  <a:schemeClr val="tx2">
                    <a:lumMod val="75000"/>
                  </a:schemeClr>
                </a:solidFill>
              </a:rPr>
              <a:t>Before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2">
                    <a:lumMod val="75000"/>
                  </a:schemeClr>
                </a:solidFill>
              </a:rPr>
              <a:t>FeS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</a:rPr>
              <a:t> addition</a:t>
            </a:r>
            <a:endParaRPr lang="fr-F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Accolade ouvrante 10"/>
          <p:cNvSpPr/>
          <p:nvPr/>
        </p:nvSpPr>
        <p:spPr>
          <a:xfrm rot="5400000">
            <a:off x="2627784" y="476672"/>
            <a:ext cx="288032" cy="28803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037379" y="1537047"/>
            <a:ext cx="1454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After</a:t>
            </a:r>
            <a:r>
              <a:rPr lang="fr-FR" sz="1400" dirty="0" err="1" smtClean="0">
                <a:solidFill>
                  <a:schemeClr val="tx2">
                    <a:lumMod val="75000"/>
                  </a:schemeClr>
                </a:solidFill>
              </a:rPr>
              <a:t>FeS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</a:rPr>
              <a:t> addition</a:t>
            </a:r>
            <a:endParaRPr lang="fr-F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544" y="501317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6D9F1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C6D9F1"/>
                </a:solidFill>
              </a:rPr>
              <a:t>Dissolution of iron </a:t>
            </a:r>
            <a:r>
              <a:rPr lang="en-US" dirty="0" err="1" smtClean="0">
                <a:solidFill>
                  <a:srgbClr val="C6D9F1"/>
                </a:solidFill>
              </a:rPr>
              <a:t>monosulfide</a:t>
            </a:r>
            <a:r>
              <a:rPr lang="en-US" dirty="0" smtClean="0">
                <a:solidFill>
                  <a:srgbClr val="C6D9F1"/>
                </a:solidFill>
              </a:rPr>
              <a:t> (IMS) buffers the local </a:t>
            </a:r>
            <a:r>
              <a:rPr lang="en-US" dirty="0" err="1" smtClean="0">
                <a:solidFill>
                  <a:srgbClr val="C6D9F1"/>
                </a:solidFill>
              </a:rPr>
              <a:t>redox</a:t>
            </a:r>
            <a:r>
              <a:rPr lang="en-US" dirty="0" smtClean="0">
                <a:solidFill>
                  <a:srgbClr val="C6D9F1"/>
                </a:solidFill>
              </a:rPr>
              <a:t> potential and releases Fe</a:t>
            </a:r>
            <a:r>
              <a:rPr lang="en-US" baseline="30000" dirty="0" smtClean="0">
                <a:solidFill>
                  <a:srgbClr val="C6D9F1"/>
                </a:solidFill>
              </a:rPr>
              <a:t>(II)</a:t>
            </a:r>
            <a:r>
              <a:rPr lang="en-US" dirty="0" smtClean="0">
                <a:solidFill>
                  <a:srgbClr val="C6D9F1"/>
                </a:solidFill>
              </a:rPr>
              <a:t> and sulfur species in intermediate oxidation states, which can maintain reducing conditions in the clay</a:t>
            </a:r>
            <a:endParaRPr lang="fr-FR" dirty="0"/>
          </a:p>
        </p:txBody>
      </p:sp>
      <p:sp>
        <p:nvSpPr>
          <p:cNvPr id="13" name="ZoneTexte 9"/>
          <p:cNvSpPr txBox="1"/>
          <p:nvPr/>
        </p:nvSpPr>
        <p:spPr>
          <a:xfrm>
            <a:off x="5319376" y="1177007"/>
            <a:ext cx="1766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sym typeface="Wingdings"/>
              </a:rPr>
              <a:t></a:t>
            </a:r>
            <a:r>
              <a:rPr lang="fr-FR" sz="1400" dirty="0" err="1" smtClean="0">
                <a:solidFill>
                  <a:schemeClr val="tx2">
                    <a:lumMod val="75000"/>
                  </a:schemeClr>
                </a:solidFill>
                <a:sym typeface="Wingdings"/>
              </a:rPr>
              <a:t>B</a:t>
            </a:r>
            <a:r>
              <a:rPr lang="fr-FR" sz="1400" dirty="0" err="1" smtClean="0">
                <a:solidFill>
                  <a:schemeClr val="tx2">
                    <a:lumMod val="75000"/>
                  </a:schemeClr>
                </a:solidFill>
              </a:rPr>
              <a:t>efore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2">
                    <a:lumMod val="75000"/>
                  </a:schemeClr>
                </a:solidFill>
              </a:rPr>
              <a:t>FeS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</a:rPr>
              <a:t> addition</a:t>
            </a:r>
            <a:endParaRPr lang="fr-F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ZoneTexte 11"/>
          <p:cNvSpPr txBox="1"/>
          <p:nvPr/>
        </p:nvSpPr>
        <p:spPr>
          <a:xfrm>
            <a:off x="5436096" y="2924944"/>
            <a:ext cx="2849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sym typeface="Wingdings"/>
              </a:rPr>
              <a:t>                 </a:t>
            </a:r>
            <a:r>
              <a:rPr lang="fr-FR" sz="1400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After</a:t>
            </a:r>
            <a:r>
              <a:rPr lang="fr-FR" sz="1400" dirty="0" err="1" smtClean="0">
                <a:solidFill>
                  <a:schemeClr val="tx2">
                    <a:lumMod val="75000"/>
                  </a:schemeClr>
                </a:solidFill>
              </a:rPr>
              <a:t>FeS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</a:rPr>
              <a:t> addition         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sym typeface="Wingdings"/>
              </a:rPr>
              <a:t></a:t>
            </a:r>
            <a:endParaRPr lang="fr-FR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Project objectives</a:t>
            </a:r>
            <a:endParaRPr lang="ro-RO" sz="32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Clarification of the reaction kinetics and mechanisms of sulfur-bearing species release during IMS dissolution, and the impact of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redox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active species transport in media around radionuclide repositories.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just">
              <a:buNone/>
            </a:pPr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just">
              <a:buNone/>
            </a:pP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Activities</a:t>
            </a:r>
          </a:p>
          <a:p>
            <a:pPr marL="514350" indent="-514350" algn="just">
              <a:buAutoNum type="arabicParenBoth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Electrochemical investigation of IMS dissolution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reactions</a:t>
            </a:r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514350" indent="-514350" algn="just">
              <a:buAutoNum type="arabicParenBoth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Characterization of solid reaction products formed on surface of IMS electrodes using specific surface science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techniques</a:t>
            </a:r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514350" indent="-514350" algn="just">
              <a:buAutoNum type="arabicParenBoth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Identification of the main factors controlling IMS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dissolution</a:t>
            </a:r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514350" indent="-514350" algn="just">
              <a:buAutoNum type="arabicParenBoth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Development of theoretical models to estimate the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redox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buffer potential of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IMS</a:t>
            </a:r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just">
              <a:buNone/>
            </a:pPr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ro-RO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Electrochemical study of </a:t>
            </a:r>
            <a:r>
              <a:rPr lang="en-US" sz="32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FeS</a:t>
            </a:r>
            <a:r>
              <a:rPr lang="en-US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dissolution in presence of O</a:t>
            </a:r>
            <a:r>
              <a:rPr lang="en-US" sz="3200" b="1" baseline="-25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2(</a:t>
            </a:r>
            <a:r>
              <a:rPr lang="en-US" sz="3200" b="1" baseline="-250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aq</a:t>
            </a:r>
            <a:r>
              <a:rPr lang="en-US" sz="3200" b="1" baseline="-25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)</a:t>
            </a:r>
            <a:r>
              <a:rPr lang="en-US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: pH effect</a:t>
            </a:r>
            <a:endParaRPr lang="ro-RO" sz="3200" b="1" baseline="-25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C:\Users\A\Desktop\i vs pH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040" y="1844824"/>
            <a:ext cx="4059936" cy="2915107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44824"/>
            <a:ext cx="3792617" cy="29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1520" y="5013176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 smtClean="0">
                <a:solidFill>
                  <a:schemeClr val="bg1"/>
                </a:solidFill>
              </a:rPr>
              <a:t>Potentiodynamic</a:t>
            </a:r>
            <a:r>
              <a:rPr lang="en-US" sz="1600" dirty="0" smtClean="0">
                <a:solidFill>
                  <a:schemeClr val="bg1"/>
                </a:solidFill>
              </a:rPr>
              <a:t> polarization behavior of </a:t>
            </a:r>
            <a:r>
              <a:rPr lang="en-US" sz="1600" dirty="0" err="1" smtClean="0">
                <a:solidFill>
                  <a:schemeClr val="bg1"/>
                </a:solidFill>
              </a:rPr>
              <a:t>FeS</a:t>
            </a:r>
            <a:r>
              <a:rPr lang="en-US" sz="1600" dirty="0" smtClean="0">
                <a:solidFill>
                  <a:schemeClr val="bg1"/>
                </a:solidFill>
              </a:rPr>
              <a:t> dissolved in </a:t>
            </a:r>
            <a:r>
              <a:rPr lang="en-US" sz="1600" dirty="0" err="1" smtClean="0">
                <a:solidFill>
                  <a:schemeClr val="bg1"/>
                </a:solidFill>
              </a:rPr>
              <a:t>HCl</a:t>
            </a:r>
            <a:r>
              <a:rPr lang="en-US" sz="1600" dirty="0" smtClean="0">
                <a:solidFill>
                  <a:schemeClr val="bg1"/>
                </a:solidFill>
              </a:rPr>
              <a:t> solutions at 30</a:t>
            </a:r>
            <a:r>
              <a:rPr lang="en-US" sz="1600" baseline="30000" dirty="0" smtClean="0">
                <a:solidFill>
                  <a:schemeClr val="bg1"/>
                </a:solidFill>
              </a:rPr>
              <a:t>o</a:t>
            </a:r>
            <a:r>
              <a:rPr lang="en-US" sz="1600" dirty="0" smtClean="0">
                <a:solidFill>
                  <a:schemeClr val="bg1"/>
                </a:solidFill>
              </a:rPr>
              <a:t>C and pH from 2.5 to </a:t>
            </a:r>
            <a:r>
              <a:rPr lang="en-US" sz="1600" dirty="0" smtClean="0">
                <a:solidFill>
                  <a:schemeClr val="bg1"/>
                </a:solidFill>
              </a:rPr>
              <a:t>5.0</a:t>
            </a:r>
            <a:endParaRPr lang="ro-RO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5013176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/>
                </a:solidFill>
              </a:rPr>
              <a:t>Dependence of –</a:t>
            </a:r>
            <a:r>
              <a:rPr lang="en-US" sz="1600" dirty="0" err="1" smtClean="0">
                <a:solidFill>
                  <a:schemeClr val="bg1"/>
                </a:solidFill>
              </a:rPr>
              <a:t>lg</a:t>
            </a:r>
            <a:r>
              <a:rPr lang="en-US" sz="1600" dirty="0" smtClean="0">
                <a:solidFill>
                  <a:schemeClr val="bg1"/>
                </a:solidFill>
              </a:rPr>
              <a:t> i</a:t>
            </a:r>
            <a:r>
              <a:rPr lang="en-US" sz="1600" baseline="-25000" dirty="0" smtClean="0">
                <a:solidFill>
                  <a:schemeClr val="bg1"/>
                </a:solidFill>
              </a:rPr>
              <a:t>0</a:t>
            </a:r>
            <a:r>
              <a:rPr lang="en-US" sz="1600" dirty="0" smtClean="0">
                <a:solidFill>
                  <a:schemeClr val="bg1"/>
                </a:solidFill>
              </a:rPr>
              <a:t> versus pH	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1600" dirty="0" smtClean="0">
                <a:solidFill>
                  <a:schemeClr val="bg1"/>
                </a:solidFill>
              </a:rPr>
              <a:t>i</a:t>
            </a:r>
            <a:r>
              <a:rPr lang="en-US" sz="1600" baseline="-25000" dirty="0" smtClean="0">
                <a:solidFill>
                  <a:schemeClr val="bg1"/>
                </a:solidFill>
              </a:rPr>
              <a:t>0</a:t>
            </a:r>
            <a:r>
              <a:rPr lang="en-US" sz="1600" dirty="0" smtClean="0">
                <a:solidFill>
                  <a:schemeClr val="bg1"/>
                </a:solidFill>
              </a:rPr>
              <a:t> decreases from 6.7x10</a:t>
            </a:r>
            <a:r>
              <a:rPr lang="en-US" sz="1600" baseline="30000" dirty="0" smtClean="0">
                <a:solidFill>
                  <a:schemeClr val="bg1"/>
                </a:solidFill>
              </a:rPr>
              <a:t>-5</a:t>
            </a:r>
            <a:r>
              <a:rPr lang="en-US" sz="1600" dirty="0" smtClean="0">
                <a:solidFill>
                  <a:schemeClr val="bg1"/>
                </a:solidFill>
              </a:rPr>
              <a:t> to 1.76x10</a:t>
            </a:r>
            <a:r>
              <a:rPr lang="en-US" sz="1600" baseline="30000" dirty="0" smtClean="0">
                <a:solidFill>
                  <a:schemeClr val="bg1"/>
                </a:solidFill>
              </a:rPr>
              <a:t>-6</a:t>
            </a:r>
            <a:r>
              <a:rPr lang="en-US" sz="1600" dirty="0" smtClean="0">
                <a:solidFill>
                  <a:schemeClr val="bg1"/>
                </a:solidFill>
              </a:rPr>
              <a:t> A/cm</a:t>
            </a:r>
            <a:r>
              <a:rPr lang="en-US" sz="1600" baseline="30000" dirty="0" smtClean="0">
                <a:solidFill>
                  <a:schemeClr val="bg1"/>
                </a:solidFill>
              </a:rPr>
              <a:t>2</a:t>
            </a:r>
            <a:r>
              <a:rPr lang="en-US" sz="1600" dirty="0" smtClean="0">
                <a:solidFill>
                  <a:schemeClr val="bg1"/>
                </a:solidFill>
              </a:rPr>
              <a:t> when pH increases from 2.5 to </a:t>
            </a:r>
            <a:r>
              <a:rPr lang="en-US" sz="1600" dirty="0" smtClean="0">
                <a:solidFill>
                  <a:schemeClr val="bg1"/>
                </a:solidFill>
              </a:rPr>
              <a:t>5.0</a:t>
            </a:r>
            <a:endParaRPr lang="ro-RO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6165304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chemeClr val="bg1"/>
                </a:solidFill>
              </a:rPr>
              <a:t>Reaction order with respect to [H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+</a:t>
            </a:r>
            <a:r>
              <a:rPr lang="en-US" sz="2000" b="1" dirty="0" smtClean="0">
                <a:solidFill>
                  <a:schemeClr val="bg1"/>
                </a:solidFill>
              </a:rPr>
              <a:t>] is 0.67</a:t>
            </a:r>
            <a:endParaRPr lang="ro-RO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\Desktop\eis vs pH (a)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040" y="2060848"/>
            <a:ext cx="4059936" cy="2915107"/>
          </a:xfrm>
          <a:prstGeom prst="rect">
            <a:avLst/>
          </a:prstGeom>
          <a:noFill/>
        </p:spPr>
      </p:pic>
      <p:pic>
        <p:nvPicPr>
          <p:cNvPr id="2051" name="Picture 3" descr="C:\Users\A\Desktop\eis vs pH (b)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060848"/>
            <a:ext cx="4059936" cy="291510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515719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Impedance behavior of </a:t>
            </a:r>
            <a:r>
              <a:rPr lang="en-US" dirty="0" err="1" smtClean="0">
                <a:solidFill>
                  <a:schemeClr val="bg1"/>
                </a:solidFill>
              </a:rPr>
              <a:t>FeS</a:t>
            </a:r>
            <a:r>
              <a:rPr lang="en-US" dirty="0" smtClean="0">
                <a:solidFill>
                  <a:schemeClr val="bg1"/>
                </a:solidFill>
              </a:rPr>
              <a:t>  in </a:t>
            </a:r>
            <a:r>
              <a:rPr lang="en-US" dirty="0" err="1" smtClean="0">
                <a:solidFill>
                  <a:schemeClr val="bg1"/>
                </a:solidFill>
              </a:rPr>
              <a:t>HCl</a:t>
            </a:r>
            <a:r>
              <a:rPr lang="en-US" dirty="0" smtClean="0">
                <a:solidFill>
                  <a:schemeClr val="bg1"/>
                </a:solidFill>
              </a:rPr>
              <a:t> solutions at 30</a:t>
            </a:r>
            <a:r>
              <a:rPr lang="en-US" baseline="30000" dirty="0" smtClean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C and pH 2.5 and 3.0 (a) and pH from 2.5 to 5.0 (b).  </a:t>
            </a:r>
            <a:r>
              <a:rPr lang="en-US" dirty="0" err="1" smtClean="0">
                <a:solidFill>
                  <a:schemeClr val="bg1"/>
                </a:solidFill>
              </a:rPr>
              <a:t>R</a:t>
            </a:r>
            <a:r>
              <a:rPr lang="en-US" baseline="-25000" dirty="0" err="1" smtClean="0">
                <a:solidFill>
                  <a:schemeClr val="bg1"/>
                </a:solidFill>
              </a:rPr>
              <a:t>ct</a:t>
            </a:r>
            <a:r>
              <a:rPr lang="en-US" dirty="0" smtClean="0">
                <a:solidFill>
                  <a:schemeClr val="bg1"/>
                </a:solidFill>
              </a:rPr>
              <a:t> increases from 0.25 to 19.76 </a:t>
            </a:r>
            <a:r>
              <a:rPr lang="en-US" dirty="0" err="1" smtClean="0">
                <a:solidFill>
                  <a:schemeClr val="bg1"/>
                </a:solidFill>
              </a:rPr>
              <a:t>KOhm</a:t>
            </a:r>
            <a:r>
              <a:rPr lang="en-US" dirty="0" smtClean="0">
                <a:solidFill>
                  <a:schemeClr val="bg1"/>
                </a:solidFill>
              </a:rPr>
              <a:t> when pH increases from 2.5 to </a:t>
            </a:r>
            <a:r>
              <a:rPr lang="en-US" dirty="0" smtClean="0">
                <a:solidFill>
                  <a:schemeClr val="bg1"/>
                </a:solidFill>
              </a:rPr>
              <a:t>5.0</a:t>
            </a:r>
            <a:endParaRPr lang="ro-RO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404664"/>
            <a:ext cx="639046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FeS</a:t>
            </a:r>
            <a:r>
              <a:rPr lang="en-US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dissolution in presence of O</a:t>
            </a:r>
            <a:r>
              <a:rPr lang="en-US" sz="3200" b="1" baseline="-25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2(</a:t>
            </a:r>
            <a:r>
              <a:rPr lang="en-US" sz="3200" b="1" baseline="-250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aq</a:t>
            </a:r>
            <a:r>
              <a:rPr lang="en-US" sz="3200" b="1" baseline="-25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)</a:t>
            </a:r>
            <a:r>
              <a:rPr lang="en-US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: </a:t>
            </a:r>
            <a:br>
              <a:rPr lang="en-US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Impedance behavior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FeS</a:t>
            </a:r>
            <a:r>
              <a:rPr lang="en-US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dissolution in presence of O</a:t>
            </a:r>
            <a:r>
              <a:rPr lang="en-US" sz="3200" b="1" baseline="-25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2(</a:t>
            </a:r>
            <a:r>
              <a:rPr lang="en-US" sz="3200" b="1" baseline="-250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aq</a:t>
            </a:r>
            <a:r>
              <a:rPr lang="en-US" sz="3200" b="1" baseline="-250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)</a:t>
            </a:r>
            <a:r>
              <a:rPr lang="en-US" sz="3200" b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:  </a:t>
            </a:r>
            <a:r>
              <a:rPr lang="en-US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Temperature effect</a:t>
            </a:r>
            <a:endParaRPr lang="ro-RO" sz="32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 descr="C:\Users\A\Desktop\i vs temp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040" y="1340768"/>
            <a:ext cx="4059936" cy="2915107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352396"/>
            <a:ext cx="3851920" cy="301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3528" y="4595644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 smtClean="0">
                <a:solidFill>
                  <a:schemeClr val="bg1"/>
                </a:solidFill>
              </a:rPr>
              <a:t>Potentiodynamic</a:t>
            </a:r>
            <a:r>
              <a:rPr lang="en-US" sz="1600" dirty="0" smtClean="0">
                <a:solidFill>
                  <a:schemeClr val="bg1"/>
                </a:solidFill>
              </a:rPr>
              <a:t> polarization behavior of </a:t>
            </a:r>
            <a:r>
              <a:rPr lang="en-US" sz="1600" dirty="0" err="1" smtClean="0">
                <a:solidFill>
                  <a:schemeClr val="bg1"/>
                </a:solidFill>
              </a:rPr>
              <a:t>FeS</a:t>
            </a:r>
            <a:r>
              <a:rPr lang="en-US" sz="1600" dirty="0" smtClean="0">
                <a:solidFill>
                  <a:schemeClr val="bg1"/>
                </a:solidFill>
              </a:rPr>
              <a:t> dissolved in </a:t>
            </a:r>
            <a:r>
              <a:rPr lang="en-US" sz="1600" dirty="0" err="1" smtClean="0">
                <a:solidFill>
                  <a:schemeClr val="bg1"/>
                </a:solidFill>
              </a:rPr>
              <a:t>HCl</a:t>
            </a:r>
            <a:r>
              <a:rPr lang="en-US" sz="1600" dirty="0" smtClean="0">
                <a:solidFill>
                  <a:schemeClr val="bg1"/>
                </a:solidFill>
              </a:rPr>
              <a:t> solutions with pH </a:t>
            </a:r>
            <a:r>
              <a:rPr lang="en-US" sz="1600" dirty="0" smtClean="0">
                <a:solidFill>
                  <a:schemeClr val="bg1"/>
                </a:solidFill>
              </a:rPr>
              <a:t>2.5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just"/>
            <a:endParaRPr lang="en-US" sz="1600" dirty="0" smtClean="0">
              <a:solidFill>
                <a:schemeClr val="bg1"/>
              </a:solidFill>
            </a:endParaRPr>
          </a:p>
          <a:p>
            <a:pPr algn="just"/>
            <a:r>
              <a:rPr lang="en-US" sz="16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1600" dirty="0" smtClean="0">
                <a:solidFill>
                  <a:schemeClr val="bg1"/>
                </a:solidFill>
              </a:rPr>
              <a:t>i</a:t>
            </a:r>
            <a:r>
              <a:rPr lang="en-US" sz="1600" baseline="-25000" dirty="0" smtClean="0">
                <a:solidFill>
                  <a:schemeClr val="bg1"/>
                </a:solidFill>
              </a:rPr>
              <a:t>0</a:t>
            </a:r>
            <a:r>
              <a:rPr lang="en-US" sz="1600" dirty="0" smtClean="0">
                <a:solidFill>
                  <a:schemeClr val="bg1"/>
                </a:solidFill>
              </a:rPr>
              <a:t> increases from 6.70 x 10</a:t>
            </a:r>
            <a:r>
              <a:rPr lang="en-US" sz="1600" baseline="30000" dirty="0" smtClean="0">
                <a:solidFill>
                  <a:schemeClr val="bg1"/>
                </a:solidFill>
              </a:rPr>
              <a:t>-5</a:t>
            </a:r>
            <a:r>
              <a:rPr lang="en-US" sz="1600" dirty="0" smtClean="0">
                <a:solidFill>
                  <a:schemeClr val="bg1"/>
                </a:solidFill>
              </a:rPr>
              <a:t> to 1.25 x 10</a:t>
            </a:r>
            <a:r>
              <a:rPr lang="en-US" sz="1600" baseline="30000" dirty="0" smtClean="0">
                <a:solidFill>
                  <a:schemeClr val="bg1"/>
                </a:solidFill>
              </a:rPr>
              <a:t>-4</a:t>
            </a:r>
            <a:r>
              <a:rPr lang="en-US" sz="1600" dirty="0" smtClean="0">
                <a:solidFill>
                  <a:schemeClr val="bg1"/>
                </a:solidFill>
              </a:rPr>
              <a:t> A/cm</a:t>
            </a:r>
            <a:r>
              <a:rPr lang="en-US" sz="1600" baseline="30000" dirty="0" smtClean="0">
                <a:solidFill>
                  <a:schemeClr val="bg1"/>
                </a:solidFill>
              </a:rPr>
              <a:t>2</a:t>
            </a:r>
            <a:r>
              <a:rPr lang="en-US" sz="1600" dirty="0" smtClean="0">
                <a:solidFill>
                  <a:schemeClr val="bg1"/>
                </a:solidFill>
              </a:rPr>
              <a:t> when temperature increases from 30 to </a:t>
            </a:r>
            <a:r>
              <a:rPr lang="en-US" sz="1600" dirty="0" smtClean="0">
                <a:solidFill>
                  <a:schemeClr val="bg1"/>
                </a:solidFill>
              </a:rPr>
              <a:t>55</a:t>
            </a:r>
            <a:r>
              <a:rPr lang="en-US" sz="1600" baseline="30000" dirty="0" smtClean="0">
                <a:solidFill>
                  <a:schemeClr val="bg1"/>
                </a:solidFill>
              </a:rPr>
              <a:t>o</a:t>
            </a:r>
            <a:r>
              <a:rPr lang="en-US" sz="1600" dirty="0" smtClean="0">
                <a:solidFill>
                  <a:schemeClr val="bg1"/>
                </a:solidFill>
              </a:rPr>
              <a:t>C</a:t>
            </a:r>
            <a:endParaRPr lang="ro-RO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4595644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/>
                </a:solidFill>
              </a:rPr>
              <a:t>Determination of activation energy for </a:t>
            </a:r>
            <a:r>
              <a:rPr lang="en-US" sz="1600" dirty="0" err="1" smtClean="0">
                <a:solidFill>
                  <a:schemeClr val="bg1"/>
                </a:solidFill>
              </a:rPr>
              <a:t>FeS</a:t>
            </a:r>
            <a:r>
              <a:rPr lang="en-US" sz="1600" dirty="0" smtClean="0">
                <a:solidFill>
                  <a:schemeClr val="bg1"/>
                </a:solidFill>
              </a:rPr>
              <a:t> oxidation  by O</a:t>
            </a:r>
            <a:r>
              <a:rPr lang="en-US" sz="1600" baseline="-25000" dirty="0" smtClean="0">
                <a:solidFill>
                  <a:schemeClr val="bg1"/>
                </a:solidFill>
              </a:rPr>
              <a:t>2(</a:t>
            </a:r>
            <a:r>
              <a:rPr lang="en-US" sz="1600" baseline="-25000" dirty="0" err="1" smtClean="0">
                <a:solidFill>
                  <a:schemeClr val="bg1"/>
                </a:solidFill>
              </a:rPr>
              <a:t>aq</a:t>
            </a:r>
            <a:r>
              <a:rPr lang="en-US" sz="1600" baseline="-25000" dirty="0" smtClean="0">
                <a:solidFill>
                  <a:schemeClr val="bg1"/>
                </a:solidFill>
              </a:rPr>
              <a:t>)</a:t>
            </a:r>
            <a:r>
              <a:rPr lang="en-US" sz="1600" dirty="0" smtClean="0">
                <a:solidFill>
                  <a:schemeClr val="bg1"/>
                </a:solidFill>
              </a:rPr>
              <a:t> in </a:t>
            </a:r>
            <a:r>
              <a:rPr lang="en-US" sz="1600" dirty="0" err="1" smtClean="0">
                <a:solidFill>
                  <a:schemeClr val="bg1"/>
                </a:solidFill>
              </a:rPr>
              <a:t>HCl</a:t>
            </a:r>
            <a:r>
              <a:rPr lang="en-US" sz="1600" dirty="0" smtClean="0">
                <a:solidFill>
                  <a:schemeClr val="bg1"/>
                </a:solidFill>
              </a:rPr>
              <a:t> solution with pH 2.5 and temperature ranging from 30 to </a:t>
            </a:r>
            <a:r>
              <a:rPr lang="en-US" sz="1600" dirty="0" smtClean="0">
                <a:solidFill>
                  <a:schemeClr val="bg1"/>
                </a:solidFill>
              </a:rPr>
              <a:t>55</a:t>
            </a:r>
            <a:r>
              <a:rPr lang="en-US" sz="1600" baseline="30000" dirty="0" smtClean="0">
                <a:solidFill>
                  <a:schemeClr val="bg1"/>
                </a:solidFill>
              </a:rPr>
              <a:t>o</a:t>
            </a:r>
            <a:r>
              <a:rPr lang="en-US" sz="1600" dirty="0" smtClean="0">
                <a:solidFill>
                  <a:schemeClr val="bg1"/>
                </a:solidFill>
              </a:rPr>
              <a:t>C</a:t>
            </a:r>
            <a:endParaRPr lang="ro-RO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5949280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chemeClr val="bg1"/>
                </a:solidFill>
              </a:rPr>
              <a:t>Activation energy </a:t>
            </a:r>
            <a:r>
              <a:rPr lang="ro-RO" sz="2000" b="1" dirty="0" smtClean="0">
                <a:solidFill>
                  <a:schemeClr val="bg1"/>
                </a:solidFill>
              </a:rPr>
              <a:t>24.49 kJ/mol</a:t>
            </a:r>
            <a:endParaRPr lang="ro-RO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Effect of treatments on </a:t>
            </a:r>
            <a:r>
              <a:rPr lang="en-US" sz="32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FeS</a:t>
            </a:r>
            <a:r>
              <a:rPr lang="en-US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dissolution in presence of O</a:t>
            </a:r>
            <a:r>
              <a:rPr lang="en-US" sz="3200" b="1" baseline="-25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2(</a:t>
            </a:r>
            <a:r>
              <a:rPr lang="en-US" sz="3200" b="1" baseline="-250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aq</a:t>
            </a:r>
            <a:r>
              <a:rPr lang="en-US" sz="3200" b="1" baseline="-25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)</a:t>
            </a:r>
            <a:r>
              <a:rPr lang="en-US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endParaRPr lang="ro-RO" sz="32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674" y="1556792"/>
            <a:ext cx="385931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67544" y="4758243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Variation of pH with time during the dissolution of </a:t>
            </a:r>
            <a:r>
              <a:rPr lang="en-US" sz="1600" dirty="0" err="1" smtClean="0">
                <a:solidFill>
                  <a:schemeClr val="bg1"/>
                </a:solidFill>
              </a:rPr>
              <a:t>FeS</a:t>
            </a:r>
            <a:r>
              <a:rPr lang="en-US" sz="1600" dirty="0" smtClean="0">
                <a:solidFill>
                  <a:schemeClr val="bg1"/>
                </a:solidFill>
              </a:rPr>
              <a:t> (either untreated or pre-treated) in presence of </a:t>
            </a:r>
            <a:r>
              <a:rPr lang="en-US" sz="1600" dirty="0" smtClean="0">
                <a:solidFill>
                  <a:schemeClr val="bg1"/>
                </a:solidFill>
              </a:rPr>
              <a:t>air</a:t>
            </a:r>
            <a:endParaRPr lang="de-DE" sz="1600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56793"/>
            <a:ext cx="3859310" cy="300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4932040" y="4758243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Variations of [Fe</a:t>
            </a:r>
            <a:r>
              <a:rPr lang="en-US" sz="1600" baseline="-25000" dirty="0" smtClean="0">
                <a:solidFill>
                  <a:schemeClr val="bg1"/>
                </a:solidFill>
              </a:rPr>
              <a:t>(</a:t>
            </a:r>
            <a:r>
              <a:rPr lang="en-US" sz="1600" baseline="-25000" dirty="0" err="1" smtClean="0">
                <a:solidFill>
                  <a:schemeClr val="bg1"/>
                </a:solidFill>
              </a:rPr>
              <a:t>aq</a:t>
            </a:r>
            <a:r>
              <a:rPr lang="en-US" sz="1600" baseline="-25000" dirty="0" smtClean="0">
                <a:solidFill>
                  <a:schemeClr val="bg1"/>
                </a:solidFill>
              </a:rPr>
              <a:t>)</a:t>
            </a:r>
            <a:r>
              <a:rPr lang="en-US" sz="1600" dirty="0" smtClean="0">
                <a:solidFill>
                  <a:schemeClr val="bg1"/>
                </a:solidFill>
              </a:rPr>
              <a:t>] with reaction time for </a:t>
            </a:r>
            <a:r>
              <a:rPr lang="en-US" sz="1600" dirty="0" err="1" smtClean="0">
                <a:solidFill>
                  <a:schemeClr val="bg1"/>
                </a:solidFill>
              </a:rPr>
              <a:t>FeS</a:t>
            </a:r>
            <a:r>
              <a:rPr lang="en-US" sz="1600" dirty="0" smtClean="0">
                <a:solidFill>
                  <a:schemeClr val="bg1"/>
                </a:solidFill>
              </a:rPr>
              <a:t> either untreated or </a:t>
            </a:r>
            <a:r>
              <a:rPr lang="en-US" sz="1600" dirty="0" smtClean="0">
                <a:solidFill>
                  <a:schemeClr val="bg1"/>
                </a:solidFill>
              </a:rPr>
              <a:t>pre-treated</a:t>
            </a:r>
            <a:endParaRPr lang="de-DE" sz="16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51520" y="6242248"/>
            <a:ext cx="86903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o-RO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Chirita P., Schlegel M.L. (2011) The effect of solid pre-treatments on FeS dissolution. </a:t>
            </a:r>
            <a:r>
              <a:rPr kumimoji="0" lang="ro-RO" sz="1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Surf</a:t>
            </a: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ro-RO" sz="1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Interf</a:t>
            </a: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ro-RO" sz="1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Analysis</a:t>
            </a:r>
            <a:r>
              <a:rPr lang="ro-RO" sz="12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(submitted</a:t>
            </a:r>
            <a:r>
              <a:rPr kumimoji="0" lang="ro-RO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).</a:t>
            </a:r>
            <a:endParaRPr kumimoji="0" lang="ro-RO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872</Words>
  <Application>Microsoft Office PowerPoint</Application>
  <PresentationFormat>On-screen Show (4:3)</PresentationFormat>
  <Paragraphs>98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Studiul electrochimic al dizolvarii monosulfurilor de fier</vt:lpstr>
      <vt:lpstr>Slide 2</vt:lpstr>
      <vt:lpstr>Slide 3</vt:lpstr>
      <vt:lpstr>Impact of FeS dissolution on the redox potential</vt:lpstr>
      <vt:lpstr>Project objectives</vt:lpstr>
      <vt:lpstr>Electrochemical study of FeS dissolution in presence of O2(aq): pH effect</vt:lpstr>
      <vt:lpstr>Slide 7</vt:lpstr>
      <vt:lpstr>Slide 8</vt:lpstr>
      <vt:lpstr>Effect of treatments on FeS dissolution in presence of O2(aq) </vt:lpstr>
      <vt:lpstr>Slide 10</vt:lpstr>
      <vt:lpstr>Conclusions</vt:lpstr>
      <vt:lpstr>Cooperation perspectives</vt:lpstr>
      <vt:lpstr>Slide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electrochimic al dizolvarii monosulfurilor de fier</dc:title>
  <dc:creator>LAPTOP</dc:creator>
  <cp:lastModifiedBy>costi</cp:lastModifiedBy>
  <cp:revision>300</cp:revision>
  <dcterms:created xsi:type="dcterms:W3CDTF">2011-10-12T23:33:08Z</dcterms:created>
  <dcterms:modified xsi:type="dcterms:W3CDTF">2011-10-19T11:01:52Z</dcterms:modified>
</cp:coreProperties>
</file>