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33" r:id="rId2"/>
    <p:sldId id="267" r:id="rId3"/>
    <p:sldId id="303" r:id="rId4"/>
    <p:sldId id="285" r:id="rId5"/>
    <p:sldId id="284" r:id="rId6"/>
    <p:sldId id="287" r:id="rId7"/>
    <p:sldId id="260" r:id="rId8"/>
    <p:sldId id="331" r:id="rId9"/>
    <p:sldId id="257" r:id="rId10"/>
    <p:sldId id="282" r:id="rId11"/>
    <p:sldId id="318" r:id="rId12"/>
    <p:sldId id="319" r:id="rId13"/>
    <p:sldId id="320" r:id="rId14"/>
    <p:sldId id="322" r:id="rId15"/>
    <p:sldId id="262" r:id="rId16"/>
    <p:sldId id="328" r:id="rId17"/>
    <p:sldId id="264" r:id="rId18"/>
    <p:sldId id="258" r:id="rId19"/>
    <p:sldId id="298" r:id="rId20"/>
    <p:sldId id="299" r:id="rId21"/>
    <p:sldId id="306" r:id="rId22"/>
    <p:sldId id="300" r:id="rId23"/>
    <p:sldId id="263" r:id="rId24"/>
    <p:sldId id="297" r:id="rId25"/>
    <p:sldId id="329" r:id="rId26"/>
    <p:sldId id="294" r:id="rId27"/>
    <p:sldId id="295" r:id="rId28"/>
    <p:sldId id="296" r:id="rId29"/>
    <p:sldId id="292" r:id="rId30"/>
    <p:sldId id="290" r:id="rId31"/>
    <p:sldId id="270" r:id="rId32"/>
    <p:sldId id="301" r:id="rId33"/>
    <p:sldId id="269" r:id="rId34"/>
    <p:sldId id="289" r:id="rId35"/>
    <p:sldId id="272" r:id="rId36"/>
    <p:sldId id="283" r:id="rId37"/>
    <p:sldId id="271" r:id="rId38"/>
    <p:sldId id="273" r:id="rId39"/>
    <p:sldId id="302" r:id="rId40"/>
    <p:sldId id="277" r:id="rId41"/>
    <p:sldId id="275" r:id="rId42"/>
    <p:sldId id="276" r:id="rId43"/>
    <p:sldId id="278" r:id="rId44"/>
    <p:sldId id="279" r:id="rId45"/>
    <p:sldId id="280" r:id="rId46"/>
    <p:sldId id="304" r:id="rId47"/>
    <p:sldId id="330" r:id="rId48"/>
    <p:sldId id="281" r:id="rId49"/>
    <p:sldId id="288" r:id="rId50"/>
    <p:sldId id="332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6699FF"/>
    <a:srgbClr val="3366FF"/>
    <a:srgbClr val="FF3300"/>
    <a:srgbClr val="00CC00"/>
    <a:srgbClr val="33CC33"/>
    <a:srgbClr val="9933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2" autoAdjust="0"/>
    <p:restoredTop sz="94660"/>
  </p:normalViewPr>
  <p:slideViewPr>
    <p:cSldViewPr>
      <p:cViewPr>
        <p:scale>
          <a:sx n="66" d="100"/>
          <a:sy n="66" d="100"/>
        </p:scale>
        <p:origin x="-1500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14.wmf"/><Relationship Id="rId1" Type="http://schemas.openxmlformats.org/officeDocument/2006/relationships/image" Target="../media/image67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4" Type="http://schemas.openxmlformats.org/officeDocument/2006/relationships/image" Target="../media/image7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image" Target="../media/image14.wmf"/><Relationship Id="rId4" Type="http://schemas.openxmlformats.org/officeDocument/2006/relationships/image" Target="../media/image8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03.emf"/><Relationship Id="rId1" Type="http://schemas.openxmlformats.org/officeDocument/2006/relationships/image" Target="../media/image102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image" Target="../media/image105.emf"/><Relationship Id="rId4" Type="http://schemas.openxmlformats.org/officeDocument/2006/relationships/image" Target="../media/image108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image" Target="../media/image10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emf"/><Relationship Id="rId1" Type="http://schemas.openxmlformats.org/officeDocument/2006/relationships/image" Target="../media/image111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4" Type="http://schemas.openxmlformats.org/officeDocument/2006/relationships/image" Target="../media/image1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6F155-2D59-4A7E-8408-5553D4C0DFE3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01634-7C42-4B32-BDF3-154CA2204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4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01634-7C42-4B32-BDF3-154CA22042E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757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D9FF6A3-E4BC-4140-AD6A-07D77211D0EC}" type="slidenum">
              <a:rPr lang="en-US"/>
              <a:pPr eaLnBrk="1" hangingPunct="1"/>
              <a:t>27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F1E8B5D-9D5D-4BBF-A0B4-31DB9E8D0EB3}" type="slidenum">
              <a:rPr lang="en-US"/>
              <a:pPr eaLnBrk="1" hangingPunct="1"/>
              <a:t>29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136666E-8F81-4055-BAFA-9AB2E0BC709A}" type="slidenum">
              <a:rPr lang="en-US"/>
              <a:pPr eaLnBrk="1" hangingPunct="1"/>
              <a:t>30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01634-7C42-4B32-BDF3-154CA22042E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7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7E94B3E-E1CA-4BCE-A258-7243A5C914AD}" type="slidenum">
              <a:rPr lang="en-US"/>
              <a:pPr eaLnBrk="1" hangingPunct="1"/>
              <a:t>34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01634-7C42-4B32-BDF3-154CA22042E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07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01634-7C42-4B32-BDF3-154CA22042E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886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01634-7C42-4B32-BDF3-154CA22042E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53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01634-7C42-4B32-BDF3-154CA22042E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16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01634-7C42-4B32-BDF3-154CA22042E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4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01634-7C42-4B32-BDF3-154CA22042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8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01634-7C42-4B32-BDF3-154CA22042E8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31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01634-7C42-4B32-BDF3-154CA22042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54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01634-7C42-4B32-BDF3-154CA22042E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757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01634-7C42-4B32-BDF3-154CA22042E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67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01634-7C42-4B32-BDF3-154CA22042E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28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01634-7C42-4B32-BDF3-154CA22042E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74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01634-7C42-4B32-BDF3-154CA22042E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31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B7BD945-C864-4D1A-803C-C04FD85CD131}" type="slidenum">
              <a:rPr lang="en-US"/>
              <a:pPr eaLnBrk="1" hangingPunct="1"/>
              <a:t>26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7820-EDEE-4644-94CC-BEC389CE620C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F6A8-7B4F-473F-9799-B6113D966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62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7820-EDEE-4644-94CC-BEC389CE620C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F6A8-7B4F-473F-9799-B6113D966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0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7820-EDEE-4644-94CC-BEC389CE620C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F6A8-7B4F-473F-9799-B6113D966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93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FBB99-CA46-4C29-B468-3C7B02501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417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7820-EDEE-4644-94CC-BEC389CE620C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F6A8-7B4F-473F-9799-B6113D966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9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7820-EDEE-4644-94CC-BEC389CE620C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F6A8-7B4F-473F-9799-B6113D966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5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7820-EDEE-4644-94CC-BEC389CE620C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F6A8-7B4F-473F-9799-B6113D966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9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7820-EDEE-4644-94CC-BEC389CE620C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F6A8-7B4F-473F-9799-B6113D966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1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7820-EDEE-4644-94CC-BEC389CE620C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F6A8-7B4F-473F-9799-B6113D966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88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7820-EDEE-4644-94CC-BEC389CE620C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F6A8-7B4F-473F-9799-B6113D966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66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7820-EDEE-4644-94CC-BEC389CE620C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F6A8-7B4F-473F-9799-B6113D966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3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7820-EDEE-4644-94CC-BEC389CE620C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F6A8-7B4F-473F-9799-B6113D966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49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F7820-EDEE-4644-94CC-BEC389CE620C}" type="datetimeFigureOut">
              <a:rPr lang="en-US" smtClean="0"/>
              <a:t>11/27/2013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0F6A8-7B4F-473F-9799-B6113D966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7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6.wmf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0.emf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5.png"/><Relationship Id="rId5" Type="http://schemas.openxmlformats.org/officeDocument/2006/relationships/image" Target="../media/image47.emf"/><Relationship Id="rId4" Type="http://schemas.openxmlformats.org/officeDocument/2006/relationships/oleObject" Target="../embeddings/oleObject1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64.png"/><Relationship Id="rId4" Type="http://schemas.openxmlformats.org/officeDocument/2006/relationships/image" Target="../media/image5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hyperlink" Target="http://www.google.ro/url?sa=i&amp;rct=j&amp;q=&amp;source=images&amp;cd=&amp;cad=rja&amp;docid=bZSHOabKeaA0xM&amp;tbnid=uv3YAeLiCv2L4M:&amp;ved=0CAUQjRw&amp;url=http://www.pharmainfo.net/pharma-student-magazine/carbon-nanotubes-emerging-carrier-nanotechnology&amp;ei=QCXIUbDwE4OftAaO1YDYDg&amp;bvm=bv.48293060,d.Yms&amp;psig=AFQjCNFucbjytYFx6hVse_AGD3WlCHcaqw&amp;ust=1372157462466809" TargetMode="External"/><Relationship Id="rId18" Type="http://schemas.openxmlformats.org/officeDocument/2006/relationships/image" Target="../media/image57.gif"/><Relationship Id="rId3" Type="http://schemas.openxmlformats.org/officeDocument/2006/relationships/hyperlink" Target="http://www.google.ro/url?sa=i&amp;rct=j&amp;q=graphite+structure&amp;source=images&amp;cd=&amp;cad=rja&amp;docid=iW1TmjHoj-Nl_M&amp;tbnid=Ulc71QB97NqEJM:&amp;ved=0CAUQjRw&amp;url=http://www.meritnation.com/ask-answer/question/pls-explain-structure-of-diamond-and-graphite-showing-th/the-p-block-elements/3593537&amp;ei=jifIUbiyH43MsgbNm4DoCg&amp;psig=AFQjCNF1U84xrOgvYztytOnOzKvM85JSxw&amp;ust=1372158188119455" TargetMode="External"/><Relationship Id="rId7" Type="http://schemas.openxmlformats.org/officeDocument/2006/relationships/hyperlink" Target="//upload.wikimedia.org/wikipedia/commons/4/41/C60a.png" TargetMode="External"/><Relationship Id="rId12" Type="http://schemas.openxmlformats.org/officeDocument/2006/relationships/image" Target="../media/image54.jpeg"/><Relationship Id="rId17" Type="http://schemas.openxmlformats.org/officeDocument/2006/relationships/hyperlink" Target="http://www.google.ro/url?sa=i&amp;source=images&amp;cd=&amp;cad=rja&amp;docid=ReO93_k5-Fz4WM&amp;tbnid=q1JecljU_plSbM:&amp;ved=0CAgQjRwwAA&amp;url=http://www.spmtips.com/test-structures-HOPG.html&amp;ei=mZrKUdOJLsXBswap14GwCw&amp;psig=AFQjCNGEwI6O9zfMnogasyIkNoOdM8g0rw&amp;ust=1372318745809486" TargetMode="Externa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gif"/><Relationship Id="rId11" Type="http://schemas.openxmlformats.org/officeDocument/2006/relationships/hyperlink" Target="http://www.google.ro/url?sa=i&amp;rct=j&amp;q=&amp;source=images&amp;cd=&amp;cad=rja&amp;docid=WXNfdsW2Fy7VnM&amp;tbnid=wgW9TrHd4cwuWM:&amp;ved=0CAUQjRw&amp;url=http://coecs.ou.edu/Brian.P.Grady/nanotube.html&amp;ei=3iTIUY7FCsTWswbWm4HYDg&amp;bvm=bv.48293060,d.Yms&amp;psig=AFQjCNFucbjytYFx6hVse_AGD3WlCHcaqw&amp;ust=1372157462466809" TargetMode="External"/><Relationship Id="rId5" Type="http://schemas.openxmlformats.org/officeDocument/2006/relationships/hyperlink" Target="http://www.google.ro/url?sa=i&amp;source=images&amp;cd=&amp;cad=rja&amp;docid=n8eYJNDwG7rNqM&amp;tbnid=_DymErbBbGOBjM:&amp;ved=0CAgQjRwwAA&amp;url=http://www.e6cvd.com/cvd/page.jsp?pageid=361&amp;ei=XyTIUbKwJ8zZsga77IH4BA&amp;psig=AFQjCNEEO-R3LKgSM6jS79zAtmG2hc2TCg&amp;ust=1372157407699761" TargetMode="External"/><Relationship Id="rId15" Type="http://schemas.openxmlformats.org/officeDocument/2006/relationships/hyperlink" Target="http://www.google.ro/url?sa=i&amp;rct=j&amp;q=&amp;source=images&amp;cd=&amp;cad=rja&amp;docid=rDUivXbiZiqfQM&amp;tbnid=cOdDowZ7-MzM8M:&amp;ved=0CAUQjRw&amp;url=http://cnx.org/content/m22580/latest/?collection=col11124/latest&amp;ei=AiXIUbfUCYPRtQbuq4HoDg&amp;bvm=bv.48293060,d.Yms&amp;psig=AFQjCNFucbjytYFx6hVse_AGD3WlCHcaqw&amp;ust=1372157462466809" TargetMode="External"/><Relationship Id="rId10" Type="http://schemas.openxmlformats.org/officeDocument/2006/relationships/image" Target="../media/image53.gif"/><Relationship Id="rId4" Type="http://schemas.openxmlformats.org/officeDocument/2006/relationships/image" Target="../media/image50.gif"/><Relationship Id="rId9" Type="http://schemas.openxmlformats.org/officeDocument/2006/relationships/hyperlink" Target="http://www.google.ro/url?sa=i&amp;rct=j&amp;q=graphene+stacked+layers&amp;source=images&amp;cd=&amp;cad=rja&amp;docid=N7r2Fithp4hMRM&amp;tbnid=4U_IJprm9KlGJM:&amp;ved=0CAUQjRw&amp;url=http://www.randomcuisine.com/2009/12/1st-blogiversary-3-layer-graphene-cake.html&amp;ei=0SXIUffqA4SltAbcs4C4Dw&amp;psig=AFQjCNGxewzURfikVs3AZwzwTHdZisZy3A&amp;ust=1372157767359986" TargetMode="External"/><Relationship Id="rId1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oleObject" Target="../embeddings/oleObject19.bin"/><Relationship Id="rId3" Type="http://schemas.openxmlformats.org/officeDocument/2006/relationships/hyperlink" Target="http://www.facebook.com/pages/w/140660339294202" TargetMode="External"/><Relationship Id="rId7" Type="http://schemas.openxmlformats.org/officeDocument/2006/relationships/image" Target="../media/image58.emf"/><Relationship Id="rId12" Type="http://schemas.openxmlformats.org/officeDocument/2006/relationships/image" Target="../media/image6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63.jpeg"/><Relationship Id="rId5" Type="http://schemas.openxmlformats.org/officeDocument/2006/relationships/image" Target="../media/image61.png"/><Relationship Id="rId10" Type="http://schemas.openxmlformats.org/officeDocument/2006/relationships/image" Target="../media/image59.wmf"/><Relationship Id="rId4" Type="http://schemas.openxmlformats.org/officeDocument/2006/relationships/hyperlink" Target="http://upload.wikimedia.org/wikipedia/commons/4/41/C60a.png" TargetMode="External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6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o/url?sa=i&amp;rct=j&amp;q=&amp;source=images&amp;cd=&amp;cad=rja&amp;docid=WXNfdsW2Fy7VnM&amp;tbnid=wgW9TrHd4cwuWM:&amp;ved=0CAUQjRw&amp;url=http://coecs.ou.edu/Brian.P.Grady/nanotube.html&amp;ei=3iTIUY7FCsTWswbWm4HYDg&amp;bvm=bv.48293060,d.Yms&amp;psig=AFQjCNFucbjytYFx6hVse_AGD3WlCHcaqw&amp;ust=137215746246680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24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1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68.wmf"/><Relationship Id="rId4" Type="http://schemas.openxmlformats.org/officeDocument/2006/relationships/image" Target="../media/image72.png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70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76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2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7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3.png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8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2.bin"/><Relationship Id="rId11" Type="http://schemas.openxmlformats.org/officeDocument/2006/relationships/oleObject" Target="../embeddings/oleObject35.bin"/><Relationship Id="rId5" Type="http://schemas.openxmlformats.org/officeDocument/2006/relationships/image" Target="../media/image14.wmf"/><Relationship Id="rId15" Type="http://schemas.openxmlformats.org/officeDocument/2006/relationships/image" Target="../media/image85.png"/><Relationship Id="rId10" Type="http://schemas.openxmlformats.org/officeDocument/2006/relationships/image" Target="../media/image81.png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2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7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99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0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102.e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104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e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6.emf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108.emf"/><Relationship Id="rId4" Type="http://schemas.openxmlformats.org/officeDocument/2006/relationships/image" Target="../media/image105.emf"/><Relationship Id="rId9" Type="http://schemas.openxmlformats.org/officeDocument/2006/relationships/oleObject" Target="../embeddings/oleObject4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//upload.wikimedia.org/wikipedia/commons/0/0e/Franck-Condon-diagram.png" TargetMode="Externa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//upload.wikimedia.org/wikipedia/commons/0/0e/Franck-Condon-diagram.png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109.emf"/><Relationship Id="rId4" Type="http://schemas.openxmlformats.org/officeDocument/2006/relationships/oleObject" Target="../embeddings/oleObject47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12.e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111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hyperlink" Target="http://www.google.ro/url?sa=i&amp;rct=j&amp;q=&amp;source=images&amp;cd=&amp;cad=rja&amp;docid=bZSHOabKeaA0xM&amp;tbnid=uv3YAeLiCv2L4M:&amp;ved=0CAUQjRw&amp;url=http://www.pharmainfo.net/pharma-student-magazine/carbon-nanotubes-emerging-carrier-nanotechnology&amp;ei=QCXIUbDwE4OftAaO1YDYDg&amp;bvm=bv.48293060,d.Yms&amp;psig=AFQjCNFucbjytYFx6hVse_AGD3WlCHcaqw&amp;ust=1372157462466809" TargetMode="External"/><Relationship Id="rId18" Type="http://schemas.openxmlformats.org/officeDocument/2006/relationships/image" Target="../media/image57.gif"/><Relationship Id="rId3" Type="http://schemas.openxmlformats.org/officeDocument/2006/relationships/hyperlink" Target="http://www.google.ro/url?sa=i&amp;rct=j&amp;q=graphite+structure&amp;source=images&amp;cd=&amp;cad=rja&amp;docid=iW1TmjHoj-Nl_M&amp;tbnid=Ulc71QB97NqEJM:&amp;ved=0CAUQjRw&amp;url=http://www.meritnation.com/ask-answer/question/pls-explain-structure-of-diamond-and-graphite-showing-th/the-p-block-elements/3593537&amp;ei=jifIUbiyH43MsgbNm4DoCg&amp;psig=AFQjCNF1U84xrOgvYztytOnOzKvM85JSxw&amp;ust=1372158188119455" TargetMode="External"/><Relationship Id="rId7" Type="http://schemas.openxmlformats.org/officeDocument/2006/relationships/hyperlink" Target="//upload.wikimedia.org/wikipedia/commons/4/41/C60a.png" TargetMode="External"/><Relationship Id="rId12" Type="http://schemas.openxmlformats.org/officeDocument/2006/relationships/image" Target="../media/image54.jpeg"/><Relationship Id="rId17" Type="http://schemas.openxmlformats.org/officeDocument/2006/relationships/hyperlink" Target="http://www.google.ro/url?sa=i&amp;source=images&amp;cd=&amp;cad=rja&amp;docid=ReO93_k5-Fz4WM&amp;tbnid=q1JecljU_plSbM:&amp;ved=0CAgQjRwwAA&amp;url=http://www.spmtips.com/test-structures-HOPG.html&amp;ei=mZrKUdOJLsXBswap14GwCw&amp;psig=AFQjCNGEwI6O9zfMnogasyIkNoOdM8g0rw&amp;ust=1372318745809486" TargetMode="External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gif"/><Relationship Id="rId11" Type="http://schemas.openxmlformats.org/officeDocument/2006/relationships/hyperlink" Target="http://www.google.ro/url?sa=i&amp;rct=j&amp;q=&amp;source=images&amp;cd=&amp;cad=rja&amp;docid=WXNfdsW2Fy7VnM&amp;tbnid=wgW9TrHd4cwuWM:&amp;ved=0CAUQjRw&amp;url=http://coecs.ou.edu/Brian.P.Grady/nanotube.html&amp;ei=3iTIUY7FCsTWswbWm4HYDg&amp;bvm=bv.48293060,d.Yms&amp;psig=AFQjCNFucbjytYFx6hVse_AGD3WlCHcaqw&amp;ust=1372157462466809" TargetMode="External"/><Relationship Id="rId5" Type="http://schemas.openxmlformats.org/officeDocument/2006/relationships/hyperlink" Target="http://www.google.ro/url?sa=i&amp;source=images&amp;cd=&amp;cad=rja&amp;docid=n8eYJNDwG7rNqM&amp;tbnid=_DymErbBbGOBjM:&amp;ved=0CAgQjRwwAA&amp;url=http://www.e6cvd.com/cvd/page.jsp?pageid=361&amp;ei=XyTIUbKwJ8zZsga77IH4BA&amp;psig=AFQjCNEEO-R3LKgSM6jS79zAtmG2hc2TCg&amp;ust=1372157407699761" TargetMode="External"/><Relationship Id="rId15" Type="http://schemas.openxmlformats.org/officeDocument/2006/relationships/hyperlink" Target="http://www.google.ro/url?sa=i&amp;rct=j&amp;q=&amp;source=images&amp;cd=&amp;cad=rja&amp;docid=rDUivXbiZiqfQM&amp;tbnid=cOdDowZ7-MzM8M:&amp;ved=0CAUQjRw&amp;url=http://cnx.org/content/m22580/latest/?collection=col11124/latest&amp;ei=AiXIUbfUCYPRtQbuq4HoDg&amp;bvm=bv.48293060,d.Yms&amp;psig=AFQjCNFucbjytYFx6hVse_AGD3WlCHcaqw&amp;ust=1372157462466809" TargetMode="External"/><Relationship Id="rId10" Type="http://schemas.openxmlformats.org/officeDocument/2006/relationships/image" Target="../media/image53.gif"/><Relationship Id="rId4" Type="http://schemas.openxmlformats.org/officeDocument/2006/relationships/image" Target="../media/image50.gif"/><Relationship Id="rId9" Type="http://schemas.openxmlformats.org/officeDocument/2006/relationships/hyperlink" Target="http://www.google.ro/url?sa=i&amp;rct=j&amp;q=graphene+stacked+layers&amp;source=images&amp;cd=&amp;cad=rja&amp;docid=N7r2Fithp4hMRM&amp;tbnid=4U_IJprm9KlGJM:&amp;ved=0CAUQjRw&amp;url=http://www.randomcuisine.com/2009/12/1st-blogiversary-3-layer-graphene-cake.html&amp;ei=0SXIUffqA4SltAbcs4C4Dw&amp;psig=AFQjCNGxewzURfikVs3AZwzwTHdZisZy3A&amp;ust=1372157767359986" TargetMode="External"/><Relationship Id="rId14" Type="http://schemas.openxmlformats.org/officeDocument/2006/relationships/image" Target="../media/image5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oleObject" Target="../embeddings/oleObject51.bin"/><Relationship Id="rId7" Type="http://schemas.openxmlformats.org/officeDocument/2006/relationships/image" Target="../media/image11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117.wmf"/><Relationship Id="rId5" Type="http://schemas.openxmlformats.org/officeDocument/2006/relationships/image" Target="../media/image35.png"/><Relationship Id="rId10" Type="http://schemas.openxmlformats.org/officeDocument/2006/relationships/oleObject" Target="../embeddings/oleObject54.bin"/><Relationship Id="rId4" Type="http://schemas.openxmlformats.org/officeDocument/2006/relationships/image" Target="../media/image114.wmf"/><Relationship Id="rId9" Type="http://schemas.openxmlformats.org/officeDocument/2006/relationships/image" Target="../media/image1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38"/>
          <a:stretch/>
        </p:blipFill>
        <p:spPr bwMode="auto">
          <a:xfrm>
            <a:off x="4111669" y="3886200"/>
            <a:ext cx="4752833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69" y="1066800"/>
            <a:ext cx="41369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1337" y="1540014"/>
            <a:ext cx="20120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Stimulated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Raman Scattering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666028"/>
            <a:ext cx="32271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Coherent </a:t>
            </a:r>
          </a:p>
          <a:p>
            <a:pPr algn="ctr"/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anti-Stokes Raman Scattering</a:t>
            </a:r>
            <a:endParaRPr lang="en-US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062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2" r="12182"/>
          <a:stretch/>
        </p:blipFill>
        <p:spPr bwMode="auto">
          <a:xfrm>
            <a:off x="-19334" y="1066800"/>
            <a:ext cx="4648200" cy="451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9" r="6201"/>
          <a:stretch/>
        </p:blipFill>
        <p:spPr bwMode="auto">
          <a:xfrm>
            <a:off x="4628866" y="1371600"/>
            <a:ext cx="4382881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76400" y="499967"/>
            <a:ext cx="1758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Second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harmonic 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generation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7579" y="527987"/>
            <a:ext cx="1885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Stimulated Raman </a:t>
            </a:r>
          </a:p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effect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19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35025" y="733425"/>
            <a:ext cx="32194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2"/>
                </a:solidFill>
                <a:latin typeface="Microsoft Sans Serif" pitchFamily="34" charset="0"/>
              </a:rPr>
              <a:t>p-polarization: </a:t>
            </a:r>
            <a:br>
              <a:rPr lang="en-US" b="1">
                <a:solidFill>
                  <a:schemeClr val="accent2"/>
                </a:solidFill>
                <a:latin typeface="Microsoft Sans Serif" pitchFamily="34" charset="0"/>
              </a:rPr>
            </a:br>
            <a:r>
              <a:rPr lang="en-US" b="1">
                <a:solidFill>
                  <a:srgbClr val="FF0000"/>
                </a:solidFill>
                <a:latin typeface="Microsoft Sans Serif" pitchFamily="34" charset="0"/>
              </a:rPr>
              <a:t>E-field</a:t>
            </a:r>
            <a:r>
              <a:rPr lang="en-US" b="1">
                <a:latin typeface="Microsoft Sans Serif" pitchFamily="34" charset="0"/>
              </a:rPr>
              <a:t> is parallel to the plane </a:t>
            </a:r>
            <a:br>
              <a:rPr lang="en-US" b="1">
                <a:latin typeface="Microsoft Sans Serif" pitchFamily="34" charset="0"/>
              </a:rPr>
            </a:br>
            <a:r>
              <a:rPr lang="en-US">
                <a:latin typeface="Microsoft Sans Serif" pitchFamily="34" charset="0"/>
              </a:rPr>
              <a:t>of incidence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832350" y="708025"/>
            <a:ext cx="37528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2"/>
                </a:solidFill>
                <a:latin typeface="Microsoft Sans Serif" pitchFamily="34" charset="0"/>
              </a:rPr>
              <a:t>s-polarization:</a:t>
            </a:r>
            <a:r>
              <a:rPr lang="en-US">
                <a:solidFill>
                  <a:schemeClr val="accent2"/>
                </a:solidFill>
                <a:latin typeface="Microsoft Sans Serif" pitchFamily="34" charset="0"/>
              </a:rPr>
              <a:t> </a:t>
            </a:r>
            <a:br>
              <a:rPr lang="en-US">
                <a:solidFill>
                  <a:schemeClr val="accent2"/>
                </a:solidFill>
                <a:latin typeface="Microsoft Sans Serif" pitchFamily="34" charset="0"/>
              </a:rPr>
            </a:br>
            <a:r>
              <a:rPr lang="en-US" b="1">
                <a:solidFill>
                  <a:srgbClr val="FF0000"/>
                </a:solidFill>
                <a:latin typeface="Microsoft Sans Serif" pitchFamily="34" charset="0"/>
              </a:rPr>
              <a:t>E-field</a:t>
            </a:r>
            <a:r>
              <a:rPr lang="en-US" b="1">
                <a:latin typeface="Microsoft Sans Serif" pitchFamily="34" charset="0"/>
              </a:rPr>
              <a:t> is perpendicular to the plane of incidence </a:t>
            </a:r>
            <a:br>
              <a:rPr lang="en-US" b="1">
                <a:latin typeface="Microsoft Sans Serif" pitchFamily="34" charset="0"/>
              </a:rPr>
            </a:br>
            <a:r>
              <a:rPr lang="en-US">
                <a:latin typeface="Microsoft Sans Serif" pitchFamily="34" charset="0"/>
              </a:rPr>
              <a:t>(German </a:t>
            </a:r>
            <a:r>
              <a:rPr lang="en-US" i="1">
                <a:latin typeface="Microsoft Sans Serif" pitchFamily="34" charset="0"/>
              </a:rPr>
              <a:t>senkrecht </a:t>
            </a:r>
            <a:r>
              <a:rPr lang="en-US">
                <a:latin typeface="Microsoft Sans Serif" pitchFamily="34" charset="0"/>
              </a:rPr>
              <a:t>= perpedicular)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168900" y="3695700"/>
            <a:ext cx="3111500" cy="1765300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6769100" y="2043113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5187950" y="3698875"/>
            <a:ext cx="3109913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19" name="Group 7"/>
          <p:cNvGrpSpPr>
            <a:grpSpLocks/>
          </p:cNvGrpSpPr>
          <p:nvPr/>
        </p:nvGrpSpPr>
        <p:grpSpPr bwMode="auto">
          <a:xfrm rot="2700000">
            <a:off x="5113338" y="3014663"/>
            <a:ext cx="1944687" cy="1587"/>
            <a:chOff x="657" y="3203"/>
            <a:chExt cx="1225" cy="0"/>
          </a:xfrm>
        </p:grpSpPr>
        <p:sp>
          <p:nvSpPr>
            <p:cNvPr id="13386" name="Line 8"/>
            <p:cNvSpPr>
              <a:spLocks noChangeShapeType="1"/>
            </p:cNvSpPr>
            <p:nvPr/>
          </p:nvSpPr>
          <p:spPr bwMode="auto">
            <a:xfrm>
              <a:off x="657" y="3203"/>
              <a:ext cx="1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7" name="Line 9"/>
            <p:cNvSpPr>
              <a:spLocks noChangeShapeType="1"/>
            </p:cNvSpPr>
            <p:nvPr/>
          </p:nvSpPr>
          <p:spPr bwMode="auto">
            <a:xfrm>
              <a:off x="748" y="3203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0" name="Group 10"/>
          <p:cNvGrpSpPr>
            <a:grpSpLocks/>
          </p:cNvGrpSpPr>
          <p:nvPr/>
        </p:nvGrpSpPr>
        <p:grpSpPr bwMode="auto">
          <a:xfrm rot="-2700000">
            <a:off x="6484938" y="3013075"/>
            <a:ext cx="1944687" cy="0"/>
            <a:chOff x="884" y="3339"/>
            <a:chExt cx="1225" cy="0"/>
          </a:xfrm>
        </p:grpSpPr>
        <p:sp>
          <p:nvSpPr>
            <p:cNvPr id="13384" name="Line 11"/>
            <p:cNvSpPr>
              <a:spLocks noChangeShapeType="1"/>
            </p:cNvSpPr>
            <p:nvPr/>
          </p:nvSpPr>
          <p:spPr bwMode="auto">
            <a:xfrm>
              <a:off x="884" y="3339"/>
              <a:ext cx="1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5" name="Line 12"/>
            <p:cNvSpPr>
              <a:spLocks noChangeShapeType="1"/>
            </p:cNvSpPr>
            <p:nvPr/>
          </p:nvSpPr>
          <p:spPr bwMode="auto">
            <a:xfrm>
              <a:off x="1701" y="3339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1" name="Line 13"/>
          <p:cNvSpPr>
            <a:spLocks noChangeShapeType="1"/>
          </p:cNvSpPr>
          <p:nvPr/>
        </p:nvSpPr>
        <p:spPr bwMode="auto">
          <a:xfrm>
            <a:off x="5319713" y="3894138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14"/>
          <p:cNvSpPr>
            <a:spLocks noChangeShapeType="1"/>
          </p:cNvSpPr>
          <p:nvPr/>
        </p:nvSpPr>
        <p:spPr bwMode="auto">
          <a:xfrm>
            <a:off x="5246688" y="3967163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Oval 15"/>
          <p:cNvSpPr>
            <a:spLocks noChangeArrowheads="1"/>
          </p:cNvSpPr>
          <p:nvPr/>
        </p:nvSpPr>
        <p:spPr bwMode="auto">
          <a:xfrm>
            <a:off x="5246688" y="3894138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Text Box 16"/>
          <p:cNvSpPr txBox="1">
            <a:spLocks noChangeArrowheads="1"/>
          </p:cNvSpPr>
          <p:nvPr/>
        </p:nvSpPr>
        <p:spPr bwMode="auto">
          <a:xfrm>
            <a:off x="5969000" y="3967163"/>
            <a:ext cx="296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>
                <a:latin typeface="Tahoma" pitchFamily="34" charset="0"/>
              </a:rPr>
              <a:t>x</a:t>
            </a:r>
            <a:endParaRPr lang="ru-RU">
              <a:latin typeface="Tahoma" pitchFamily="34" charset="0"/>
            </a:endParaRPr>
          </a:p>
        </p:txBody>
      </p:sp>
      <p:sp>
        <p:nvSpPr>
          <p:cNvPr id="13325" name="Text Box 17"/>
          <p:cNvSpPr txBox="1">
            <a:spLocks noChangeArrowheads="1"/>
          </p:cNvSpPr>
          <p:nvPr/>
        </p:nvSpPr>
        <p:spPr bwMode="auto">
          <a:xfrm>
            <a:off x="4959350" y="4686300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>
                <a:latin typeface="Tahoma" pitchFamily="34" charset="0"/>
              </a:rPr>
              <a:t>z</a:t>
            </a:r>
            <a:endParaRPr lang="ru-RU">
              <a:latin typeface="Tahoma" pitchFamily="34" charset="0"/>
            </a:endParaRPr>
          </a:p>
        </p:txBody>
      </p:sp>
      <p:sp>
        <p:nvSpPr>
          <p:cNvPr id="13326" name="Text Box 18"/>
          <p:cNvSpPr txBox="1">
            <a:spLocks noChangeArrowheads="1"/>
          </p:cNvSpPr>
          <p:nvPr/>
        </p:nvSpPr>
        <p:spPr bwMode="auto">
          <a:xfrm>
            <a:off x="4959350" y="37496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>
                <a:latin typeface="Tahoma" pitchFamily="34" charset="0"/>
              </a:rPr>
              <a:t>y</a:t>
            </a:r>
            <a:endParaRPr lang="ru-RU">
              <a:latin typeface="Tahoma" pitchFamily="34" charset="0"/>
            </a:endParaRPr>
          </a:p>
        </p:txBody>
      </p:sp>
      <p:sp>
        <p:nvSpPr>
          <p:cNvPr id="13327" name="Arc 19"/>
          <p:cNvSpPr>
            <a:spLocks/>
          </p:cNvSpPr>
          <p:nvPr/>
        </p:nvSpPr>
        <p:spPr bwMode="auto">
          <a:xfrm rot="-4067566">
            <a:off x="6432550" y="3071813"/>
            <a:ext cx="268287" cy="2682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Text Box 20"/>
          <p:cNvSpPr txBox="1">
            <a:spLocks noChangeArrowheads="1"/>
          </p:cNvSpPr>
          <p:nvPr/>
        </p:nvSpPr>
        <p:spPr bwMode="auto">
          <a:xfrm>
            <a:off x="6484938" y="3124200"/>
            <a:ext cx="385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>
                <a:latin typeface="Symbol" pitchFamily="18" charset="2"/>
              </a:rPr>
              <a:t>q</a:t>
            </a:r>
            <a:r>
              <a:rPr lang="sv-SE" baseline="-25000">
                <a:latin typeface="Tahoma" pitchFamily="34" charset="0"/>
              </a:rPr>
              <a:t>1</a:t>
            </a:r>
            <a:endParaRPr lang="ru-RU" baseline="-25000">
              <a:latin typeface="Tahoma" pitchFamily="34" charset="0"/>
            </a:endParaRPr>
          </a:p>
        </p:txBody>
      </p:sp>
      <p:sp>
        <p:nvSpPr>
          <p:cNvPr id="13329" name="Line 21"/>
          <p:cNvSpPr>
            <a:spLocks noChangeShapeType="1"/>
          </p:cNvSpPr>
          <p:nvPr/>
        </p:nvSpPr>
        <p:spPr bwMode="auto">
          <a:xfrm flipV="1">
            <a:off x="5908675" y="211613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Text Box 22"/>
          <p:cNvSpPr txBox="1">
            <a:spLocks noChangeArrowheads="1"/>
          </p:cNvSpPr>
          <p:nvPr/>
        </p:nvSpPr>
        <p:spPr bwMode="auto">
          <a:xfrm>
            <a:off x="6213475" y="2779713"/>
            <a:ext cx="414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 i="1" dirty="0">
                <a:latin typeface="Tahoma" pitchFamily="34" charset="0"/>
              </a:rPr>
              <a:t>H</a:t>
            </a:r>
            <a:r>
              <a:rPr lang="sv-SE" i="1" baseline="-25000" dirty="0">
                <a:latin typeface="Tahoma" pitchFamily="34" charset="0"/>
              </a:rPr>
              <a:t>x</a:t>
            </a:r>
            <a:endParaRPr lang="ru-RU" i="1" baseline="-25000" dirty="0">
              <a:latin typeface="Tahoma" pitchFamily="34" charset="0"/>
            </a:endParaRPr>
          </a:p>
        </p:txBody>
      </p:sp>
      <p:sp>
        <p:nvSpPr>
          <p:cNvPr id="13331" name="Line 23"/>
          <p:cNvSpPr>
            <a:spLocks noChangeShapeType="1"/>
          </p:cNvSpPr>
          <p:nvPr/>
        </p:nvSpPr>
        <p:spPr bwMode="auto">
          <a:xfrm>
            <a:off x="6772275" y="3698875"/>
            <a:ext cx="503238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Arc 24"/>
          <p:cNvSpPr>
            <a:spLocks/>
          </p:cNvSpPr>
          <p:nvPr/>
        </p:nvSpPr>
        <p:spPr bwMode="auto">
          <a:xfrm flipV="1">
            <a:off x="6772275" y="4203700"/>
            <a:ext cx="144463" cy="7143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Text Box 25"/>
          <p:cNvSpPr txBox="1">
            <a:spLocks noChangeArrowheads="1"/>
          </p:cNvSpPr>
          <p:nvPr/>
        </p:nvSpPr>
        <p:spPr bwMode="auto">
          <a:xfrm>
            <a:off x="6700838" y="4203700"/>
            <a:ext cx="385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>
                <a:latin typeface="Symbol" pitchFamily="18" charset="2"/>
              </a:rPr>
              <a:t>q</a:t>
            </a:r>
            <a:r>
              <a:rPr lang="sv-SE" baseline="-25000">
                <a:latin typeface="Tahoma" pitchFamily="34" charset="0"/>
              </a:rPr>
              <a:t>2</a:t>
            </a:r>
            <a:endParaRPr lang="ru-RU" baseline="-25000">
              <a:latin typeface="Tahoma" pitchFamily="34" charset="0"/>
            </a:endParaRPr>
          </a:p>
        </p:txBody>
      </p:sp>
      <p:sp>
        <p:nvSpPr>
          <p:cNvPr id="13334" name="Text Box 26"/>
          <p:cNvSpPr txBox="1">
            <a:spLocks noChangeArrowheads="1"/>
          </p:cNvSpPr>
          <p:nvPr/>
        </p:nvSpPr>
        <p:spPr bwMode="auto">
          <a:xfrm>
            <a:off x="5068888" y="3321050"/>
            <a:ext cx="57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>
                <a:latin typeface="Tahoma" pitchFamily="34" charset="0"/>
              </a:rPr>
              <a:t>z=0</a:t>
            </a:r>
            <a:endParaRPr lang="ru-RU">
              <a:latin typeface="Tahoma" pitchFamily="34" charset="0"/>
            </a:endParaRPr>
          </a:p>
        </p:txBody>
      </p:sp>
      <p:sp>
        <p:nvSpPr>
          <p:cNvPr id="13335" name="Text Box 27"/>
          <p:cNvSpPr txBox="1">
            <a:spLocks noChangeArrowheads="1"/>
          </p:cNvSpPr>
          <p:nvPr/>
        </p:nvSpPr>
        <p:spPr bwMode="auto">
          <a:xfrm>
            <a:off x="7862888" y="3140075"/>
            <a:ext cx="3667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>
                <a:latin typeface="Symbol" pitchFamily="18" charset="2"/>
              </a:rPr>
              <a:t>e</a:t>
            </a:r>
            <a:r>
              <a:rPr lang="sv-SE" baseline="-25000">
                <a:latin typeface="Tahoma" pitchFamily="34" charset="0"/>
              </a:rPr>
              <a:t>1</a:t>
            </a:r>
            <a:endParaRPr lang="ru-RU" baseline="-25000">
              <a:latin typeface="Tahoma" pitchFamily="34" charset="0"/>
            </a:endParaRPr>
          </a:p>
        </p:txBody>
      </p:sp>
      <p:sp>
        <p:nvSpPr>
          <p:cNvPr id="13336" name="Text Box 28"/>
          <p:cNvSpPr txBox="1">
            <a:spLocks noChangeArrowheads="1"/>
          </p:cNvSpPr>
          <p:nvPr/>
        </p:nvSpPr>
        <p:spPr bwMode="auto">
          <a:xfrm>
            <a:off x="7888288" y="3836988"/>
            <a:ext cx="3667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>
                <a:latin typeface="Symbol" pitchFamily="18" charset="2"/>
              </a:rPr>
              <a:t>e</a:t>
            </a:r>
            <a:r>
              <a:rPr lang="sv-SE" baseline="-25000">
                <a:latin typeface="Tahoma" pitchFamily="34" charset="0"/>
              </a:rPr>
              <a:t>2</a:t>
            </a:r>
            <a:endParaRPr lang="ru-RU" baseline="-25000">
              <a:latin typeface="Tahoma" pitchFamily="34" charset="0"/>
            </a:endParaRPr>
          </a:p>
        </p:txBody>
      </p:sp>
      <p:sp>
        <p:nvSpPr>
          <p:cNvPr id="13337" name="Text Box 29"/>
          <p:cNvSpPr txBox="1">
            <a:spLocks noChangeArrowheads="1"/>
          </p:cNvSpPr>
          <p:nvPr/>
        </p:nvSpPr>
        <p:spPr bwMode="auto">
          <a:xfrm>
            <a:off x="5548313" y="2690813"/>
            <a:ext cx="3889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 i="1">
                <a:solidFill>
                  <a:srgbClr val="FF0000"/>
                </a:solidFill>
                <a:latin typeface="Tahoma" pitchFamily="34" charset="0"/>
              </a:rPr>
              <a:t>E</a:t>
            </a:r>
            <a:r>
              <a:rPr lang="sv-SE" i="1" baseline="-25000">
                <a:solidFill>
                  <a:srgbClr val="FF0000"/>
                </a:solidFill>
                <a:latin typeface="Tahoma" pitchFamily="34" charset="0"/>
              </a:rPr>
              <a:t>y</a:t>
            </a:r>
            <a:endParaRPr lang="ru-RU" i="1" baseline="-2500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3338" name="Line 30"/>
          <p:cNvSpPr>
            <a:spLocks noChangeShapeType="1"/>
          </p:cNvSpPr>
          <p:nvPr/>
        </p:nvSpPr>
        <p:spPr bwMode="auto">
          <a:xfrm flipV="1">
            <a:off x="6553200" y="2171700"/>
            <a:ext cx="0" cy="660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Line 31"/>
          <p:cNvSpPr>
            <a:spLocks noChangeShapeType="1"/>
          </p:cNvSpPr>
          <p:nvPr/>
        </p:nvSpPr>
        <p:spPr bwMode="auto">
          <a:xfrm>
            <a:off x="5905500" y="21082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Line 32"/>
          <p:cNvSpPr>
            <a:spLocks noChangeShapeType="1"/>
          </p:cNvSpPr>
          <p:nvPr/>
        </p:nvSpPr>
        <p:spPr bwMode="auto">
          <a:xfrm flipV="1">
            <a:off x="5905500" y="2108200"/>
            <a:ext cx="647700" cy="723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Text Box 33"/>
          <p:cNvSpPr txBox="1">
            <a:spLocks noChangeArrowheads="1"/>
          </p:cNvSpPr>
          <p:nvPr/>
        </p:nvSpPr>
        <p:spPr bwMode="auto">
          <a:xfrm>
            <a:off x="6127750" y="2314575"/>
            <a:ext cx="338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 i="1" dirty="0">
                <a:latin typeface="Tahoma" pitchFamily="34" charset="0"/>
              </a:rPr>
              <a:t>H</a:t>
            </a:r>
            <a:endParaRPr lang="ru-RU" i="1" baseline="-25000" dirty="0">
              <a:latin typeface="Tahoma" pitchFamily="34" charset="0"/>
            </a:endParaRPr>
          </a:p>
        </p:txBody>
      </p:sp>
      <p:sp>
        <p:nvSpPr>
          <p:cNvPr id="13342" name="Line 34"/>
          <p:cNvSpPr>
            <a:spLocks noChangeShapeType="1"/>
          </p:cNvSpPr>
          <p:nvPr/>
        </p:nvSpPr>
        <p:spPr bwMode="auto">
          <a:xfrm>
            <a:off x="5910263" y="2838450"/>
            <a:ext cx="638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43" name="Group 35"/>
          <p:cNvGrpSpPr>
            <a:grpSpLocks/>
          </p:cNvGrpSpPr>
          <p:nvPr/>
        </p:nvGrpSpPr>
        <p:grpSpPr bwMode="auto">
          <a:xfrm>
            <a:off x="5862638" y="2781300"/>
            <a:ext cx="88900" cy="88900"/>
            <a:chOff x="3123" y="1569"/>
            <a:chExt cx="56" cy="56"/>
          </a:xfrm>
        </p:grpSpPr>
        <p:sp>
          <p:nvSpPr>
            <p:cNvPr id="13381" name="Oval 36"/>
            <p:cNvSpPr>
              <a:spLocks noChangeArrowheads="1"/>
            </p:cNvSpPr>
            <p:nvPr/>
          </p:nvSpPr>
          <p:spPr bwMode="auto">
            <a:xfrm>
              <a:off x="3123" y="1569"/>
              <a:ext cx="56" cy="56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2" name="Line 37"/>
            <p:cNvSpPr>
              <a:spLocks noChangeShapeType="1"/>
            </p:cNvSpPr>
            <p:nvPr/>
          </p:nvSpPr>
          <p:spPr bwMode="auto">
            <a:xfrm>
              <a:off x="3129" y="1581"/>
              <a:ext cx="39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3" name="Line 38"/>
            <p:cNvSpPr>
              <a:spLocks noChangeShapeType="1"/>
            </p:cNvSpPr>
            <p:nvPr/>
          </p:nvSpPr>
          <p:spPr bwMode="auto">
            <a:xfrm flipH="1">
              <a:off x="3133" y="1576"/>
              <a:ext cx="39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44" name="Text Box 39"/>
          <p:cNvSpPr txBox="1">
            <a:spLocks noChangeArrowheads="1"/>
          </p:cNvSpPr>
          <p:nvPr/>
        </p:nvSpPr>
        <p:spPr bwMode="auto">
          <a:xfrm>
            <a:off x="5530850" y="1971675"/>
            <a:ext cx="40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 i="1" dirty="0">
                <a:latin typeface="Tahoma" pitchFamily="34" charset="0"/>
              </a:rPr>
              <a:t>H</a:t>
            </a:r>
            <a:r>
              <a:rPr lang="sv-SE" i="1" baseline="-25000" dirty="0">
                <a:latin typeface="Tahoma" pitchFamily="34" charset="0"/>
              </a:rPr>
              <a:t>z</a:t>
            </a:r>
            <a:endParaRPr lang="ru-RU" i="1" baseline="-25000" dirty="0">
              <a:latin typeface="Tahoma" pitchFamily="34" charset="0"/>
            </a:endParaRPr>
          </a:p>
        </p:txBody>
      </p:sp>
      <p:sp>
        <p:nvSpPr>
          <p:cNvPr id="13345" name="Rectangle 40"/>
          <p:cNvSpPr>
            <a:spLocks noChangeArrowheads="1"/>
          </p:cNvSpPr>
          <p:nvPr/>
        </p:nvSpPr>
        <p:spPr bwMode="auto">
          <a:xfrm>
            <a:off x="965200" y="3670300"/>
            <a:ext cx="3175000" cy="1765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46" name="Line 41"/>
          <p:cNvSpPr>
            <a:spLocks noChangeShapeType="1"/>
          </p:cNvSpPr>
          <p:nvPr/>
        </p:nvSpPr>
        <p:spPr bwMode="auto">
          <a:xfrm>
            <a:off x="2565400" y="2017713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48" name="Group 43"/>
          <p:cNvGrpSpPr>
            <a:grpSpLocks/>
          </p:cNvGrpSpPr>
          <p:nvPr/>
        </p:nvGrpSpPr>
        <p:grpSpPr bwMode="auto">
          <a:xfrm rot="2700000">
            <a:off x="909638" y="2989263"/>
            <a:ext cx="1944687" cy="1587"/>
            <a:chOff x="657" y="3203"/>
            <a:chExt cx="1225" cy="0"/>
          </a:xfrm>
        </p:grpSpPr>
        <p:sp>
          <p:nvSpPr>
            <p:cNvPr id="13379" name="Line 44"/>
            <p:cNvSpPr>
              <a:spLocks noChangeShapeType="1"/>
            </p:cNvSpPr>
            <p:nvPr/>
          </p:nvSpPr>
          <p:spPr bwMode="auto">
            <a:xfrm>
              <a:off x="657" y="3203"/>
              <a:ext cx="1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0" name="Line 45"/>
            <p:cNvSpPr>
              <a:spLocks noChangeShapeType="1"/>
            </p:cNvSpPr>
            <p:nvPr/>
          </p:nvSpPr>
          <p:spPr bwMode="auto">
            <a:xfrm>
              <a:off x="748" y="3203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49" name="Group 46"/>
          <p:cNvGrpSpPr>
            <a:grpSpLocks/>
          </p:cNvGrpSpPr>
          <p:nvPr/>
        </p:nvGrpSpPr>
        <p:grpSpPr bwMode="auto">
          <a:xfrm rot="-2700000">
            <a:off x="2281238" y="2987675"/>
            <a:ext cx="1944687" cy="0"/>
            <a:chOff x="884" y="3339"/>
            <a:chExt cx="1225" cy="0"/>
          </a:xfrm>
        </p:grpSpPr>
        <p:sp>
          <p:nvSpPr>
            <p:cNvPr id="13377" name="Line 47"/>
            <p:cNvSpPr>
              <a:spLocks noChangeShapeType="1"/>
            </p:cNvSpPr>
            <p:nvPr/>
          </p:nvSpPr>
          <p:spPr bwMode="auto">
            <a:xfrm>
              <a:off x="884" y="3339"/>
              <a:ext cx="1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8" name="Line 48"/>
            <p:cNvSpPr>
              <a:spLocks noChangeShapeType="1"/>
            </p:cNvSpPr>
            <p:nvPr/>
          </p:nvSpPr>
          <p:spPr bwMode="auto">
            <a:xfrm>
              <a:off x="1701" y="3339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50" name="Line 49"/>
          <p:cNvSpPr>
            <a:spLocks noChangeShapeType="1"/>
          </p:cNvSpPr>
          <p:nvPr/>
        </p:nvSpPr>
        <p:spPr bwMode="auto">
          <a:xfrm>
            <a:off x="1116013" y="3868738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1" name="Line 50"/>
          <p:cNvSpPr>
            <a:spLocks noChangeShapeType="1"/>
          </p:cNvSpPr>
          <p:nvPr/>
        </p:nvSpPr>
        <p:spPr bwMode="auto">
          <a:xfrm>
            <a:off x="1042988" y="3941763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2" name="Oval 51"/>
          <p:cNvSpPr>
            <a:spLocks noChangeArrowheads="1"/>
          </p:cNvSpPr>
          <p:nvPr/>
        </p:nvSpPr>
        <p:spPr bwMode="auto">
          <a:xfrm>
            <a:off x="1042988" y="3868738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3" name="Text Box 52"/>
          <p:cNvSpPr txBox="1">
            <a:spLocks noChangeArrowheads="1"/>
          </p:cNvSpPr>
          <p:nvPr/>
        </p:nvSpPr>
        <p:spPr bwMode="auto">
          <a:xfrm>
            <a:off x="1765300" y="3941763"/>
            <a:ext cx="296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>
                <a:latin typeface="Tahoma" pitchFamily="34" charset="0"/>
              </a:rPr>
              <a:t>x</a:t>
            </a:r>
            <a:endParaRPr lang="ru-RU">
              <a:latin typeface="Tahoma" pitchFamily="34" charset="0"/>
            </a:endParaRPr>
          </a:p>
        </p:txBody>
      </p:sp>
      <p:sp>
        <p:nvSpPr>
          <p:cNvPr id="13354" name="Text Box 53"/>
          <p:cNvSpPr txBox="1">
            <a:spLocks noChangeArrowheads="1"/>
          </p:cNvSpPr>
          <p:nvPr/>
        </p:nvSpPr>
        <p:spPr bwMode="auto">
          <a:xfrm>
            <a:off x="755650" y="4660900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>
                <a:latin typeface="Tahoma" pitchFamily="34" charset="0"/>
              </a:rPr>
              <a:t>z</a:t>
            </a:r>
            <a:endParaRPr lang="ru-RU">
              <a:latin typeface="Tahoma" pitchFamily="34" charset="0"/>
            </a:endParaRPr>
          </a:p>
        </p:txBody>
      </p:sp>
      <p:sp>
        <p:nvSpPr>
          <p:cNvPr id="13355" name="Text Box 54"/>
          <p:cNvSpPr txBox="1">
            <a:spLocks noChangeArrowheads="1"/>
          </p:cNvSpPr>
          <p:nvPr/>
        </p:nvSpPr>
        <p:spPr bwMode="auto">
          <a:xfrm>
            <a:off x="755650" y="37242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>
                <a:latin typeface="Tahoma" pitchFamily="34" charset="0"/>
              </a:rPr>
              <a:t>y</a:t>
            </a:r>
            <a:endParaRPr lang="ru-RU">
              <a:latin typeface="Tahoma" pitchFamily="34" charset="0"/>
            </a:endParaRPr>
          </a:p>
        </p:txBody>
      </p:sp>
      <p:sp>
        <p:nvSpPr>
          <p:cNvPr id="13356" name="Arc 55"/>
          <p:cNvSpPr>
            <a:spLocks/>
          </p:cNvSpPr>
          <p:nvPr/>
        </p:nvSpPr>
        <p:spPr bwMode="auto">
          <a:xfrm rot="-4067566">
            <a:off x="2228850" y="3046413"/>
            <a:ext cx="268287" cy="2682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7" name="Text Box 56"/>
          <p:cNvSpPr txBox="1">
            <a:spLocks noChangeArrowheads="1"/>
          </p:cNvSpPr>
          <p:nvPr/>
        </p:nvSpPr>
        <p:spPr bwMode="auto">
          <a:xfrm>
            <a:off x="2281238" y="3098800"/>
            <a:ext cx="385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>
                <a:latin typeface="Symbol" pitchFamily="18" charset="2"/>
              </a:rPr>
              <a:t>q</a:t>
            </a:r>
            <a:r>
              <a:rPr lang="sv-SE" baseline="-25000">
                <a:latin typeface="Tahoma" pitchFamily="34" charset="0"/>
              </a:rPr>
              <a:t>1</a:t>
            </a:r>
            <a:endParaRPr lang="ru-RU" baseline="-25000">
              <a:latin typeface="Tahoma" pitchFamily="34" charset="0"/>
            </a:endParaRPr>
          </a:p>
        </p:txBody>
      </p:sp>
      <p:sp>
        <p:nvSpPr>
          <p:cNvPr id="13358" name="Line 57"/>
          <p:cNvSpPr>
            <a:spLocks noChangeShapeType="1"/>
          </p:cNvSpPr>
          <p:nvPr/>
        </p:nvSpPr>
        <p:spPr bwMode="auto">
          <a:xfrm flipV="1">
            <a:off x="1704975" y="2090738"/>
            <a:ext cx="0" cy="7191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9" name="Text Box 58"/>
          <p:cNvSpPr txBox="1">
            <a:spLocks noChangeArrowheads="1"/>
          </p:cNvSpPr>
          <p:nvPr/>
        </p:nvSpPr>
        <p:spPr bwMode="auto">
          <a:xfrm>
            <a:off x="2009775" y="2754313"/>
            <a:ext cx="3889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 i="1">
                <a:solidFill>
                  <a:srgbClr val="FF0000"/>
                </a:solidFill>
                <a:latin typeface="Tahoma" pitchFamily="34" charset="0"/>
              </a:rPr>
              <a:t>E</a:t>
            </a:r>
            <a:r>
              <a:rPr lang="sv-SE" i="1" baseline="-25000">
                <a:solidFill>
                  <a:srgbClr val="FF0000"/>
                </a:solidFill>
                <a:latin typeface="Tahoma" pitchFamily="34" charset="0"/>
              </a:rPr>
              <a:t>x</a:t>
            </a:r>
            <a:endParaRPr lang="ru-RU" i="1" baseline="-2500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3360" name="Text Box 59"/>
          <p:cNvSpPr txBox="1">
            <a:spLocks noChangeArrowheads="1"/>
          </p:cNvSpPr>
          <p:nvPr/>
        </p:nvSpPr>
        <p:spPr bwMode="auto">
          <a:xfrm>
            <a:off x="1327150" y="1946275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 i="1">
                <a:solidFill>
                  <a:srgbClr val="FF0000"/>
                </a:solidFill>
                <a:latin typeface="Tahoma" pitchFamily="34" charset="0"/>
              </a:rPr>
              <a:t>E</a:t>
            </a:r>
            <a:r>
              <a:rPr lang="sv-SE" i="1" baseline="-25000">
                <a:solidFill>
                  <a:srgbClr val="FF0000"/>
                </a:solidFill>
                <a:latin typeface="Tahoma" pitchFamily="34" charset="0"/>
              </a:rPr>
              <a:t>z</a:t>
            </a:r>
            <a:endParaRPr lang="ru-RU" i="1" baseline="-2500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3361" name="Line 60"/>
          <p:cNvSpPr>
            <a:spLocks noChangeShapeType="1"/>
          </p:cNvSpPr>
          <p:nvPr/>
        </p:nvSpPr>
        <p:spPr bwMode="auto">
          <a:xfrm>
            <a:off x="2568575" y="3673475"/>
            <a:ext cx="503238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2" name="Arc 61"/>
          <p:cNvSpPr>
            <a:spLocks/>
          </p:cNvSpPr>
          <p:nvPr/>
        </p:nvSpPr>
        <p:spPr bwMode="auto">
          <a:xfrm flipV="1">
            <a:off x="2568575" y="4178300"/>
            <a:ext cx="144463" cy="7143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3" name="Text Box 62"/>
          <p:cNvSpPr txBox="1">
            <a:spLocks noChangeArrowheads="1"/>
          </p:cNvSpPr>
          <p:nvPr/>
        </p:nvSpPr>
        <p:spPr bwMode="auto">
          <a:xfrm>
            <a:off x="2497138" y="4178300"/>
            <a:ext cx="385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>
                <a:latin typeface="Symbol" pitchFamily="18" charset="2"/>
              </a:rPr>
              <a:t>q</a:t>
            </a:r>
            <a:r>
              <a:rPr lang="sv-SE" baseline="-25000">
                <a:latin typeface="Tahoma" pitchFamily="34" charset="0"/>
              </a:rPr>
              <a:t>2</a:t>
            </a:r>
            <a:endParaRPr lang="ru-RU" baseline="-25000">
              <a:latin typeface="Tahoma" pitchFamily="34" charset="0"/>
            </a:endParaRPr>
          </a:p>
        </p:txBody>
      </p:sp>
      <p:sp>
        <p:nvSpPr>
          <p:cNvPr id="13364" name="Text Box 63"/>
          <p:cNvSpPr txBox="1">
            <a:spLocks noChangeArrowheads="1"/>
          </p:cNvSpPr>
          <p:nvPr/>
        </p:nvSpPr>
        <p:spPr bwMode="auto">
          <a:xfrm>
            <a:off x="865188" y="3295650"/>
            <a:ext cx="57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>
                <a:latin typeface="Tahoma" pitchFamily="34" charset="0"/>
              </a:rPr>
              <a:t>z=0</a:t>
            </a:r>
            <a:endParaRPr lang="ru-RU">
              <a:latin typeface="Tahoma" pitchFamily="34" charset="0"/>
            </a:endParaRPr>
          </a:p>
        </p:txBody>
      </p:sp>
      <p:sp>
        <p:nvSpPr>
          <p:cNvPr id="13365" name="Text Box 64"/>
          <p:cNvSpPr txBox="1">
            <a:spLocks noChangeArrowheads="1"/>
          </p:cNvSpPr>
          <p:nvPr/>
        </p:nvSpPr>
        <p:spPr bwMode="auto">
          <a:xfrm>
            <a:off x="3773488" y="3203575"/>
            <a:ext cx="3667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>
                <a:latin typeface="Symbol" pitchFamily="18" charset="2"/>
              </a:rPr>
              <a:t>e</a:t>
            </a:r>
            <a:r>
              <a:rPr lang="sv-SE" baseline="-25000">
                <a:latin typeface="Tahoma" pitchFamily="34" charset="0"/>
              </a:rPr>
              <a:t>1</a:t>
            </a:r>
            <a:endParaRPr lang="ru-RU" baseline="-25000">
              <a:latin typeface="Tahoma" pitchFamily="34" charset="0"/>
            </a:endParaRPr>
          </a:p>
        </p:txBody>
      </p:sp>
      <p:sp>
        <p:nvSpPr>
          <p:cNvPr id="13366" name="Text Box 65"/>
          <p:cNvSpPr txBox="1">
            <a:spLocks noChangeArrowheads="1"/>
          </p:cNvSpPr>
          <p:nvPr/>
        </p:nvSpPr>
        <p:spPr bwMode="auto">
          <a:xfrm>
            <a:off x="3773488" y="3798888"/>
            <a:ext cx="3667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>
                <a:latin typeface="Symbol" pitchFamily="18" charset="2"/>
              </a:rPr>
              <a:t>e</a:t>
            </a:r>
            <a:r>
              <a:rPr lang="sv-SE" baseline="-25000">
                <a:latin typeface="Tahoma" pitchFamily="34" charset="0"/>
              </a:rPr>
              <a:t>2</a:t>
            </a:r>
            <a:endParaRPr lang="ru-RU" baseline="-25000">
              <a:latin typeface="Tahoma" pitchFamily="34" charset="0"/>
            </a:endParaRPr>
          </a:p>
        </p:txBody>
      </p:sp>
      <p:sp>
        <p:nvSpPr>
          <p:cNvPr id="13367" name="Text Box 66"/>
          <p:cNvSpPr txBox="1">
            <a:spLocks noChangeArrowheads="1"/>
          </p:cNvSpPr>
          <p:nvPr/>
        </p:nvSpPr>
        <p:spPr bwMode="auto">
          <a:xfrm>
            <a:off x="1344613" y="2665413"/>
            <a:ext cx="414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 i="1" dirty="0">
                <a:latin typeface="Tahoma" pitchFamily="34" charset="0"/>
              </a:rPr>
              <a:t>H</a:t>
            </a:r>
            <a:r>
              <a:rPr lang="sv-SE" i="1" baseline="-25000" dirty="0">
                <a:latin typeface="Tahoma" pitchFamily="34" charset="0"/>
              </a:rPr>
              <a:t>y</a:t>
            </a:r>
            <a:endParaRPr lang="ru-RU" i="1" baseline="-25000" dirty="0">
              <a:latin typeface="Tahoma" pitchFamily="34" charset="0"/>
            </a:endParaRPr>
          </a:p>
        </p:txBody>
      </p:sp>
      <p:sp>
        <p:nvSpPr>
          <p:cNvPr id="13368" name="Line 67"/>
          <p:cNvSpPr>
            <a:spLocks noChangeShapeType="1"/>
          </p:cNvSpPr>
          <p:nvPr/>
        </p:nvSpPr>
        <p:spPr bwMode="auto">
          <a:xfrm flipV="1">
            <a:off x="2349500" y="2146300"/>
            <a:ext cx="0" cy="660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9" name="Line 68"/>
          <p:cNvSpPr>
            <a:spLocks noChangeShapeType="1"/>
          </p:cNvSpPr>
          <p:nvPr/>
        </p:nvSpPr>
        <p:spPr bwMode="auto">
          <a:xfrm>
            <a:off x="1701800" y="20828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0" name="Line 69"/>
          <p:cNvSpPr>
            <a:spLocks noChangeShapeType="1"/>
          </p:cNvSpPr>
          <p:nvPr/>
        </p:nvSpPr>
        <p:spPr bwMode="auto">
          <a:xfrm flipV="1">
            <a:off x="1701800" y="2082800"/>
            <a:ext cx="647700" cy="723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1" name="Text Box 70"/>
          <p:cNvSpPr txBox="1">
            <a:spLocks noChangeArrowheads="1"/>
          </p:cNvSpPr>
          <p:nvPr/>
        </p:nvSpPr>
        <p:spPr bwMode="auto">
          <a:xfrm>
            <a:off x="1924050" y="2289175"/>
            <a:ext cx="312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 i="1">
                <a:solidFill>
                  <a:srgbClr val="FF0000"/>
                </a:solidFill>
                <a:latin typeface="Tahoma" pitchFamily="34" charset="0"/>
              </a:rPr>
              <a:t>E</a:t>
            </a:r>
            <a:endParaRPr lang="ru-RU" i="1" baseline="-2500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3372" name="Line 71"/>
          <p:cNvSpPr>
            <a:spLocks noChangeShapeType="1"/>
          </p:cNvSpPr>
          <p:nvPr/>
        </p:nvSpPr>
        <p:spPr bwMode="auto">
          <a:xfrm>
            <a:off x="1703388" y="2808288"/>
            <a:ext cx="6429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73" name="Oval 72"/>
          <p:cNvSpPr>
            <a:spLocks noChangeArrowheads="1"/>
          </p:cNvSpPr>
          <p:nvPr/>
        </p:nvSpPr>
        <p:spPr bwMode="auto">
          <a:xfrm>
            <a:off x="1655763" y="2765425"/>
            <a:ext cx="88900" cy="889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4" name="Rectangle 73"/>
          <p:cNvSpPr>
            <a:spLocks noChangeArrowheads="1"/>
          </p:cNvSpPr>
          <p:nvPr/>
        </p:nvSpPr>
        <p:spPr bwMode="auto">
          <a:xfrm>
            <a:off x="685800" y="622300"/>
            <a:ext cx="3797300" cy="5118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5" name="Rectangle 74"/>
          <p:cNvSpPr>
            <a:spLocks noChangeArrowheads="1"/>
          </p:cNvSpPr>
          <p:nvPr/>
        </p:nvSpPr>
        <p:spPr bwMode="auto">
          <a:xfrm>
            <a:off x="4762500" y="622300"/>
            <a:ext cx="3797300" cy="5118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6" name="Text Box 75"/>
          <p:cNvSpPr txBox="1">
            <a:spLocks noChangeArrowheads="1"/>
          </p:cNvSpPr>
          <p:nvPr/>
        </p:nvSpPr>
        <p:spPr bwMode="auto">
          <a:xfrm>
            <a:off x="593725" y="5864225"/>
            <a:ext cx="7969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accent2"/>
                </a:solidFill>
                <a:latin typeface="Microsoft Sans Serif" pitchFamily="34" charset="0"/>
              </a:rPr>
              <a:t>Any linearly polarized radiation can be represented as a superposition of </a:t>
            </a:r>
            <a:br>
              <a:rPr lang="en-US" b="1" dirty="0">
                <a:solidFill>
                  <a:schemeClr val="accent2"/>
                </a:solidFill>
                <a:latin typeface="Microsoft Sans Serif" pitchFamily="34" charset="0"/>
              </a:rPr>
            </a:br>
            <a:r>
              <a:rPr lang="en-US" b="1" dirty="0">
                <a:solidFill>
                  <a:schemeClr val="accent2"/>
                </a:solidFill>
                <a:latin typeface="Microsoft Sans Serif" pitchFamily="34" charset="0"/>
              </a:rPr>
              <a:t>p - and s - polarization.</a:t>
            </a:r>
          </a:p>
        </p:txBody>
      </p:sp>
    </p:spTree>
    <p:extLst>
      <p:ext uri="{BB962C8B-B14F-4D97-AF65-F5344CB8AC3E}">
        <p14:creationId xmlns:p14="http://schemas.microsoft.com/office/powerpoint/2010/main" val="30337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47700" y="3911600"/>
            <a:ext cx="3175000" cy="1765300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666750" y="3914775"/>
            <a:ext cx="31734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 rot="2700000">
            <a:off x="592138" y="3230563"/>
            <a:ext cx="1944687" cy="1587"/>
            <a:chOff x="657" y="3203"/>
            <a:chExt cx="1225" cy="0"/>
          </a:xfrm>
        </p:grpSpPr>
        <p:sp>
          <p:nvSpPr>
            <p:cNvPr id="14387" name="Line 5"/>
            <p:cNvSpPr>
              <a:spLocks noChangeShapeType="1"/>
            </p:cNvSpPr>
            <p:nvPr/>
          </p:nvSpPr>
          <p:spPr bwMode="auto">
            <a:xfrm>
              <a:off x="657" y="3203"/>
              <a:ext cx="1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8" name="Line 6"/>
            <p:cNvSpPr>
              <a:spLocks noChangeShapeType="1"/>
            </p:cNvSpPr>
            <p:nvPr/>
          </p:nvSpPr>
          <p:spPr bwMode="auto">
            <a:xfrm>
              <a:off x="748" y="3203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1" name="Line 7"/>
          <p:cNvSpPr>
            <a:spLocks noChangeShapeType="1"/>
          </p:cNvSpPr>
          <p:nvPr/>
        </p:nvSpPr>
        <p:spPr bwMode="auto">
          <a:xfrm>
            <a:off x="798513" y="4110038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Line 8"/>
          <p:cNvSpPr>
            <a:spLocks noChangeShapeType="1"/>
          </p:cNvSpPr>
          <p:nvPr/>
        </p:nvSpPr>
        <p:spPr bwMode="auto">
          <a:xfrm>
            <a:off x="725488" y="4183063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Oval 9"/>
          <p:cNvSpPr>
            <a:spLocks noChangeArrowheads="1"/>
          </p:cNvSpPr>
          <p:nvPr/>
        </p:nvSpPr>
        <p:spPr bwMode="auto">
          <a:xfrm>
            <a:off x="725488" y="4110038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1447800" y="4183063"/>
            <a:ext cx="296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 dirty="0">
                <a:latin typeface="Tahoma" pitchFamily="34" charset="0"/>
              </a:rPr>
              <a:t>x</a:t>
            </a:r>
            <a:endParaRPr lang="ru-RU" dirty="0">
              <a:latin typeface="Tahoma" pitchFamily="34" charset="0"/>
            </a:endParaRPr>
          </a:p>
        </p:txBody>
      </p:sp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438150" y="4902200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>
                <a:latin typeface="Tahoma" pitchFamily="34" charset="0"/>
              </a:rPr>
              <a:t>z</a:t>
            </a:r>
            <a:endParaRPr lang="ru-RU">
              <a:latin typeface="Tahoma" pitchFamily="34" charset="0"/>
            </a:endParaRPr>
          </a:p>
        </p:txBody>
      </p:sp>
      <p:sp>
        <p:nvSpPr>
          <p:cNvPr id="14346" name="Text Box 12"/>
          <p:cNvSpPr txBox="1">
            <a:spLocks noChangeArrowheads="1"/>
          </p:cNvSpPr>
          <p:nvPr/>
        </p:nvSpPr>
        <p:spPr bwMode="auto">
          <a:xfrm>
            <a:off x="438150" y="39655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>
                <a:latin typeface="Tahoma" pitchFamily="34" charset="0"/>
              </a:rPr>
              <a:t>y</a:t>
            </a:r>
            <a:endParaRPr lang="ru-RU">
              <a:latin typeface="Tahoma" pitchFamily="34" charset="0"/>
            </a:endParaRPr>
          </a:p>
        </p:txBody>
      </p:sp>
      <p:sp>
        <p:nvSpPr>
          <p:cNvPr id="14347" name="Line 13"/>
          <p:cNvSpPr>
            <a:spLocks noChangeShapeType="1"/>
          </p:cNvSpPr>
          <p:nvPr/>
        </p:nvSpPr>
        <p:spPr bwMode="auto">
          <a:xfrm>
            <a:off x="2251075" y="3914775"/>
            <a:ext cx="503238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Text Box 14"/>
          <p:cNvSpPr txBox="1">
            <a:spLocks noChangeArrowheads="1"/>
          </p:cNvSpPr>
          <p:nvPr/>
        </p:nvSpPr>
        <p:spPr bwMode="auto">
          <a:xfrm>
            <a:off x="547688" y="3536950"/>
            <a:ext cx="57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>
                <a:latin typeface="Tahoma" pitchFamily="34" charset="0"/>
              </a:rPr>
              <a:t>z=0</a:t>
            </a:r>
            <a:endParaRPr lang="ru-RU">
              <a:latin typeface="Tahoma" pitchFamily="34" charset="0"/>
            </a:endParaRPr>
          </a:p>
        </p:txBody>
      </p:sp>
      <p:sp>
        <p:nvSpPr>
          <p:cNvPr id="14349" name="Text Box 15"/>
          <p:cNvSpPr txBox="1">
            <a:spLocks noChangeArrowheads="1"/>
          </p:cNvSpPr>
          <p:nvPr/>
        </p:nvSpPr>
        <p:spPr bwMode="auto">
          <a:xfrm>
            <a:off x="3455988" y="3444875"/>
            <a:ext cx="3667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>
                <a:latin typeface="Symbol" pitchFamily="18" charset="2"/>
              </a:rPr>
              <a:t>e</a:t>
            </a:r>
            <a:r>
              <a:rPr lang="sv-SE" baseline="-25000">
                <a:latin typeface="Tahoma" pitchFamily="34" charset="0"/>
              </a:rPr>
              <a:t>1</a:t>
            </a:r>
            <a:endParaRPr lang="ru-RU" baseline="-25000">
              <a:latin typeface="Tahoma" pitchFamily="34" charset="0"/>
            </a:endParaRPr>
          </a:p>
        </p:txBody>
      </p:sp>
      <p:sp>
        <p:nvSpPr>
          <p:cNvPr id="14350" name="Text Box 16"/>
          <p:cNvSpPr txBox="1">
            <a:spLocks noChangeArrowheads="1"/>
          </p:cNvSpPr>
          <p:nvPr/>
        </p:nvSpPr>
        <p:spPr bwMode="auto">
          <a:xfrm>
            <a:off x="3455988" y="4040188"/>
            <a:ext cx="3667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>
                <a:latin typeface="Symbol" pitchFamily="18" charset="2"/>
              </a:rPr>
              <a:t>e</a:t>
            </a:r>
            <a:r>
              <a:rPr lang="sv-SE" baseline="-25000">
                <a:latin typeface="Tahoma" pitchFamily="34" charset="0"/>
              </a:rPr>
              <a:t>2</a:t>
            </a:r>
            <a:endParaRPr lang="ru-RU" baseline="-25000">
              <a:latin typeface="Tahoma" pitchFamily="34" charset="0"/>
            </a:endParaRPr>
          </a:p>
        </p:txBody>
      </p:sp>
      <p:sp>
        <p:nvSpPr>
          <p:cNvPr id="14351" name="Line 17"/>
          <p:cNvSpPr>
            <a:spLocks noChangeShapeType="1"/>
          </p:cNvSpPr>
          <p:nvPr/>
        </p:nvSpPr>
        <p:spPr bwMode="auto">
          <a:xfrm flipV="1">
            <a:off x="1882775" y="2840038"/>
            <a:ext cx="0" cy="7191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Text Box 18"/>
          <p:cNvSpPr txBox="1">
            <a:spLocks noChangeArrowheads="1"/>
          </p:cNvSpPr>
          <p:nvPr/>
        </p:nvSpPr>
        <p:spPr bwMode="auto">
          <a:xfrm>
            <a:off x="2187575" y="3503613"/>
            <a:ext cx="471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 i="1">
                <a:solidFill>
                  <a:srgbClr val="FF0000"/>
                </a:solidFill>
                <a:latin typeface="Tahoma" pitchFamily="34" charset="0"/>
              </a:rPr>
              <a:t>E</a:t>
            </a:r>
            <a:r>
              <a:rPr lang="sv-SE" i="1" baseline="-25000">
                <a:solidFill>
                  <a:srgbClr val="FF0000"/>
                </a:solidFill>
                <a:latin typeface="Tahoma" pitchFamily="34" charset="0"/>
              </a:rPr>
              <a:t>1x</a:t>
            </a:r>
            <a:endParaRPr lang="ru-RU" i="1" baseline="-2500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4353" name="Text Box 19"/>
          <p:cNvSpPr txBox="1">
            <a:spLocks noChangeArrowheads="1"/>
          </p:cNvSpPr>
          <p:nvPr/>
        </p:nvSpPr>
        <p:spPr bwMode="auto">
          <a:xfrm>
            <a:off x="1504950" y="2695575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 i="1">
                <a:solidFill>
                  <a:srgbClr val="FF0000"/>
                </a:solidFill>
                <a:latin typeface="Tahoma" pitchFamily="34" charset="0"/>
              </a:rPr>
              <a:t>E</a:t>
            </a:r>
            <a:r>
              <a:rPr lang="sv-SE" i="1" baseline="-25000">
                <a:solidFill>
                  <a:srgbClr val="FF0000"/>
                </a:solidFill>
                <a:latin typeface="Tahoma" pitchFamily="34" charset="0"/>
              </a:rPr>
              <a:t>1z</a:t>
            </a:r>
            <a:endParaRPr lang="ru-RU" i="1" baseline="-2500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4354" name="Text Box 20"/>
          <p:cNvSpPr txBox="1">
            <a:spLocks noChangeArrowheads="1"/>
          </p:cNvSpPr>
          <p:nvPr/>
        </p:nvSpPr>
        <p:spPr bwMode="auto">
          <a:xfrm>
            <a:off x="1522413" y="3414713"/>
            <a:ext cx="496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 i="1" dirty="0">
                <a:latin typeface="Tahoma" pitchFamily="34" charset="0"/>
              </a:rPr>
              <a:t>H</a:t>
            </a:r>
            <a:r>
              <a:rPr lang="sv-SE" i="1" baseline="-25000" dirty="0">
                <a:latin typeface="Tahoma" pitchFamily="34" charset="0"/>
              </a:rPr>
              <a:t>1y</a:t>
            </a:r>
            <a:endParaRPr lang="ru-RU" i="1" baseline="-25000" dirty="0">
              <a:latin typeface="Tahoma" pitchFamily="34" charset="0"/>
            </a:endParaRPr>
          </a:p>
        </p:txBody>
      </p:sp>
      <p:sp>
        <p:nvSpPr>
          <p:cNvPr id="14355" name="Line 21"/>
          <p:cNvSpPr>
            <a:spLocks noChangeShapeType="1"/>
          </p:cNvSpPr>
          <p:nvPr/>
        </p:nvSpPr>
        <p:spPr bwMode="auto">
          <a:xfrm flipV="1">
            <a:off x="2527300" y="2895600"/>
            <a:ext cx="0" cy="660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6" name="Line 22"/>
          <p:cNvSpPr>
            <a:spLocks noChangeShapeType="1"/>
          </p:cNvSpPr>
          <p:nvPr/>
        </p:nvSpPr>
        <p:spPr bwMode="auto">
          <a:xfrm>
            <a:off x="1879600" y="28321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7" name="Line 23"/>
          <p:cNvSpPr>
            <a:spLocks noChangeShapeType="1"/>
          </p:cNvSpPr>
          <p:nvPr/>
        </p:nvSpPr>
        <p:spPr bwMode="auto">
          <a:xfrm flipV="1">
            <a:off x="1879600" y="2832100"/>
            <a:ext cx="647700" cy="723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8" name="Text Box 24"/>
          <p:cNvSpPr txBox="1">
            <a:spLocks noChangeArrowheads="1"/>
          </p:cNvSpPr>
          <p:nvPr/>
        </p:nvSpPr>
        <p:spPr bwMode="auto">
          <a:xfrm>
            <a:off x="2101850" y="3038475"/>
            <a:ext cx="395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 i="1">
                <a:solidFill>
                  <a:srgbClr val="FF0000"/>
                </a:solidFill>
                <a:latin typeface="Tahoma" pitchFamily="34" charset="0"/>
              </a:rPr>
              <a:t>E</a:t>
            </a:r>
            <a:r>
              <a:rPr lang="sv-SE" i="1" baseline="-25000">
                <a:solidFill>
                  <a:srgbClr val="FF0000"/>
                </a:solidFill>
                <a:latin typeface="Tahoma" pitchFamily="34" charset="0"/>
              </a:rPr>
              <a:t>1</a:t>
            </a:r>
            <a:endParaRPr lang="ru-RU" i="1" baseline="-2500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4359" name="Line 25"/>
          <p:cNvSpPr>
            <a:spLocks noChangeShapeType="1"/>
          </p:cNvSpPr>
          <p:nvPr/>
        </p:nvSpPr>
        <p:spPr bwMode="auto">
          <a:xfrm>
            <a:off x="1881188" y="3557588"/>
            <a:ext cx="6429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0" name="Oval 26"/>
          <p:cNvSpPr>
            <a:spLocks noChangeArrowheads="1"/>
          </p:cNvSpPr>
          <p:nvPr/>
        </p:nvSpPr>
        <p:spPr bwMode="auto">
          <a:xfrm>
            <a:off x="1833563" y="3514725"/>
            <a:ext cx="88900" cy="889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7"/>
          <p:cNvSpPr>
            <a:spLocks noChangeArrowheads="1"/>
          </p:cNvSpPr>
          <p:nvPr/>
        </p:nvSpPr>
        <p:spPr bwMode="auto">
          <a:xfrm>
            <a:off x="152400" y="609600"/>
            <a:ext cx="40132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Text Box 28"/>
          <p:cNvSpPr txBox="1">
            <a:spLocks noChangeArrowheads="1"/>
          </p:cNvSpPr>
          <p:nvPr/>
        </p:nvSpPr>
        <p:spPr bwMode="auto">
          <a:xfrm>
            <a:off x="304800" y="720725"/>
            <a:ext cx="373697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2"/>
                </a:solidFill>
                <a:latin typeface="Microsoft Sans Serif" pitchFamily="34" charset="0"/>
                <a:sym typeface="Symbol" pitchFamily="18" charset="2"/>
              </a:rPr>
              <a:t></a:t>
            </a:r>
            <a:r>
              <a:rPr lang="en-US" b="1">
                <a:solidFill>
                  <a:schemeClr val="accent2"/>
                </a:solidFill>
                <a:latin typeface="Microsoft Sans Serif" pitchFamily="34" charset="0"/>
              </a:rPr>
              <a:t>p-polarized </a:t>
            </a:r>
            <a:r>
              <a:rPr lang="en-US">
                <a:latin typeface="Microsoft Sans Serif" pitchFamily="34" charset="0"/>
              </a:rPr>
              <a:t>incident radiation will  </a:t>
            </a:r>
          </a:p>
          <a:p>
            <a:pPr eaLnBrk="1" hangingPunct="1"/>
            <a:r>
              <a:rPr lang="en-US">
                <a:latin typeface="Microsoft Sans Serif" pitchFamily="34" charset="0"/>
              </a:rPr>
              <a:t>  create </a:t>
            </a:r>
            <a:r>
              <a:rPr lang="en-US" b="1">
                <a:solidFill>
                  <a:srgbClr val="FF0000"/>
                </a:solidFill>
                <a:latin typeface="Microsoft Sans Serif" pitchFamily="34" charset="0"/>
              </a:rPr>
              <a:t>polarization of charges</a:t>
            </a:r>
            <a:r>
              <a:rPr lang="en-US">
                <a:latin typeface="Microsoft Sans Serif" pitchFamily="34" charset="0"/>
              </a:rPr>
              <a:t> at </a:t>
            </a:r>
          </a:p>
          <a:p>
            <a:pPr eaLnBrk="1" hangingPunct="1"/>
            <a:r>
              <a:rPr lang="en-US">
                <a:latin typeface="Microsoft Sans Serif" pitchFamily="34" charset="0"/>
              </a:rPr>
              <a:t>   he interface. </a:t>
            </a:r>
          </a:p>
          <a:p>
            <a:pPr eaLnBrk="1" hangingPunct="1"/>
            <a:r>
              <a:rPr lang="en-US">
                <a:latin typeface="Microsoft Sans Serif" pitchFamily="34" charset="0"/>
                <a:sym typeface="Symbol" pitchFamily="18" charset="2"/>
              </a:rPr>
              <a:t></a:t>
            </a:r>
            <a:r>
              <a:rPr lang="en-US">
                <a:latin typeface="Microsoft Sans Serif" pitchFamily="34" charset="0"/>
              </a:rPr>
              <a:t>These charges give rise to a   </a:t>
            </a:r>
            <a:r>
              <a:rPr lang="en-US" b="1">
                <a:solidFill>
                  <a:srgbClr val="FF0000"/>
                </a:solidFill>
                <a:latin typeface="Microsoft Sans Serif" pitchFamily="34" charset="0"/>
              </a:rPr>
              <a:t>surface plasmon modes</a:t>
            </a:r>
          </a:p>
        </p:txBody>
      </p:sp>
      <p:sp>
        <p:nvSpPr>
          <p:cNvPr id="14363" name="Line 29"/>
          <p:cNvSpPr>
            <a:spLocks noChangeShapeType="1"/>
          </p:cNvSpPr>
          <p:nvPr/>
        </p:nvSpPr>
        <p:spPr bwMode="auto">
          <a:xfrm flipV="1">
            <a:off x="2428875" y="4027488"/>
            <a:ext cx="0" cy="3952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4" name="Text Box 30"/>
          <p:cNvSpPr txBox="1">
            <a:spLocks noChangeArrowheads="1"/>
          </p:cNvSpPr>
          <p:nvPr/>
        </p:nvSpPr>
        <p:spPr bwMode="auto">
          <a:xfrm>
            <a:off x="2733675" y="4367213"/>
            <a:ext cx="471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 i="1">
                <a:solidFill>
                  <a:srgbClr val="FF0000"/>
                </a:solidFill>
                <a:latin typeface="Tahoma" pitchFamily="34" charset="0"/>
              </a:rPr>
              <a:t>E</a:t>
            </a:r>
            <a:r>
              <a:rPr lang="sv-SE" i="1" baseline="-25000">
                <a:solidFill>
                  <a:srgbClr val="FF0000"/>
                </a:solidFill>
                <a:latin typeface="Tahoma" pitchFamily="34" charset="0"/>
              </a:rPr>
              <a:t>2x</a:t>
            </a:r>
            <a:endParaRPr lang="ru-RU" i="1" baseline="-2500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4365" name="Text Box 31"/>
          <p:cNvSpPr txBox="1">
            <a:spLocks noChangeArrowheads="1"/>
          </p:cNvSpPr>
          <p:nvPr/>
        </p:nvSpPr>
        <p:spPr bwMode="auto">
          <a:xfrm>
            <a:off x="2070100" y="3897313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 i="1">
                <a:solidFill>
                  <a:srgbClr val="FF0000"/>
                </a:solidFill>
                <a:latin typeface="Tahoma" pitchFamily="34" charset="0"/>
              </a:rPr>
              <a:t>E</a:t>
            </a:r>
            <a:r>
              <a:rPr lang="sv-SE" i="1" baseline="-25000">
                <a:solidFill>
                  <a:srgbClr val="FF0000"/>
                </a:solidFill>
                <a:latin typeface="Tahoma" pitchFamily="34" charset="0"/>
              </a:rPr>
              <a:t>2z</a:t>
            </a:r>
            <a:endParaRPr lang="ru-RU" i="1" baseline="-2500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4366" name="Text Box 32"/>
          <p:cNvSpPr txBox="1">
            <a:spLocks noChangeArrowheads="1"/>
          </p:cNvSpPr>
          <p:nvPr/>
        </p:nvSpPr>
        <p:spPr bwMode="auto">
          <a:xfrm>
            <a:off x="2068513" y="4278313"/>
            <a:ext cx="496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 i="1" dirty="0">
                <a:latin typeface="Tahoma" pitchFamily="34" charset="0"/>
              </a:rPr>
              <a:t>H</a:t>
            </a:r>
            <a:r>
              <a:rPr lang="sv-SE" i="1" baseline="-25000" dirty="0">
                <a:latin typeface="Tahoma" pitchFamily="34" charset="0"/>
              </a:rPr>
              <a:t>2y</a:t>
            </a:r>
            <a:endParaRPr lang="ru-RU" i="1" baseline="-25000" dirty="0">
              <a:latin typeface="Tahoma" pitchFamily="34" charset="0"/>
            </a:endParaRPr>
          </a:p>
        </p:txBody>
      </p:sp>
      <p:sp>
        <p:nvSpPr>
          <p:cNvPr id="14367" name="Line 33"/>
          <p:cNvSpPr>
            <a:spLocks noChangeShapeType="1"/>
          </p:cNvSpPr>
          <p:nvPr/>
        </p:nvSpPr>
        <p:spPr bwMode="auto">
          <a:xfrm flipV="1">
            <a:off x="3073400" y="4040188"/>
            <a:ext cx="0" cy="3794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8" name="Line 34"/>
          <p:cNvSpPr>
            <a:spLocks noChangeShapeType="1"/>
          </p:cNvSpPr>
          <p:nvPr/>
        </p:nvSpPr>
        <p:spPr bwMode="auto">
          <a:xfrm>
            <a:off x="2430463" y="402431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9" name="Line 35"/>
          <p:cNvSpPr>
            <a:spLocks noChangeShapeType="1"/>
          </p:cNvSpPr>
          <p:nvPr/>
        </p:nvSpPr>
        <p:spPr bwMode="auto">
          <a:xfrm flipV="1">
            <a:off x="2425700" y="4038600"/>
            <a:ext cx="638175" cy="381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0" name="Text Box 36"/>
          <p:cNvSpPr txBox="1">
            <a:spLocks noChangeArrowheads="1"/>
          </p:cNvSpPr>
          <p:nvPr/>
        </p:nvSpPr>
        <p:spPr bwMode="auto">
          <a:xfrm>
            <a:off x="2762250" y="3663950"/>
            <a:ext cx="395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 i="1">
                <a:solidFill>
                  <a:srgbClr val="FF0000"/>
                </a:solidFill>
                <a:latin typeface="Tahoma" pitchFamily="34" charset="0"/>
              </a:rPr>
              <a:t>E</a:t>
            </a:r>
            <a:r>
              <a:rPr lang="sv-SE" i="1" baseline="-25000">
                <a:solidFill>
                  <a:srgbClr val="FF0000"/>
                </a:solidFill>
                <a:latin typeface="Tahoma" pitchFamily="34" charset="0"/>
              </a:rPr>
              <a:t>2</a:t>
            </a:r>
            <a:endParaRPr lang="ru-RU" i="1" baseline="-2500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4371" name="Line 37"/>
          <p:cNvSpPr>
            <a:spLocks noChangeShapeType="1"/>
          </p:cNvSpPr>
          <p:nvPr/>
        </p:nvSpPr>
        <p:spPr bwMode="auto">
          <a:xfrm>
            <a:off x="2427288" y="4421188"/>
            <a:ext cx="6429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2" name="Oval 38"/>
          <p:cNvSpPr>
            <a:spLocks noChangeArrowheads="1"/>
          </p:cNvSpPr>
          <p:nvPr/>
        </p:nvSpPr>
        <p:spPr bwMode="auto">
          <a:xfrm>
            <a:off x="2379663" y="4378325"/>
            <a:ext cx="88900" cy="889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47" name="Group 39"/>
          <p:cNvGrpSpPr>
            <a:grpSpLocks/>
          </p:cNvGrpSpPr>
          <p:nvPr/>
        </p:nvGrpSpPr>
        <p:grpSpPr bwMode="auto">
          <a:xfrm>
            <a:off x="4483100" y="3733800"/>
            <a:ext cx="4660900" cy="1931988"/>
            <a:chOff x="2824" y="2608"/>
            <a:chExt cx="2936" cy="1217"/>
          </a:xfrm>
        </p:grpSpPr>
        <p:grpSp>
          <p:nvGrpSpPr>
            <p:cNvPr id="14382" name="Group 40"/>
            <p:cNvGrpSpPr>
              <a:grpSpLocks/>
            </p:cNvGrpSpPr>
            <p:nvPr/>
          </p:nvGrpSpPr>
          <p:grpSpPr bwMode="auto">
            <a:xfrm>
              <a:off x="3022" y="2608"/>
              <a:ext cx="2451" cy="479"/>
              <a:chOff x="3022" y="2608"/>
              <a:chExt cx="2451" cy="479"/>
            </a:xfrm>
          </p:grpSpPr>
          <p:sp>
            <p:nvSpPr>
              <p:cNvPr id="14384" name="Text Box 41"/>
              <p:cNvSpPr txBox="1">
                <a:spLocks noChangeArrowheads="1"/>
              </p:cNvSpPr>
              <p:nvPr/>
            </p:nvSpPr>
            <p:spPr bwMode="auto">
              <a:xfrm>
                <a:off x="3022" y="2854"/>
                <a:ext cx="2451" cy="23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b="1" dirty="0">
                    <a:solidFill>
                      <a:schemeClr val="accent2"/>
                    </a:solidFill>
                    <a:latin typeface="Microsoft Sans Serif" pitchFamily="34" charset="0"/>
                  </a:rPr>
                  <a:t>creation of </a:t>
                </a:r>
                <a:r>
                  <a:rPr lang="en-US" b="1" dirty="0" smtClean="0">
                    <a:solidFill>
                      <a:schemeClr val="accent2"/>
                    </a:solidFill>
                    <a:latin typeface="Microsoft Sans Serif" pitchFamily="34" charset="0"/>
                  </a:rPr>
                  <a:t> the </a:t>
                </a:r>
                <a:r>
                  <a:rPr lang="en-US" b="1" dirty="0">
                    <a:solidFill>
                      <a:schemeClr val="accent2"/>
                    </a:solidFill>
                    <a:latin typeface="Microsoft Sans Serif" pitchFamily="34" charset="0"/>
                  </a:rPr>
                  <a:t>polarization </a:t>
                </a:r>
                <a:r>
                  <a:rPr lang="en-US" b="1" dirty="0" smtClean="0">
                    <a:solidFill>
                      <a:schemeClr val="accent2"/>
                    </a:solidFill>
                    <a:latin typeface="Microsoft Sans Serif" pitchFamily="34" charset="0"/>
                  </a:rPr>
                  <a:t> charges</a:t>
                </a:r>
                <a:endParaRPr lang="en-US" b="1" dirty="0">
                  <a:solidFill>
                    <a:schemeClr val="accent2"/>
                  </a:solidFill>
                  <a:latin typeface="Microsoft Sans Serif" pitchFamily="34" charset="0"/>
                </a:endParaRPr>
              </a:p>
            </p:txBody>
          </p:sp>
          <p:sp>
            <p:nvSpPr>
              <p:cNvPr id="14385" name="Line 42"/>
              <p:cNvSpPr>
                <a:spLocks noChangeShapeType="1"/>
              </p:cNvSpPr>
              <p:nvPr/>
            </p:nvSpPr>
            <p:spPr bwMode="auto">
              <a:xfrm flipH="1" flipV="1">
                <a:off x="3776" y="2608"/>
                <a:ext cx="30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6" name="Line 43"/>
              <p:cNvSpPr>
                <a:spLocks noChangeShapeType="1"/>
              </p:cNvSpPr>
              <p:nvPr/>
            </p:nvSpPr>
            <p:spPr bwMode="auto">
              <a:xfrm flipV="1">
                <a:off x="4392" y="2608"/>
                <a:ext cx="5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83" name="Text Box 44"/>
            <p:cNvSpPr txBox="1">
              <a:spLocks noChangeArrowheads="1"/>
            </p:cNvSpPr>
            <p:nvPr/>
          </p:nvSpPr>
          <p:spPr bwMode="auto">
            <a:xfrm>
              <a:off x="2824" y="3248"/>
              <a:ext cx="2936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latin typeface="Microsoft Sans Serif" pitchFamily="34" charset="0"/>
                </a:rPr>
                <a:t>if one of the materials is metal, the electrons will respond to this polarization. This will give rise to </a:t>
              </a:r>
              <a:r>
                <a:rPr lang="en-US" b="1" dirty="0" smtClean="0">
                  <a:solidFill>
                    <a:srgbClr val="FF0000"/>
                  </a:solidFill>
                  <a:latin typeface="Microsoft Sans Serif" pitchFamily="34" charset="0"/>
                </a:rPr>
                <a:t>surface  </a:t>
              </a:r>
              <a:r>
                <a:rPr lang="en-US" b="1" dirty="0" err="1" smtClean="0">
                  <a:solidFill>
                    <a:srgbClr val="FF0000"/>
                  </a:solidFill>
                  <a:latin typeface="Microsoft Sans Serif" pitchFamily="34" charset="0"/>
                </a:rPr>
                <a:t>plasmon</a:t>
              </a:r>
              <a:r>
                <a:rPr lang="en-US" b="1" dirty="0" smtClean="0">
                  <a:solidFill>
                    <a:srgbClr val="FF0000"/>
                  </a:solidFill>
                  <a:latin typeface="Microsoft Sans Serif" pitchFamily="34" charset="0"/>
                </a:rPr>
                <a:t>   </a:t>
              </a:r>
              <a:r>
                <a:rPr lang="en-US" b="1" dirty="0">
                  <a:solidFill>
                    <a:srgbClr val="FF0000"/>
                  </a:solidFill>
                  <a:latin typeface="Microsoft Sans Serif" pitchFamily="34" charset="0"/>
                </a:rPr>
                <a:t>modes</a:t>
              </a:r>
            </a:p>
          </p:txBody>
        </p:sp>
      </p:grpSp>
      <p:grpSp>
        <p:nvGrpSpPr>
          <p:cNvPr id="43053" name="Group 45"/>
          <p:cNvGrpSpPr>
            <a:grpSpLocks/>
          </p:cNvGrpSpPr>
          <p:nvPr/>
        </p:nvGrpSpPr>
        <p:grpSpPr bwMode="auto">
          <a:xfrm>
            <a:off x="4365625" y="657225"/>
            <a:ext cx="4649788" cy="1008063"/>
            <a:chOff x="2750" y="414"/>
            <a:chExt cx="2929" cy="635"/>
          </a:xfrm>
        </p:grpSpPr>
        <p:sp>
          <p:nvSpPr>
            <p:cNvPr id="14380" name="Text Box 46"/>
            <p:cNvSpPr txBox="1">
              <a:spLocks noChangeArrowheads="1"/>
            </p:cNvSpPr>
            <p:nvPr/>
          </p:nvSpPr>
          <p:spPr bwMode="auto">
            <a:xfrm>
              <a:off x="2750" y="414"/>
              <a:ext cx="292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bg2"/>
                  </a:solidFill>
                  <a:latin typeface="Microsoft Sans Serif" pitchFamily="34" charset="0"/>
                </a:rPr>
                <a:t>Boundary condition:</a:t>
              </a:r>
              <a:br>
                <a:rPr lang="en-US">
                  <a:solidFill>
                    <a:schemeClr val="bg2"/>
                  </a:solidFill>
                  <a:latin typeface="Microsoft Sans Serif" pitchFamily="34" charset="0"/>
                </a:rPr>
              </a:br>
              <a:r>
                <a:rPr lang="en-US">
                  <a:latin typeface="Microsoft Sans Serif" pitchFamily="34" charset="0"/>
                </a:rPr>
                <a:t>(a) transverse component of </a:t>
              </a:r>
              <a:r>
                <a:rPr lang="en-US" b="1">
                  <a:latin typeface="Microsoft Sans Serif" pitchFamily="34" charset="0"/>
                </a:rPr>
                <a:t>E</a:t>
              </a:r>
              <a:r>
                <a:rPr lang="en-US">
                  <a:latin typeface="Microsoft Sans Serif" pitchFamily="34" charset="0"/>
                </a:rPr>
                <a:t> is conserved,</a:t>
              </a:r>
            </a:p>
          </p:txBody>
        </p:sp>
        <p:pic>
          <p:nvPicPr>
            <p:cNvPr id="14381" name="Picture 4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" y="791"/>
              <a:ext cx="996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3056" name="Group 48"/>
          <p:cNvGrpSpPr>
            <a:grpSpLocks/>
          </p:cNvGrpSpPr>
          <p:nvPr/>
        </p:nvGrpSpPr>
        <p:grpSpPr bwMode="auto">
          <a:xfrm>
            <a:off x="4365625" y="1878013"/>
            <a:ext cx="4286250" cy="1944687"/>
            <a:chOff x="2750" y="1183"/>
            <a:chExt cx="2700" cy="1225"/>
          </a:xfrm>
        </p:grpSpPr>
        <p:pic>
          <p:nvPicPr>
            <p:cNvPr id="14376" name="Picture 4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" y="1506"/>
              <a:ext cx="147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77" name="Rectangle 50"/>
            <p:cNvSpPr>
              <a:spLocks noChangeArrowheads="1"/>
            </p:cNvSpPr>
            <p:nvPr/>
          </p:nvSpPr>
          <p:spPr bwMode="auto">
            <a:xfrm>
              <a:off x="2920" y="2128"/>
              <a:ext cx="2248" cy="28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78" name="Picture 5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" y="1877"/>
              <a:ext cx="2231" cy="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79" name="Text Box 52"/>
            <p:cNvSpPr txBox="1">
              <a:spLocks noChangeArrowheads="1"/>
            </p:cNvSpPr>
            <p:nvPr/>
          </p:nvSpPr>
          <p:spPr bwMode="auto">
            <a:xfrm>
              <a:off x="2750" y="1183"/>
              <a:ext cx="27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Microsoft Sans Serif" pitchFamily="34" charset="0"/>
                </a:rPr>
                <a:t>(b) normal component of </a:t>
              </a:r>
              <a:r>
                <a:rPr lang="en-US" b="1">
                  <a:latin typeface="Microsoft Sans Serif" pitchFamily="34" charset="0"/>
                </a:rPr>
                <a:t>D</a:t>
              </a:r>
              <a:r>
                <a:rPr lang="en-US">
                  <a:latin typeface="Microsoft Sans Serif" pitchFamily="34" charset="0"/>
                </a:rPr>
                <a:t> is conserved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936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47700" y="3911600"/>
            <a:ext cx="3175000" cy="1765300"/>
          </a:xfrm>
          <a:prstGeom prst="rect">
            <a:avLst/>
          </a:prstGeom>
          <a:solidFill>
            <a:srgbClr val="00CC00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rgbClr val="33CC33"/>
              </a:solidFill>
            </a:endParaRP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666750" y="3914775"/>
            <a:ext cx="31734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 rot="2700000">
            <a:off x="592138" y="3230563"/>
            <a:ext cx="1944687" cy="1587"/>
            <a:chOff x="657" y="3203"/>
            <a:chExt cx="1225" cy="0"/>
          </a:xfrm>
        </p:grpSpPr>
        <p:sp>
          <p:nvSpPr>
            <p:cNvPr id="15406" name="Line 5"/>
            <p:cNvSpPr>
              <a:spLocks noChangeShapeType="1"/>
            </p:cNvSpPr>
            <p:nvPr/>
          </p:nvSpPr>
          <p:spPr bwMode="auto">
            <a:xfrm>
              <a:off x="657" y="3203"/>
              <a:ext cx="1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Line 6"/>
            <p:cNvSpPr>
              <a:spLocks noChangeShapeType="1"/>
            </p:cNvSpPr>
            <p:nvPr/>
          </p:nvSpPr>
          <p:spPr bwMode="auto">
            <a:xfrm>
              <a:off x="748" y="3203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5" name="Line 7"/>
          <p:cNvSpPr>
            <a:spLocks noChangeShapeType="1"/>
          </p:cNvSpPr>
          <p:nvPr/>
        </p:nvSpPr>
        <p:spPr bwMode="auto">
          <a:xfrm>
            <a:off x="798513" y="4110038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Line 8"/>
          <p:cNvSpPr>
            <a:spLocks noChangeShapeType="1"/>
          </p:cNvSpPr>
          <p:nvPr/>
        </p:nvSpPr>
        <p:spPr bwMode="auto">
          <a:xfrm>
            <a:off x="725488" y="4183063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Oval 9"/>
          <p:cNvSpPr>
            <a:spLocks noChangeArrowheads="1"/>
          </p:cNvSpPr>
          <p:nvPr/>
        </p:nvSpPr>
        <p:spPr bwMode="auto">
          <a:xfrm>
            <a:off x="725488" y="4110038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1447800" y="4183063"/>
            <a:ext cx="296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>
                <a:latin typeface="Tahoma" pitchFamily="34" charset="0"/>
              </a:rPr>
              <a:t>x</a:t>
            </a:r>
            <a:endParaRPr lang="ru-RU">
              <a:latin typeface="Tahoma" pitchFamily="34" charset="0"/>
            </a:endParaRPr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438150" y="4902200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>
                <a:latin typeface="Tahoma" pitchFamily="34" charset="0"/>
              </a:rPr>
              <a:t>z</a:t>
            </a:r>
            <a:endParaRPr lang="ru-RU">
              <a:latin typeface="Tahoma" pitchFamily="34" charset="0"/>
            </a:endParaRPr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438150" y="39655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>
                <a:latin typeface="Tahoma" pitchFamily="34" charset="0"/>
              </a:rPr>
              <a:t>y</a:t>
            </a:r>
            <a:endParaRPr lang="ru-RU">
              <a:latin typeface="Tahoma" pitchFamily="34" charset="0"/>
            </a:endParaRPr>
          </a:p>
        </p:txBody>
      </p:sp>
      <p:sp>
        <p:nvSpPr>
          <p:cNvPr id="15371" name="Line 13"/>
          <p:cNvSpPr>
            <a:spLocks noChangeShapeType="1"/>
          </p:cNvSpPr>
          <p:nvPr/>
        </p:nvSpPr>
        <p:spPr bwMode="auto">
          <a:xfrm>
            <a:off x="2251075" y="3914775"/>
            <a:ext cx="503238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Text Box 14"/>
          <p:cNvSpPr txBox="1">
            <a:spLocks noChangeArrowheads="1"/>
          </p:cNvSpPr>
          <p:nvPr/>
        </p:nvSpPr>
        <p:spPr bwMode="auto">
          <a:xfrm>
            <a:off x="547688" y="3536950"/>
            <a:ext cx="57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>
                <a:latin typeface="Tahoma" pitchFamily="34" charset="0"/>
              </a:rPr>
              <a:t>z=0</a:t>
            </a:r>
            <a:endParaRPr lang="ru-RU">
              <a:latin typeface="Tahoma" pitchFamily="34" charset="0"/>
            </a:endParaRPr>
          </a:p>
        </p:txBody>
      </p:sp>
      <p:sp>
        <p:nvSpPr>
          <p:cNvPr id="15373" name="Text Box 15"/>
          <p:cNvSpPr txBox="1">
            <a:spLocks noChangeArrowheads="1"/>
          </p:cNvSpPr>
          <p:nvPr/>
        </p:nvSpPr>
        <p:spPr bwMode="auto">
          <a:xfrm>
            <a:off x="3455988" y="3444875"/>
            <a:ext cx="3667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>
                <a:latin typeface="Symbol" pitchFamily="18" charset="2"/>
              </a:rPr>
              <a:t>e</a:t>
            </a:r>
            <a:r>
              <a:rPr lang="sv-SE" baseline="-25000">
                <a:latin typeface="Tahoma" pitchFamily="34" charset="0"/>
              </a:rPr>
              <a:t>1</a:t>
            </a:r>
            <a:endParaRPr lang="ru-RU" baseline="-25000">
              <a:latin typeface="Tahoma" pitchFamily="34" charset="0"/>
            </a:endParaRPr>
          </a:p>
        </p:txBody>
      </p:sp>
      <p:sp>
        <p:nvSpPr>
          <p:cNvPr id="15374" name="Text Box 16"/>
          <p:cNvSpPr txBox="1">
            <a:spLocks noChangeArrowheads="1"/>
          </p:cNvSpPr>
          <p:nvPr/>
        </p:nvSpPr>
        <p:spPr bwMode="auto">
          <a:xfrm>
            <a:off x="3455988" y="4040188"/>
            <a:ext cx="3667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>
                <a:latin typeface="Symbol" pitchFamily="18" charset="2"/>
              </a:rPr>
              <a:t>e</a:t>
            </a:r>
            <a:r>
              <a:rPr lang="sv-SE" baseline="-25000">
                <a:latin typeface="Tahoma" pitchFamily="34" charset="0"/>
              </a:rPr>
              <a:t>2</a:t>
            </a:r>
            <a:endParaRPr lang="ru-RU" baseline="-25000">
              <a:latin typeface="Tahoma" pitchFamily="34" charset="0"/>
            </a:endParaRPr>
          </a:p>
        </p:txBody>
      </p:sp>
      <p:sp>
        <p:nvSpPr>
          <p:cNvPr id="15375" name="Line 17"/>
          <p:cNvSpPr>
            <a:spLocks noChangeShapeType="1"/>
          </p:cNvSpPr>
          <p:nvPr/>
        </p:nvSpPr>
        <p:spPr bwMode="auto">
          <a:xfrm flipV="1">
            <a:off x="1882775" y="284003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Text Box 18"/>
          <p:cNvSpPr txBox="1">
            <a:spLocks noChangeArrowheads="1"/>
          </p:cNvSpPr>
          <p:nvPr/>
        </p:nvSpPr>
        <p:spPr bwMode="auto">
          <a:xfrm>
            <a:off x="2187575" y="3503613"/>
            <a:ext cx="496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 i="1" dirty="0">
                <a:latin typeface="Tahoma" pitchFamily="34" charset="0"/>
              </a:rPr>
              <a:t>H</a:t>
            </a:r>
            <a:r>
              <a:rPr lang="sv-SE" i="1" baseline="-25000" dirty="0">
                <a:latin typeface="Tahoma" pitchFamily="34" charset="0"/>
              </a:rPr>
              <a:t>1</a:t>
            </a:r>
            <a:r>
              <a:rPr lang="sv-SE" i="1" baseline="-25000" dirty="0">
                <a:solidFill>
                  <a:schemeClr val="bg2"/>
                </a:solidFill>
                <a:latin typeface="Tahoma" pitchFamily="34" charset="0"/>
              </a:rPr>
              <a:t>x</a:t>
            </a:r>
            <a:endParaRPr lang="ru-RU" i="1" baseline="-25000" dirty="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15377" name="Text Box 19"/>
          <p:cNvSpPr txBox="1">
            <a:spLocks noChangeArrowheads="1"/>
          </p:cNvSpPr>
          <p:nvPr/>
        </p:nvSpPr>
        <p:spPr bwMode="auto">
          <a:xfrm>
            <a:off x="1504950" y="2695575"/>
            <a:ext cx="48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 i="1" dirty="0">
                <a:latin typeface="Tahoma" pitchFamily="34" charset="0"/>
              </a:rPr>
              <a:t>H</a:t>
            </a:r>
            <a:r>
              <a:rPr lang="sv-SE" i="1" baseline="-25000" dirty="0">
                <a:latin typeface="Tahoma" pitchFamily="34" charset="0"/>
              </a:rPr>
              <a:t>1z</a:t>
            </a:r>
            <a:endParaRPr lang="ru-RU" i="1" baseline="-25000" dirty="0">
              <a:latin typeface="Tahoma" pitchFamily="34" charset="0"/>
            </a:endParaRPr>
          </a:p>
        </p:txBody>
      </p:sp>
      <p:sp>
        <p:nvSpPr>
          <p:cNvPr id="15378" name="Text Box 20"/>
          <p:cNvSpPr txBox="1">
            <a:spLocks noChangeArrowheads="1"/>
          </p:cNvSpPr>
          <p:nvPr/>
        </p:nvSpPr>
        <p:spPr bwMode="auto">
          <a:xfrm>
            <a:off x="1522413" y="3414713"/>
            <a:ext cx="471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 i="1">
                <a:solidFill>
                  <a:srgbClr val="FF0000"/>
                </a:solidFill>
                <a:latin typeface="Tahoma" pitchFamily="34" charset="0"/>
              </a:rPr>
              <a:t>E</a:t>
            </a:r>
            <a:r>
              <a:rPr lang="sv-SE" i="1" baseline="-25000">
                <a:solidFill>
                  <a:srgbClr val="FF0000"/>
                </a:solidFill>
                <a:latin typeface="Tahoma" pitchFamily="34" charset="0"/>
              </a:rPr>
              <a:t>1y</a:t>
            </a:r>
            <a:endParaRPr lang="ru-RU" i="1" baseline="-2500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5379" name="Line 21"/>
          <p:cNvSpPr>
            <a:spLocks noChangeShapeType="1"/>
          </p:cNvSpPr>
          <p:nvPr/>
        </p:nvSpPr>
        <p:spPr bwMode="auto">
          <a:xfrm flipV="1">
            <a:off x="2527300" y="2895600"/>
            <a:ext cx="0" cy="660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Line 22"/>
          <p:cNvSpPr>
            <a:spLocks noChangeShapeType="1"/>
          </p:cNvSpPr>
          <p:nvPr/>
        </p:nvSpPr>
        <p:spPr bwMode="auto">
          <a:xfrm>
            <a:off x="1879600" y="28321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Line 23"/>
          <p:cNvSpPr>
            <a:spLocks noChangeShapeType="1"/>
          </p:cNvSpPr>
          <p:nvPr/>
        </p:nvSpPr>
        <p:spPr bwMode="auto">
          <a:xfrm flipV="1">
            <a:off x="1879600" y="2832100"/>
            <a:ext cx="647700" cy="723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Text Box 24"/>
          <p:cNvSpPr txBox="1">
            <a:spLocks noChangeArrowheads="1"/>
          </p:cNvSpPr>
          <p:nvPr/>
        </p:nvSpPr>
        <p:spPr bwMode="auto">
          <a:xfrm>
            <a:off x="2101850" y="3038475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 i="1" dirty="0">
                <a:latin typeface="Tahoma" pitchFamily="34" charset="0"/>
              </a:rPr>
              <a:t>H</a:t>
            </a:r>
            <a:r>
              <a:rPr lang="sv-SE" i="1" baseline="-25000" dirty="0">
                <a:latin typeface="Tahoma" pitchFamily="34" charset="0"/>
              </a:rPr>
              <a:t>1</a:t>
            </a:r>
            <a:endParaRPr lang="ru-RU" i="1" baseline="-25000" dirty="0">
              <a:latin typeface="Tahoma" pitchFamily="34" charset="0"/>
            </a:endParaRPr>
          </a:p>
        </p:txBody>
      </p:sp>
      <p:sp>
        <p:nvSpPr>
          <p:cNvPr id="15383" name="Line 25"/>
          <p:cNvSpPr>
            <a:spLocks noChangeShapeType="1"/>
          </p:cNvSpPr>
          <p:nvPr/>
        </p:nvSpPr>
        <p:spPr bwMode="auto">
          <a:xfrm>
            <a:off x="1881188" y="3557588"/>
            <a:ext cx="64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Rectangle 26"/>
          <p:cNvSpPr>
            <a:spLocks noChangeArrowheads="1"/>
          </p:cNvSpPr>
          <p:nvPr/>
        </p:nvSpPr>
        <p:spPr bwMode="auto">
          <a:xfrm>
            <a:off x="368300" y="609600"/>
            <a:ext cx="3797300" cy="537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Text Box 27"/>
          <p:cNvSpPr txBox="1">
            <a:spLocks noChangeArrowheads="1"/>
          </p:cNvSpPr>
          <p:nvPr/>
        </p:nvSpPr>
        <p:spPr bwMode="auto">
          <a:xfrm>
            <a:off x="517525" y="720725"/>
            <a:ext cx="3524250" cy="1465263"/>
          </a:xfrm>
          <a:prstGeom prst="rect">
            <a:avLst/>
          </a:prstGeom>
          <a:solidFill>
            <a:srgbClr val="CCFFCC">
              <a:alpha val="9882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2"/>
                </a:solidFill>
                <a:latin typeface="Microsoft Sans Serif" pitchFamily="34" charset="0"/>
              </a:rPr>
              <a:t>s-polarized</a:t>
            </a:r>
            <a:r>
              <a:rPr lang="en-US">
                <a:latin typeface="Microsoft Sans Serif" pitchFamily="34" charset="0"/>
              </a:rPr>
              <a:t> incident radiation </a:t>
            </a:r>
            <a:r>
              <a:rPr lang="en-US" b="1">
                <a:solidFill>
                  <a:srgbClr val="FF0000"/>
                </a:solidFill>
                <a:latin typeface="Microsoft Sans Serif" pitchFamily="34" charset="0"/>
              </a:rPr>
              <a:t>does not</a:t>
            </a:r>
            <a:r>
              <a:rPr lang="en-US">
                <a:latin typeface="Microsoft Sans Serif" pitchFamily="34" charset="0"/>
              </a:rPr>
              <a:t> create polarization charges at the interface. It thus </a:t>
            </a:r>
            <a:r>
              <a:rPr lang="en-US" b="1">
                <a:solidFill>
                  <a:srgbClr val="FF0000"/>
                </a:solidFill>
                <a:latin typeface="Microsoft Sans Serif" pitchFamily="34" charset="0"/>
              </a:rPr>
              <a:t>can not</a:t>
            </a:r>
            <a:r>
              <a:rPr lang="en-US">
                <a:latin typeface="Microsoft Sans Serif" pitchFamily="34" charset="0"/>
              </a:rPr>
              <a:t> excite surface plasmon modes</a:t>
            </a:r>
          </a:p>
        </p:txBody>
      </p:sp>
      <p:sp>
        <p:nvSpPr>
          <p:cNvPr id="15386" name="Line 28"/>
          <p:cNvSpPr>
            <a:spLocks noChangeShapeType="1"/>
          </p:cNvSpPr>
          <p:nvPr/>
        </p:nvSpPr>
        <p:spPr bwMode="auto">
          <a:xfrm flipV="1">
            <a:off x="2428875" y="4027488"/>
            <a:ext cx="0" cy="395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7" name="Text Box 29"/>
          <p:cNvSpPr txBox="1">
            <a:spLocks noChangeArrowheads="1"/>
          </p:cNvSpPr>
          <p:nvPr/>
        </p:nvSpPr>
        <p:spPr bwMode="auto">
          <a:xfrm>
            <a:off x="2733675" y="4367213"/>
            <a:ext cx="496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 i="1" dirty="0">
                <a:latin typeface="Tahoma" pitchFamily="34" charset="0"/>
              </a:rPr>
              <a:t>H</a:t>
            </a:r>
            <a:r>
              <a:rPr lang="sv-SE" i="1" baseline="-25000" dirty="0">
                <a:latin typeface="Tahoma" pitchFamily="34" charset="0"/>
              </a:rPr>
              <a:t>2x</a:t>
            </a:r>
            <a:endParaRPr lang="ru-RU" i="1" baseline="-25000" dirty="0">
              <a:latin typeface="Tahoma" pitchFamily="34" charset="0"/>
            </a:endParaRPr>
          </a:p>
        </p:txBody>
      </p:sp>
      <p:sp>
        <p:nvSpPr>
          <p:cNvPr id="15388" name="Text Box 30"/>
          <p:cNvSpPr txBox="1">
            <a:spLocks noChangeArrowheads="1"/>
          </p:cNvSpPr>
          <p:nvPr/>
        </p:nvSpPr>
        <p:spPr bwMode="auto">
          <a:xfrm>
            <a:off x="2070100" y="3897313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 i="1" dirty="0">
                <a:latin typeface="Tahoma" pitchFamily="34" charset="0"/>
              </a:rPr>
              <a:t>H</a:t>
            </a:r>
            <a:r>
              <a:rPr lang="sv-SE" i="1" baseline="-25000" dirty="0">
                <a:latin typeface="Tahoma" pitchFamily="34" charset="0"/>
              </a:rPr>
              <a:t>2z</a:t>
            </a:r>
            <a:endParaRPr lang="ru-RU" i="1" baseline="-25000" dirty="0">
              <a:latin typeface="Tahoma" pitchFamily="34" charset="0"/>
            </a:endParaRPr>
          </a:p>
        </p:txBody>
      </p:sp>
      <p:sp>
        <p:nvSpPr>
          <p:cNvPr id="15389" name="Text Box 31"/>
          <p:cNvSpPr txBox="1">
            <a:spLocks noChangeArrowheads="1"/>
          </p:cNvSpPr>
          <p:nvPr/>
        </p:nvSpPr>
        <p:spPr bwMode="auto">
          <a:xfrm>
            <a:off x="2068513" y="4278313"/>
            <a:ext cx="471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 i="1">
                <a:solidFill>
                  <a:srgbClr val="FF0000"/>
                </a:solidFill>
                <a:latin typeface="Tahoma" pitchFamily="34" charset="0"/>
              </a:rPr>
              <a:t>E</a:t>
            </a:r>
            <a:r>
              <a:rPr lang="sv-SE" i="1" baseline="-25000">
                <a:solidFill>
                  <a:srgbClr val="FF0000"/>
                </a:solidFill>
                <a:latin typeface="Tahoma" pitchFamily="34" charset="0"/>
              </a:rPr>
              <a:t>2y</a:t>
            </a:r>
            <a:endParaRPr lang="ru-RU" i="1" baseline="-2500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5390" name="Line 32"/>
          <p:cNvSpPr>
            <a:spLocks noChangeShapeType="1"/>
          </p:cNvSpPr>
          <p:nvPr/>
        </p:nvSpPr>
        <p:spPr bwMode="auto">
          <a:xfrm flipV="1">
            <a:off x="3073400" y="4040188"/>
            <a:ext cx="0" cy="3794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1" name="Line 33"/>
          <p:cNvSpPr>
            <a:spLocks noChangeShapeType="1"/>
          </p:cNvSpPr>
          <p:nvPr/>
        </p:nvSpPr>
        <p:spPr bwMode="auto">
          <a:xfrm>
            <a:off x="2430463" y="402431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2" name="Line 34"/>
          <p:cNvSpPr>
            <a:spLocks noChangeShapeType="1"/>
          </p:cNvSpPr>
          <p:nvPr/>
        </p:nvSpPr>
        <p:spPr bwMode="auto">
          <a:xfrm flipV="1">
            <a:off x="2425700" y="4038600"/>
            <a:ext cx="638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3" name="Text Box 35"/>
          <p:cNvSpPr txBox="1">
            <a:spLocks noChangeArrowheads="1"/>
          </p:cNvSpPr>
          <p:nvPr/>
        </p:nvSpPr>
        <p:spPr bwMode="auto">
          <a:xfrm>
            <a:off x="2762250" y="3663950"/>
            <a:ext cx="420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 i="1">
                <a:solidFill>
                  <a:schemeClr val="bg2"/>
                </a:solidFill>
                <a:latin typeface="Tahoma" pitchFamily="34" charset="0"/>
              </a:rPr>
              <a:t>H</a:t>
            </a:r>
            <a:r>
              <a:rPr lang="sv-SE" i="1" baseline="-25000">
                <a:solidFill>
                  <a:schemeClr val="bg2"/>
                </a:solidFill>
                <a:latin typeface="Tahoma" pitchFamily="34" charset="0"/>
              </a:rPr>
              <a:t>2</a:t>
            </a:r>
            <a:endParaRPr lang="ru-RU" i="1" baseline="-2500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15394" name="Line 36"/>
          <p:cNvSpPr>
            <a:spLocks noChangeShapeType="1"/>
          </p:cNvSpPr>
          <p:nvPr/>
        </p:nvSpPr>
        <p:spPr bwMode="auto">
          <a:xfrm>
            <a:off x="2427288" y="4421188"/>
            <a:ext cx="64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95" name="Group 37"/>
          <p:cNvGrpSpPr>
            <a:grpSpLocks/>
          </p:cNvGrpSpPr>
          <p:nvPr/>
        </p:nvGrpSpPr>
        <p:grpSpPr bwMode="auto">
          <a:xfrm>
            <a:off x="1843088" y="3505200"/>
            <a:ext cx="88900" cy="88900"/>
            <a:chOff x="3123" y="1569"/>
            <a:chExt cx="56" cy="56"/>
          </a:xfrm>
        </p:grpSpPr>
        <p:sp>
          <p:nvSpPr>
            <p:cNvPr id="15403" name="Oval 38"/>
            <p:cNvSpPr>
              <a:spLocks noChangeArrowheads="1"/>
            </p:cNvSpPr>
            <p:nvPr/>
          </p:nvSpPr>
          <p:spPr bwMode="auto">
            <a:xfrm>
              <a:off x="3123" y="1569"/>
              <a:ext cx="56" cy="5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4" name="Line 39"/>
            <p:cNvSpPr>
              <a:spLocks noChangeShapeType="1"/>
            </p:cNvSpPr>
            <p:nvPr/>
          </p:nvSpPr>
          <p:spPr bwMode="auto">
            <a:xfrm>
              <a:off x="3129" y="1581"/>
              <a:ext cx="39" cy="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Line 40"/>
            <p:cNvSpPr>
              <a:spLocks noChangeShapeType="1"/>
            </p:cNvSpPr>
            <p:nvPr/>
          </p:nvSpPr>
          <p:spPr bwMode="auto">
            <a:xfrm flipH="1">
              <a:off x="3133" y="1576"/>
              <a:ext cx="39" cy="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96" name="Group 41"/>
          <p:cNvGrpSpPr>
            <a:grpSpLocks/>
          </p:cNvGrpSpPr>
          <p:nvPr/>
        </p:nvGrpSpPr>
        <p:grpSpPr bwMode="auto">
          <a:xfrm>
            <a:off x="2382838" y="4375150"/>
            <a:ext cx="88900" cy="88900"/>
            <a:chOff x="3123" y="1569"/>
            <a:chExt cx="56" cy="56"/>
          </a:xfrm>
        </p:grpSpPr>
        <p:sp>
          <p:nvSpPr>
            <p:cNvPr id="15400" name="Oval 42"/>
            <p:cNvSpPr>
              <a:spLocks noChangeArrowheads="1"/>
            </p:cNvSpPr>
            <p:nvPr/>
          </p:nvSpPr>
          <p:spPr bwMode="auto">
            <a:xfrm>
              <a:off x="3123" y="1569"/>
              <a:ext cx="56" cy="5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" name="Line 43"/>
            <p:cNvSpPr>
              <a:spLocks noChangeShapeType="1"/>
            </p:cNvSpPr>
            <p:nvPr/>
          </p:nvSpPr>
          <p:spPr bwMode="auto">
            <a:xfrm>
              <a:off x="3129" y="1581"/>
              <a:ext cx="39" cy="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Line 44"/>
            <p:cNvSpPr>
              <a:spLocks noChangeShapeType="1"/>
            </p:cNvSpPr>
            <p:nvPr/>
          </p:nvSpPr>
          <p:spPr bwMode="auto">
            <a:xfrm flipH="1">
              <a:off x="3133" y="1576"/>
              <a:ext cx="39" cy="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97" name="Text Box 45"/>
          <p:cNvSpPr txBox="1">
            <a:spLocks noChangeArrowheads="1"/>
          </p:cNvSpPr>
          <p:nvPr/>
        </p:nvSpPr>
        <p:spPr bwMode="auto">
          <a:xfrm>
            <a:off x="4608513" y="4010025"/>
            <a:ext cx="4183062" cy="650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2"/>
                </a:solidFill>
                <a:latin typeface="Microsoft Sans Serif" pitchFamily="34" charset="0"/>
              </a:rPr>
              <a:t>no polarization charges are created </a:t>
            </a:r>
            <a:r>
              <a:rPr lang="en-US" b="1">
                <a:solidFill>
                  <a:schemeClr val="accent2"/>
                </a:solidFill>
                <a:latin typeface="Microsoft Sans Serif" pitchFamily="34" charset="0"/>
                <a:sym typeface="Symbol" pitchFamily="18" charset="2"/>
              </a:rPr>
              <a:t></a:t>
            </a:r>
            <a:br>
              <a:rPr lang="en-US" b="1">
                <a:solidFill>
                  <a:schemeClr val="accent2"/>
                </a:solidFill>
                <a:latin typeface="Microsoft Sans Serif" pitchFamily="34" charset="0"/>
                <a:sym typeface="Symbol" pitchFamily="18" charset="2"/>
              </a:rPr>
            </a:br>
            <a:r>
              <a:rPr lang="en-US" b="1">
                <a:solidFill>
                  <a:schemeClr val="accent2"/>
                </a:solidFill>
                <a:latin typeface="Microsoft Sans Serif" pitchFamily="34" charset="0"/>
                <a:sym typeface="Symbol" pitchFamily="18" charset="2"/>
              </a:rPr>
              <a:t>no surface plasmon modes are excited</a:t>
            </a:r>
            <a:r>
              <a:rPr lang="en-US">
                <a:latin typeface="Microsoft Sans Serif" pitchFamily="34" charset="0"/>
                <a:sym typeface="Symbol" pitchFamily="18" charset="2"/>
              </a:rPr>
              <a:t>!</a:t>
            </a:r>
          </a:p>
        </p:txBody>
      </p:sp>
      <p:sp>
        <p:nvSpPr>
          <p:cNvPr id="15398" name="Text Box 46"/>
          <p:cNvSpPr txBox="1">
            <a:spLocks noChangeArrowheads="1"/>
          </p:cNvSpPr>
          <p:nvPr/>
        </p:nvSpPr>
        <p:spPr bwMode="auto">
          <a:xfrm>
            <a:off x="4494213" y="657225"/>
            <a:ext cx="4649787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2"/>
                </a:solidFill>
                <a:latin typeface="Microsoft Sans Serif" pitchFamily="34" charset="0"/>
              </a:rPr>
              <a:t>Boundary condition</a:t>
            </a:r>
            <a:br>
              <a:rPr lang="en-US" b="1">
                <a:solidFill>
                  <a:schemeClr val="accent2"/>
                </a:solidFill>
                <a:latin typeface="Microsoft Sans Serif" pitchFamily="34" charset="0"/>
              </a:rPr>
            </a:br>
            <a:r>
              <a:rPr lang="en-US" b="1">
                <a:solidFill>
                  <a:schemeClr val="accent2"/>
                </a:solidFill>
                <a:latin typeface="Microsoft Sans Serif" pitchFamily="34" charset="0"/>
              </a:rPr>
              <a:t>(note that E-field has a transverse component only):</a:t>
            </a:r>
          </a:p>
          <a:p>
            <a:pPr eaLnBrk="1" hangingPunct="1"/>
            <a:r>
              <a:rPr lang="en-US">
                <a:solidFill>
                  <a:schemeClr val="bg2"/>
                </a:solidFill>
                <a:latin typeface="Microsoft Sans Serif" pitchFamily="34" charset="0"/>
              </a:rPr>
              <a:t/>
            </a:r>
            <a:br>
              <a:rPr lang="en-US">
                <a:solidFill>
                  <a:schemeClr val="bg2"/>
                </a:solidFill>
                <a:latin typeface="Microsoft Sans Serif" pitchFamily="34" charset="0"/>
              </a:rPr>
            </a:br>
            <a:r>
              <a:rPr lang="en-US" b="1">
                <a:solidFill>
                  <a:schemeClr val="accent2"/>
                </a:solidFill>
                <a:latin typeface="Microsoft Sans Serif" pitchFamily="34" charset="0"/>
              </a:rPr>
              <a:t>transverse component of E is conserved,</a:t>
            </a:r>
          </a:p>
        </p:txBody>
      </p:sp>
      <p:pic>
        <p:nvPicPr>
          <p:cNvPr id="15399" name="Picture 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2227263"/>
            <a:ext cx="1531938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38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693965" y="184150"/>
            <a:ext cx="2916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accent2"/>
                </a:solidFill>
                <a:latin typeface="Arial Unicode MS" pitchFamily="34" charset="-128"/>
              </a:rPr>
              <a:t>Maxwell’s equations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457200" y="644978"/>
            <a:ext cx="389844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1600" b="1" dirty="0">
                <a:latin typeface="Microsoft Sans Serif" pitchFamily="34" charset="0"/>
                <a:sym typeface="Symbol" pitchFamily="18" charset="2"/>
              </a:rPr>
              <a:t>Charge neutrality</a:t>
            </a:r>
            <a:r>
              <a:rPr lang="en-US" sz="1600" dirty="0">
                <a:latin typeface="Microsoft Sans Serif" pitchFamily="34" charset="0"/>
                <a:sym typeface="Symbol" pitchFamily="18" charset="2"/>
              </a:rPr>
              <a:t>, </a:t>
            </a:r>
            <a:r>
              <a:rPr lang="en-US" sz="1600" b="1" dirty="0">
                <a:latin typeface="Microsoft Sans Serif" pitchFamily="34" charset="0"/>
                <a:sym typeface="Symbol" pitchFamily="18" charset="2"/>
              </a:rPr>
              <a:t></a:t>
            </a:r>
            <a:r>
              <a:rPr lang="en-US" sz="1600" dirty="0">
                <a:latin typeface="Microsoft Sans Serif" pitchFamily="34" charset="0"/>
                <a:sym typeface="Symbol" pitchFamily="18" charset="2"/>
              </a:rPr>
              <a:t> = 0</a:t>
            </a:r>
          </a:p>
          <a:p>
            <a:pPr eaLnBrk="1" hangingPunct="1">
              <a:lnSpc>
                <a:spcPct val="150000"/>
              </a:lnSpc>
            </a:pPr>
            <a:r>
              <a:rPr lang="en-US" sz="1600" b="1" dirty="0">
                <a:latin typeface="Microsoft Sans Serif" pitchFamily="34" charset="0"/>
                <a:sym typeface="Symbol" pitchFamily="18" charset="2"/>
              </a:rPr>
              <a:t>No direct current</a:t>
            </a:r>
            <a:r>
              <a:rPr lang="en-US" sz="1600" dirty="0">
                <a:latin typeface="Microsoft Sans Serif" pitchFamily="34" charset="0"/>
                <a:sym typeface="Symbol" pitchFamily="18" charset="2"/>
              </a:rPr>
              <a:t>, </a:t>
            </a:r>
            <a:r>
              <a:rPr lang="en-US" sz="1600" b="1" dirty="0">
                <a:latin typeface="Microsoft Sans Serif" pitchFamily="34" charset="0"/>
                <a:sym typeface="Symbol" pitchFamily="18" charset="2"/>
              </a:rPr>
              <a:t>j</a:t>
            </a:r>
            <a:r>
              <a:rPr lang="en-US" sz="1600" dirty="0">
                <a:latin typeface="Microsoft Sans Serif" pitchFamily="34" charset="0"/>
                <a:sym typeface="Symbol" pitchFamily="18" charset="2"/>
              </a:rPr>
              <a:t> = 0</a:t>
            </a:r>
            <a:br>
              <a:rPr lang="en-US" sz="1600" dirty="0">
                <a:latin typeface="Microsoft Sans Serif" pitchFamily="34" charset="0"/>
                <a:sym typeface="Symbol" pitchFamily="18" charset="2"/>
              </a:rPr>
            </a:br>
            <a:r>
              <a:rPr lang="en-US" sz="1600" b="1" dirty="0">
                <a:latin typeface="Microsoft Sans Serif" pitchFamily="34" charset="0"/>
                <a:sym typeface="Symbol" pitchFamily="18" charset="2"/>
              </a:rPr>
              <a:t>Non-magnetic materials</a:t>
            </a:r>
            <a:r>
              <a:rPr lang="en-US" sz="1600" dirty="0">
                <a:latin typeface="Microsoft Sans Serif" pitchFamily="34" charset="0"/>
                <a:sym typeface="Symbol" pitchFamily="18" charset="2"/>
              </a:rPr>
              <a:t>, </a:t>
            </a:r>
            <a:r>
              <a:rPr lang="en-US" sz="1600" baseline="-25000" dirty="0">
                <a:latin typeface="Microsoft Sans Serif" pitchFamily="34" charset="0"/>
                <a:sym typeface="Symbol" pitchFamily="18" charset="2"/>
              </a:rPr>
              <a:t>r</a:t>
            </a:r>
            <a:r>
              <a:rPr lang="en-US" sz="1600" dirty="0">
                <a:latin typeface="Microsoft Sans Serif" pitchFamily="34" charset="0"/>
                <a:sym typeface="Symbol" pitchFamily="18" charset="2"/>
              </a:rPr>
              <a:t> = 1 ( = </a:t>
            </a:r>
            <a:r>
              <a:rPr lang="en-US" sz="1600" baseline="-25000" dirty="0">
                <a:latin typeface="Microsoft Sans Serif" pitchFamily="34" charset="0"/>
                <a:sym typeface="Symbol" pitchFamily="18" charset="2"/>
              </a:rPr>
              <a:t>0</a:t>
            </a:r>
            <a:r>
              <a:rPr lang="en-US" sz="1600" dirty="0">
                <a:latin typeface="Microsoft Sans Serif" pitchFamily="34" charset="0"/>
                <a:sym typeface="Symbol" pitchFamily="18" charset="2"/>
              </a:rPr>
              <a:t>) </a:t>
            </a:r>
          </a:p>
        </p:txBody>
      </p:sp>
      <p:pic>
        <p:nvPicPr>
          <p:cNvPr id="17421" name="Picture 1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293" y="1902772"/>
            <a:ext cx="2232706" cy="1797359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33186" y="3962400"/>
            <a:ext cx="2921000" cy="12827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607786" y="5245100"/>
            <a:ext cx="2946400" cy="1346200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Microsoft Sans Serif" pitchFamily="34" charset="0"/>
            </a:endParaRPr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1838098" y="5049043"/>
            <a:ext cx="1714727" cy="392113"/>
          </a:xfrm>
          <a:custGeom>
            <a:avLst/>
            <a:gdLst>
              <a:gd name="T0" fmla="*/ 0 w 1326"/>
              <a:gd name="T1" fmla="*/ 2147483647 h 511"/>
              <a:gd name="T2" fmla="*/ 2147483647 w 1326"/>
              <a:gd name="T3" fmla="*/ 2147483647 h 511"/>
              <a:gd name="T4" fmla="*/ 2147483647 w 1326"/>
              <a:gd name="T5" fmla="*/ 2147483647 h 511"/>
              <a:gd name="T6" fmla="*/ 2147483647 w 1326"/>
              <a:gd name="T7" fmla="*/ 2147483647 h 511"/>
              <a:gd name="T8" fmla="*/ 2147483647 w 1326"/>
              <a:gd name="T9" fmla="*/ 2147483647 h 511"/>
              <a:gd name="T10" fmla="*/ 2147483647 w 1326"/>
              <a:gd name="T11" fmla="*/ 2147483647 h 511"/>
              <a:gd name="T12" fmla="*/ 2147483647 w 1326"/>
              <a:gd name="T13" fmla="*/ 2147483647 h 511"/>
              <a:gd name="T14" fmla="*/ 2147483647 w 1326"/>
              <a:gd name="T15" fmla="*/ 2147483647 h 511"/>
              <a:gd name="T16" fmla="*/ 2147483647 w 1326"/>
              <a:gd name="T17" fmla="*/ 2147483647 h 511"/>
              <a:gd name="T18" fmla="*/ 2147483647 w 1326"/>
              <a:gd name="T19" fmla="*/ 2147483647 h 511"/>
              <a:gd name="T20" fmla="*/ 2147483647 w 1326"/>
              <a:gd name="T21" fmla="*/ 2147483647 h 511"/>
              <a:gd name="T22" fmla="*/ 2147483647 w 1326"/>
              <a:gd name="T23" fmla="*/ 2147483647 h 511"/>
              <a:gd name="T24" fmla="*/ 2147483647 w 1326"/>
              <a:gd name="T25" fmla="*/ 2147483647 h 5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326" h="511">
                <a:moveTo>
                  <a:pt x="0" y="460"/>
                </a:moveTo>
                <a:cubicBezTo>
                  <a:pt x="44" y="230"/>
                  <a:pt x="89" y="0"/>
                  <a:pt x="135" y="1"/>
                </a:cubicBezTo>
                <a:cubicBezTo>
                  <a:pt x="181" y="2"/>
                  <a:pt x="231" y="468"/>
                  <a:pt x="276" y="469"/>
                </a:cubicBezTo>
                <a:cubicBezTo>
                  <a:pt x="321" y="470"/>
                  <a:pt x="364" y="7"/>
                  <a:pt x="408" y="7"/>
                </a:cubicBezTo>
                <a:cubicBezTo>
                  <a:pt x="452" y="7"/>
                  <a:pt x="497" y="466"/>
                  <a:pt x="543" y="466"/>
                </a:cubicBezTo>
                <a:cubicBezTo>
                  <a:pt x="589" y="466"/>
                  <a:pt x="638" y="10"/>
                  <a:pt x="684" y="10"/>
                </a:cubicBezTo>
                <a:cubicBezTo>
                  <a:pt x="730" y="10"/>
                  <a:pt x="774" y="467"/>
                  <a:pt x="819" y="466"/>
                </a:cubicBezTo>
                <a:cubicBezTo>
                  <a:pt x="864" y="465"/>
                  <a:pt x="912" y="4"/>
                  <a:pt x="957" y="4"/>
                </a:cubicBezTo>
                <a:cubicBezTo>
                  <a:pt x="1002" y="4"/>
                  <a:pt x="1053" y="421"/>
                  <a:pt x="1089" y="466"/>
                </a:cubicBezTo>
                <a:cubicBezTo>
                  <a:pt x="1125" y="511"/>
                  <a:pt x="1156" y="317"/>
                  <a:pt x="1176" y="277"/>
                </a:cubicBezTo>
                <a:cubicBezTo>
                  <a:pt x="1196" y="237"/>
                  <a:pt x="1195" y="233"/>
                  <a:pt x="1212" y="223"/>
                </a:cubicBezTo>
                <a:cubicBezTo>
                  <a:pt x="1229" y="213"/>
                  <a:pt x="1259" y="218"/>
                  <a:pt x="1278" y="217"/>
                </a:cubicBezTo>
                <a:cubicBezTo>
                  <a:pt x="1297" y="216"/>
                  <a:pt x="1311" y="216"/>
                  <a:pt x="1326" y="217"/>
                </a:cubicBezTo>
              </a:path>
            </a:pathLst>
          </a:custGeom>
          <a:noFill/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2273308" y="4025779"/>
            <a:ext cx="1279517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dielectric </a:t>
            </a:r>
            <a:r>
              <a:rPr lang="sv-SE" dirty="0" smtClean="0"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sv-SE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33186" y="6176963"/>
            <a:ext cx="1204912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metal  </a:t>
            </a:r>
            <a:r>
              <a:rPr lang="sv-SE" dirty="0" smtClean="0"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sv-SE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Freeform 13"/>
          <p:cNvSpPr>
            <a:spLocks/>
          </p:cNvSpPr>
          <p:nvPr/>
        </p:nvSpPr>
        <p:spPr bwMode="auto">
          <a:xfrm>
            <a:off x="4508500" y="4125685"/>
            <a:ext cx="1282700" cy="1117600"/>
          </a:xfrm>
          <a:custGeom>
            <a:avLst/>
            <a:gdLst>
              <a:gd name="T0" fmla="*/ 2147483647 w 808"/>
              <a:gd name="T1" fmla="*/ 2147483647 h 704"/>
              <a:gd name="T2" fmla="*/ 2147483647 w 808"/>
              <a:gd name="T3" fmla="*/ 2147483647 h 704"/>
              <a:gd name="T4" fmla="*/ 2147483647 w 808"/>
              <a:gd name="T5" fmla="*/ 2147483647 h 704"/>
              <a:gd name="T6" fmla="*/ 2147483647 w 808"/>
              <a:gd name="T7" fmla="*/ 2147483647 h 704"/>
              <a:gd name="T8" fmla="*/ 2147483647 w 808"/>
              <a:gd name="T9" fmla="*/ 2147483647 h 704"/>
              <a:gd name="T10" fmla="*/ 0 w 808"/>
              <a:gd name="T11" fmla="*/ 0 h 7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08" h="704">
                <a:moveTo>
                  <a:pt x="808" y="704"/>
                </a:moveTo>
                <a:cubicBezTo>
                  <a:pt x="702" y="688"/>
                  <a:pt x="597" y="672"/>
                  <a:pt x="512" y="648"/>
                </a:cubicBezTo>
                <a:cubicBezTo>
                  <a:pt x="427" y="624"/>
                  <a:pt x="357" y="600"/>
                  <a:pt x="296" y="560"/>
                </a:cubicBezTo>
                <a:cubicBezTo>
                  <a:pt x="235" y="520"/>
                  <a:pt x="187" y="465"/>
                  <a:pt x="144" y="408"/>
                </a:cubicBezTo>
                <a:cubicBezTo>
                  <a:pt x="101" y="351"/>
                  <a:pt x="64" y="284"/>
                  <a:pt x="40" y="216"/>
                </a:cubicBezTo>
                <a:cubicBezTo>
                  <a:pt x="16" y="148"/>
                  <a:pt x="8" y="74"/>
                  <a:pt x="0" y="0"/>
                </a:cubicBezTo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4"/>
          <p:cNvSpPr>
            <a:spLocks/>
          </p:cNvSpPr>
          <p:nvPr/>
        </p:nvSpPr>
        <p:spPr bwMode="auto">
          <a:xfrm>
            <a:off x="4419600" y="5243285"/>
            <a:ext cx="1295400" cy="723900"/>
          </a:xfrm>
          <a:custGeom>
            <a:avLst/>
            <a:gdLst>
              <a:gd name="T0" fmla="*/ 2147483647 w 816"/>
              <a:gd name="T1" fmla="*/ 0 h 456"/>
              <a:gd name="T2" fmla="*/ 2147483647 w 816"/>
              <a:gd name="T3" fmla="*/ 2147483647 h 456"/>
              <a:gd name="T4" fmla="*/ 2147483647 w 816"/>
              <a:gd name="T5" fmla="*/ 2147483647 h 456"/>
              <a:gd name="T6" fmla="*/ 2147483647 w 816"/>
              <a:gd name="T7" fmla="*/ 2147483647 h 456"/>
              <a:gd name="T8" fmla="*/ 2147483647 w 816"/>
              <a:gd name="T9" fmla="*/ 2147483647 h 456"/>
              <a:gd name="T10" fmla="*/ 0 w 816"/>
              <a:gd name="T11" fmla="*/ 2147483647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16" h="456">
                <a:moveTo>
                  <a:pt x="816" y="0"/>
                </a:moveTo>
                <a:cubicBezTo>
                  <a:pt x="727" y="14"/>
                  <a:pt x="639" y="28"/>
                  <a:pt x="536" y="48"/>
                </a:cubicBezTo>
                <a:cubicBezTo>
                  <a:pt x="433" y="68"/>
                  <a:pt x="277" y="92"/>
                  <a:pt x="200" y="120"/>
                </a:cubicBezTo>
                <a:cubicBezTo>
                  <a:pt x="123" y="148"/>
                  <a:pt x="100" y="184"/>
                  <a:pt x="72" y="216"/>
                </a:cubicBezTo>
                <a:cubicBezTo>
                  <a:pt x="44" y="248"/>
                  <a:pt x="44" y="272"/>
                  <a:pt x="32" y="312"/>
                </a:cubicBezTo>
                <a:cubicBezTo>
                  <a:pt x="20" y="352"/>
                  <a:pt x="10" y="404"/>
                  <a:pt x="0" y="456"/>
                </a:cubicBezTo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4114800" y="3949699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>
            <a:off x="4140200" y="5243285"/>
            <a:ext cx="210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4190999" y="5605235"/>
            <a:ext cx="4762761" cy="784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sv-SE" sz="1600" b="1" dirty="0">
                <a:solidFill>
                  <a:schemeClr val="accent2"/>
                </a:solidFill>
                <a:latin typeface="Microsoft Sans Serif" pitchFamily="34" charset="0"/>
              </a:rPr>
              <a:t>localized </a:t>
            </a:r>
            <a:r>
              <a:rPr lang="sv-SE" sz="1600" b="1" dirty="0" smtClean="0">
                <a:solidFill>
                  <a:schemeClr val="accent2"/>
                </a:solidFill>
                <a:latin typeface="Microsoft Sans Serif" pitchFamily="34" charset="0"/>
              </a:rPr>
              <a:t> surface  mode</a:t>
            </a:r>
            <a:r>
              <a:rPr lang="sv-SE" sz="1600" b="1" dirty="0">
                <a:solidFill>
                  <a:schemeClr val="accent2"/>
                </a:solidFill>
                <a:latin typeface="Microsoft Sans Serif" pitchFamily="34" charset="0"/>
              </a:rPr>
              <a:t> </a:t>
            </a:r>
            <a:r>
              <a:rPr lang="sv-SE" sz="1600" b="1" dirty="0" smtClean="0">
                <a:solidFill>
                  <a:schemeClr val="accent2"/>
                </a:solidFill>
                <a:latin typeface="Microsoft Sans Serif" pitchFamily="34" charset="0"/>
              </a:rPr>
              <a:t>=  surface  plasmon</a:t>
            </a:r>
          </a:p>
          <a:p>
            <a:pPr algn="ctr" eaLnBrk="1" hangingPunct="1">
              <a:lnSpc>
                <a:spcPct val="150000"/>
              </a:lnSpc>
            </a:pPr>
            <a:r>
              <a:rPr lang="sv-SE" sz="1600" b="1" dirty="0" smtClean="0">
                <a:solidFill>
                  <a:schemeClr val="accent2"/>
                </a:solidFill>
                <a:latin typeface="Microsoft Sans Serif" pitchFamily="34" charset="0"/>
              </a:rPr>
              <a:t>decaying  into  both </a:t>
            </a:r>
            <a:r>
              <a:rPr lang="sv-SE" sz="1600" b="1" dirty="0">
                <a:solidFill>
                  <a:schemeClr val="accent2"/>
                </a:solidFill>
                <a:latin typeface="Microsoft Sans Serif" pitchFamily="34" charset="0"/>
              </a:rPr>
              <a:t>materials</a:t>
            </a:r>
            <a:endParaRPr lang="en-US" sz="1600" b="1" dirty="0">
              <a:solidFill>
                <a:schemeClr val="accent2"/>
              </a:solidFill>
              <a:latin typeface="Microsoft Sans Serif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358503"/>
              </p:ext>
            </p:extLst>
          </p:nvPr>
        </p:nvGraphicFramePr>
        <p:xfrm>
          <a:off x="5487420" y="4603750"/>
          <a:ext cx="2446338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7" name="Formel" r:id="rId5" imgW="1180588" imgH="241195" progId="Equation.3">
                  <p:embed/>
                </p:oleObj>
              </mc:Choice>
              <mc:Fallback>
                <p:oleObj name="Formel" r:id="rId5" imgW="1180588" imgH="241195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7420" y="4603750"/>
                        <a:ext cx="2446338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19"/>
          <p:cNvGrpSpPr>
            <a:grpSpLocks/>
          </p:cNvGrpSpPr>
          <p:nvPr/>
        </p:nvGrpSpPr>
        <p:grpSpPr bwMode="auto">
          <a:xfrm>
            <a:off x="4851400" y="2243061"/>
            <a:ext cx="3632461" cy="957339"/>
            <a:chOff x="2552" y="3544"/>
            <a:chExt cx="2616" cy="592"/>
          </a:xfrm>
        </p:grpSpPr>
        <p:pic>
          <p:nvPicPr>
            <p:cNvPr id="30" name="Picture 20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5" y="3571"/>
              <a:ext cx="2489" cy="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Rectangle 21"/>
            <p:cNvSpPr>
              <a:spLocks noChangeArrowheads="1"/>
            </p:cNvSpPr>
            <p:nvPr/>
          </p:nvSpPr>
          <p:spPr bwMode="auto">
            <a:xfrm>
              <a:off x="2552" y="3544"/>
              <a:ext cx="2616" cy="5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" name="AutoShape 14"/>
          <p:cNvSpPr>
            <a:spLocks noChangeArrowheads="1"/>
          </p:cNvSpPr>
          <p:nvPr/>
        </p:nvSpPr>
        <p:spPr bwMode="auto">
          <a:xfrm>
            <a:off x="4114799" y="2514600"/>
            <a:ext cx="609601" cy="286851"/>
          </a:xfrm>
          <a:prstGeom prst="rightArrow">
            <a:avLst>
              <a:gd name="adj1" fmla="val 50000"/>
              <a:gd name="adj2" fmla="val 68693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1623557" y="5484019"/>
            <a:ext cx="20084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wave propagating </a:t>
            </a:r>
            <a:br>
              <a:rPr lang="en-US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in x-direction</a:t>
            </a:r>
          </a:p>
        </p:txBody>
      </p:sp>
      <p:sp>
        <p:nvSpPr>
          <p:cNvPr id="34" name="Line 8"/>
          <p:cNvSpPr>
            <a:spLocks noChangeShapeType="1"/>
          </p:cNvSpPr>
          <p:nvPr/>
        </p:nvSpPr>
        <p:spPr bwMode="auto">
          <a:xfrm>
            <a:off x="767329" y="5484019"/>
            <a:ext cx="6278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>
            <a:off x="767329" y="5463154"/>
            <a:ext cx="0" cy="6328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Oval 9"/>
          <p:cNvSpPr>
            <a:spLocks noChangeArrowheads="1"/>
          </p:cNvSpPr>
          <p:nvPr/>
        </p:nvSpPr>
        <p:spPr bwMode="auto">
          <a:xfrm>
            <a:off x="685800" y="5418138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533400" y="5779577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 dirty="0">
                <a:latin typeface="Tahoma" pitchFamily="34" charset="0"/>
              </a:rPr>
              <a:t>z</a:t>
            </a:r>
            <a:endParaRPr lang="ru-RU" dirty="0">
              <a:latin typeface="Tahoma" pitchFamily="34" charset="0"/>
            </a:endParaRP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1216818" y="5410200"/>
            <a:ext cx="296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 dirty="0">
                <a:latin typeface="Tahoma" pitchFamily="34" charset="0"/>
              </a:rPr>
              <a:t>x</a:t>
            </a:r>
            <a:endParaRPr lang="ru-RU" dirty="0">
              <a:latin typeface="Tahoma" pitchFamily="34" charset="0"/>
            </a:endParaRP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768350" y="5424487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 dirty="0">
                <a:latin typeface="Tahoma" pitchFamily="34" charset="0"/>
              </a:rPr>
              <a:t>y</a:t>
            </a:r>
            <a:endParaRPr lang="ru-RU" dirty="0">
              <a:latin typeface="Tahoma" pitchFamily="34" charset="0"/>
            </a:endParaRPr>
          </a:p>
        </p:txBody>
      </p:sp>
      <p:sp>
        <p:nvSpPr>
          <p:cNvPr id="42" name="Line 20"/>
          <p:cNvSpPr>
            <a:spLocks noChangeShapeType="1"/>
          </p:cNvSpPr>
          <p:nvPr/>
        </p:nvSpPr>
        <p:spPr bwMode="auto">
          <a:xfrm flipV="1">
            <a:off x="1376078" y="4006792"/>
            <a:ext cx="0" cy="7191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" name="Line 28"/>
          <p:cNvSpPr>
            <a:spLocks noChangeShapeType="1"/>
          </p:cNvSpPr>
          <p:nvPr/>
        </p:nvSpPr>
        <p:spPr bwMode="auto">
          <a:xfrm>
            <a:off x="1395186" y="4729616"/>
            <a:ext cx="6429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4" name="Line 9"/>
          <p:cNvSpPr>
            <a:spLocks noChangeShapeType="1"/>
          </p:cNvSpPr>
          <p:nvPr/>
        </p:nvSpPr>
        <p:spPr bwMode="auto">
          <a:xfrm rot="2700000">
            <a:off x="611357" y="4716916"/>
            <a:ext cx="1443037" cy="25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" name="Line 26"/>
          <p:cNvSpPr>
            <a:spLocks noChangeShapeType="1"/>
          </p:cNvSpPr>
          <p:nvPr/>
        </p:nvSpPr>
        <p:spPr bwMode="auto">
          <a:xfrm flipV="1">
            <a:off x="1384242" y="3994149"/>
            <a:ext cx="647700" cy="723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" name="Text Box 22"/>
          <p:cNvSpPr txBox="1">
            <a:spLocks noChangeArrowheads="1"/>
          </p:cNvSpPr>
          <p:nvPr/>
        </p:nvSpPr>
        <p:spPr bwMode="auto">
          <a:xfrm>
            <a:off x="914400" y="3886200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 i="1" dirty="0">
                <a:solidFill>
                  <a:srgbClr val="FF0000"/>
                </a:solidFill>
                <a:latin typeface="Tahoma" pitchFamily="34" charset="0"/>
              </a:rPr>
              <a:t>E</a:t>
            </a:r>
            <a:r>
              <a:rPr lang="sv-SE" i="1" baseline="-25000" dirty="0">
                <a:solidFill>
                  <a:srgbClr val="FF0000"/>
                </a:solidFill>
                <a:latin typeface="Tahoma" pitchFamily="34" charset="0"/>
              </a:rPr>
              <a:t>1z</a:t>
            </a:r>
            <a:endParaRPr lang="ru-RU" i="1" baseline="-250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47" name="Text Box 21"/>
          <p:cNvSpPr txBox="1">
            <a:spLocks noChangeArrowheads="1"/>
          </p:cNvSpPr>
          <p:nvPr/>
        </p:nvSpPr>
        <p:spPr bwMode="auto">
          <a:xfrm>
            <a:off x="1676400" y="4357688"/>
            <a:ext cx="471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 i="1" dirty="0">
                <a:solidFill>
                  <a:srgbClr val="FF0000"/>
                </a:solidFill>
                <a:latin typeface="Tahoma" pitchFamily="34" charset="0"/>
              </a:rPr>
              <a:t>E</a:t>
            </a:r>
            <a:r>
              <a:rPr lang="sv-SE" i="1" baseline="-25000" dirty="0">
                <a:solidFill>
                  <a:srgbClr val="FF0000"/>
                </a:solidFill>
                <a:latin typeface="Tahoma" pitchFamily="34" charset="0"/>
              </a:rPr>
              <a:t>1x</a:t>
            </a:r>
            <a:endParaRPr lang="ru-RU" i="1" baseline="-250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48" name="Text Box 27"/>
          <p:cNvSpPr txBox="1">
            <a:spLocks noChangeArrowheads="1"/>
          </p:cNvSpPr>
          <p:nvPr/>
        </p:nvSpPr>
        <p:spPr bwMode="auto">
          <a:xfrm>
            <a:off x="1524000" y="3886200"/>
            <a:ext cx="395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 i="1" dirty="0">
                <a:solidFill>
                  <a:srgbClr val="FF0000"/>
                </a:solidFill>
                <a:latin typeface="Tahoma" pitchFamily="34" charset="0"/>
              </a:rPr>
              <a:t>E</a:t>
            </a:r>
            <a:r>
              <a:rPr lang="sv-SE" i="1" baseline="-25000" dirty="0">
                <a:solidFill>
                  <a:srgbClr val="FF0000"/>
                </a:solidFill>
                <a:latin typeface="Tahoma" pitchFamily="34" charset="0"/>
              </a:rPr>
              <a:t>1</a:t>
            </a:r>
            <a:endParaRPr lang="ru-RU" i="1" baseline="-250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49" name="Text Box 45"/>
          <p:cNvSpPr txBox="1">
            <a:spLocks noChangeArrowheads="1"/>
          </p:cNvSpPr>
          <p:nvPr/>
        </p:nvSpPr>
        <p:spPr bwMode="auto">
          <a:xfrm rot="16200000">
            <a:off x="3328423" y="5095337"/>
            <a:ext cx="1025040" cy="36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>
                <a:latin typeface="Microsoft Sans Serif" pitchFamily="34" charset="0"/>
              </a:rPr>
              <a:t>intensity</a:t>
            </a:r>
          </a:p>
        </p:txBody>
      </p:sp>
      <p:grpSp>
        <p:nvGrpSpPr>
          <p:cNvPr id="50" name="Group 29"/>
          <p:cNvGrpSpPr>
            <a:grpSpLocks/>
          </p:cNvGrpSpPr>
          <p:nvPr/>
        </p:nvGrpSpPr>
        <p:grpSpPr bwMode="auto">
          <a:xfrm>
            <a:off x="5053142" y="3261710"/>
            <a:ext cx="3228975" cy="1218543"/>
            <a:chOff x="3598" y="3144"/>
            <a:chExt cx="2034" cy="848"/>
          </a:xfrm>
        </p:grpSpPr>
        <p:pic>
          <p:nvPicPr>
            <p:cNvPr id="51" name="Picture 35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" y="3458"/>
              <a:ext cx="891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" name="Text Box 36"/>
            <p:cNvSpPr txBox="1">
              <a:spLocks noChangeArrowheads="1"/>
            </p:cNvSpPr>
            <p:nvPr/>
          </p:nvSpPr>
          <p:spPr bwMode="auto">
            <a:xfrm>
              <a:off x="3598" y="3154"/>
              <a:ext cx="2027" cy="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CC0066"/>
                  </a:solidFill>
                  <a:latin typeface="Microsoft Sans Serif" pitchFamily="34" charset="0"/>
                </a:rPr>
                <a:t>condition imposed on</a:t>
              </a:r>
              <a:r>
                <a:rPr lang="en-US" b="1" dirty="0">
                  <a:solidFill>
                    <a:srgbClr val="CC0066"/>
                  </a:solidFill>
                  <a:latin typeface="Microsoft Sans Serif" pitchFamily="34" charset="0"/>
                </a:rPr>
                <a:t> </a:t>
              </a:r>
              <a:r>
                <a:rPr lang="en-US" b="1" dirty="0" smtClean="0">
                  <a:solidFill>
                    <a:srgbClr val="CC0066"/>
                  </a:solidFill>
                  <a:latin typeface="Microsoft Sans Serif" pitchFamily="34" charset="0"/>
                </a:rPr>
                <a:t>k-</a:t>
              </a:r>
              <a:r>
                <a:rPr lang="en-US" dirty="0" smtClean="0">
                  <a:solidFill>
                    <a:srgbClr val="CC0066"/>
                  </a:solidFill>
                  <a:latin typeface="Microsoft Sans Serif" pitchFamily="34" charset="0"/>
                </a:rPr>
                <a:t>vector</a:t>
              </a:r>
            </a:p>
            <a:p>
              <a:pPr eaLnBrk="1" hangingPunct="1"/>
              <a:endParaRPr lang="en-US" dirty="0">
                <a:solidFill>
                  <a:srgbClr val="CC0066"/>
                </a:solidFill>
                <a:latin typeface="Microsoft Sans Serif" pitchFamily="34" charset="0"/>
              </a:endParaRPr>
            </a:p>
          </p:txBody>
        </p:sp>
        <p:sp>
          <p:nvSpPr>
            <p:cNvPr id="53" name="Rectangle 37"/>
            <p:cNvSpPr>
              <a:spLocks noChangeArrowheads="1"/>
            </p:cNvSpPr>
            <p:nvPr/>
          </p:nvSpPr>
          <p:spPr bwMode="auto">
            <a:xfrm>
              <a:off x="3624" y="3144"/>
              <a:ext cx="2008" cy="84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419600" y="432137"/>
            <a:ext cx="4301177" cy="101566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Surface Enhanced Raman Scattering </a:t>
            </a:r>
            <a:endParaRPr lang="en-US" sz="2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SERS) </a:t>
            </a:r>
            <a:endParaRPr lang="en-US" sz="20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via  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plasmons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excitation</a:t>
            </a:r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AutoShape 14"/>
          <p:cNvSpPr>
            <a:spLocks noChangeArrowheads="1"/>
          </p:cNvSpPr>
          <p:nvPr/>
        </p:nvSpPr>
        <p:spPr bwMode="auto">
          <a:xfrm rot="16200000">
            <a:off x="6290796" y="1812328"/>
            <a:ext cx="535629" cy="259314"/>
          </a:xfrm>
          <a:prstGeom prst="rightArrow">
            <a:avLst>
              <a:gd name="adj1" fmla="val 50000"/>
              <a:gd name="adj2" fmla="val 68693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5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99571" y="200259"/>
            <a:ext cx="8534400" cy="55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71475" indent="-371475" algn="just"/>
            <a:r>
              <a:rPr lang="fr-FR" sz="2200" b="1" dirty="0" err="1" smtClean="0">
                <a:latin typeface="Times New Roman" pitchFamily="18" charset="0"/>
                <a:cs typeface="Times New Roman" pitchFamily="18" charset="0"/>
              </a:rPr>
              <a:t>Caracteristicile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b="1" dirty="0" err="1">
                <a:latin typeface="Times New Roman" pitchFamily="18" charset="0"/>
                <a:cs typeface="Times New Roman" pitchFamily="18" charset="0"/>
              </a:rPr>
              <a:t>undelor</a:t>
            </a: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2200" b="1" dirty="0" err="1" smtClean="0">
                <a:latin typeface="Times New Roman" pitchFamily="18" charset="0"/>
                <a:cs typeface="Times New Roman" pitchFamily="18" charset="0"/>
              </a:rPr>
              <a:t>suprafata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fr-FR" sz="2200" b="1" dirty="0" err="1" smtClean="0">
                <a:latin typeface="Times New Roman" pitchFamily="18" charset="0"/>
                <a:cs typeface="Times New Roman" pitchFamily="18" charset="0"/>
              </a:rPr>
              <a:t>plasmoni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FR" sz="2200" b="1" dirty="0" err="1">
                <a:latin typeface="Times New Roman" pitchFamily="18" charset="0"/>
                <a:cs typeface="Times New Roman" pitchFamily="18" charset="0"/>
              </a:rPr>
              <a:t>suprafata</a:t>
            </a: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 (SP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) :</a:t>
            </a:r>
            <a:endParaRPr lang="fr-FR" sz="2200" b="1" dirty="0">
              <a:latin typeface="Times New Roman" pitchFamily="18" charset="0"/>
              <a:cs typeface="Times New Roman" pitchFamily="18" charset="0"/>
            </a:endParaRPr>
          </a:p>
          <a:p>
            <a:pPr marL="371475" indent="-371475" algn="just"/>
            <a:endParaRPr lang="en-US" sz="1500" dirty="0">
              <a:latin typeface="Times New Roman" pitchFamily="18" charset="0"/>
              <a:cs typeface="Times New Roman" pitchFamily="18" charset="0"/>
            </a:endParaRPr>
          </a:p>
          <a:p>
            <a:pPr marL="371475" indent="-371475" algn="just">
              <a:lnSpc>
                <a:spcPct val="120000"/>
              </a:lnSpc>
              <a:buFontTx/>
              <a:buAutoNum type="romanLcParenBoth"/>
            </a:pPr>
            <a:r>
              <a:rPr lang="fr-FR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undele</a:t>
            </a:r>
            <a:r>
              <a:rPr lang="fr-FR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suprafata</a:t>
            </a:r>
            <a:r>
              <a:rPr lang="fr-FR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rezulta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din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oscilatiile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colective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ale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electronilor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din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stratul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metalic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; pot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fi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excitate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numai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radiatie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polarizata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(TM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care are o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componenta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EM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perpendiculara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suprafata</a:t>
            </a: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 marL="371475" indent="-371475" algn="just">
              <a:lnSpc>
                <a:spcPct val="120000"/>
              </a:lnSpc>
              <a:buFontTx/>
              <a:buAutoNum type="romanLcParenBoth"/>
            </a:pPr>
            <a:endParaRPr lang="fr-FR" b="1" dirty="0">
              <a:latin typeface="Times New Roman" pitchFamily="18" charset="0"/>
              <a:cs typeface="Times New Roman" pitchFamily="18" charset="0"/>
            </a:endParaRPr>
          </a:p>
          <a:p>
            <a:pPr marL="371475" indent="-371475" algn="just">
              <a:lnSpc>
                <a:spcPct val="120000"/>
              </a:lnSpc>
              <a:buFontTx/>
              <a:buAutoNum type="romanLcParenBoth"/>
            </a:pPr>
            <a:r>
              <a:rPr lang="fr-FR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undele</a:t>
            </a:r>
            <a:r>
              <a:rPr lang="fr-FR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suprafata</a:t>
            </a:r>
            <a:r>
              <a:rPr lang="fr-FR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propagative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lungul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suprafetei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separare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dintre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doua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medii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metal-dielectric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aflate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in contact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; </a:t>
            </a:r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it-IT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     pentru  </a:t>
            </a:r>
            <a:r>
              <a:rPr lang="el-GR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b="1" baseline="-25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exc</a:t>
            </a:r>
            <a:r>
              <a:rPr lang="en-US" b="1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 500 nm; 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="1" baseline="-25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propagare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≈ 25 </a:t>
            </a:r>
            <a:r>
              <a:rPr lang="el-GR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pPr marL="371475" indent="-371475" algn="just">
              <a:lnSpc>
                <a:spcPct val="120000"/>
              </a:lnSpc>
              <a:buFontTx/>
              <a:buAutoNum type="romanLcParenBoth"/>
            </a:pPr>
            <a:endParaRPr lang="el-GR" b="1" baseline="-25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1475" indent="-371475" algn="just">
              <a:lnSpc>
                <a:spcPct val="120000"/>
              </a:lnSpc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(ii) </a:t>
            </a:r>
            <a:r>
              <a:rPr lang="fr-FR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unde</a:t>
            </a:r>
            <a:r>
              <a:rPr lang="fr-FR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evanescente</a:t>
            </a:r>
            <a:r>
              <a:rPr lang="fr-FR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care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amplitudinea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scade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exponential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distanta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suprafata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separare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marL="371475" indent="-371475" algn="just">
              <a:lnSpc>
                <a:spcPct val="120000"/>
              </a:lnSpc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l-GR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b="1" baseline="-25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exc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 500 nm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1" baseline="-25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penetrare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≈ 12 nm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 metal  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≈ 95 nm 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aer</a:t>
            </a:r>
            <a:endParaRPr lang="en-US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1475" indent="-371475" algn="just">
              <a:lnSpc>
                <a:spcPct val="120000"/>
              </a:lnSpc>
            </a:pPr>
            <a:endParaRPr lang="el-GR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 algn="just">
              <a:lnSpc>
                <a:spcPct val="120000"/>
              </a:lnSpc>
              <a:buAutoNum type="romanLcParenBoth" startAt="3"/>
            </a:pP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amplitudinea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undei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evanescente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este maxima in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lungul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suprafetei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lor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separare</a:t>
            </a: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 algn="just">
              <a:lnSpc>
                <a:spcPct val="120000"/>
              </a:lnSpc>
              <a:buAutoNum type="romanLcParenBoth" startAt="3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371475" indent="-371475" algn="just">
              <a:lnSpc>
                <a:spcPct val="120000"/>
              </a:lnSpc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(iv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)  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Metale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active 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In, Hg,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Sn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Cd 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UV</a:t>
            </a:r>
            <a:r>
              <a:rPr lang="en-US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si</a:t>
            </a:r>
            <a:r>
              <a:rPr lang="en-US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Cu, Au, Ag  VIS</a:t>
            </a:r>
            <a:r>
              <a:rPr lang="en-US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97019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533400" y="1143000"/>
            <a:ext cx="2295525" cy="2614613"/>
            <a:chOff x="113" y="2568"/>
            <a:chExt cx="1446" cy="1647"/>
          </a:xfrm>
        </p:grpSpPr>
        <p:grpSp>
          <p:nvGrpSpPr>
            <p:cNvPr id="23591" name="Group 3"/>
            <p:cNvGrpSpPr>
              <a:grpSpLocks/>
            </p:cNvGrpSpPr>
            <p:nvPr/>
          </p:nvGrpSpPr>
          <p:grpSpPr bwMode="auto">
            <a:xfrm>
              <a:off x="113" y="2568"/>
              <a:ext cx="1446" cy="1406"/>
              <a:chOff x="255" y="2795"/>
              <a:chExt cx="1446" cy="1406"/>
            </a:xfrm>
          </p:grpSpPr>
          <p:sp>
            <p:nvSpPr>
              <p:cNvPr id="49156" name="Rectangle 4"/>
              <p:cNvSpPr>
                <a:spLocks noChangeArrowheads="1"/>
              </p:cNvSpPr>
              <p:nvPr/>
            </p:nvSpPr>
            <p:spPr bwMode="auto">
              <a:xfrm>
                <a:off x="255" y="3884"/>
                <a:ext cx="1406" cy="272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sv-SE" sz="1600">
                    <a:latin typeface="Tahoma" pitchFamily="34" charset="0"/>
                  </a:rPr>
                  <a:t>metal</a:t>
                </a:r>
                <a:endParaRPr lang="ru-RU" sz="1600">
                  <a:latin typeface="Tahoma" pitchFamily="34" charset="0"/>
                </a:endParaRPr>
              </a:p>
            </p:txBody>
          </p:sp>
          <p:sp>
            <p:nvSpPr>
              <p:cNvPr id="23594" name="Text Box 5"/>
              <p:cNvSpPr txBox="1">
                <a:spLocks noChangeArrowheads="1"/>
              </p:cNvSpPr>
              <p:nvPr/>
            </p:nvSpPr>
            <p:spPr bwMode="auto">
              <a:xfrm>
                <a:off x="547" y="3672"/>
                <a:ext cx="83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sv-SE" sz="1600">
                    <a:latin typeface="Tahoma" pitchFamily="34" charset="0"/>
                  </a:rPr>
                  <a:t>coupling gap</a:t>
                </a:r>
                <a:endParaRPr lang="ru-RU" sz="1600">
                  <a:latin typeface="Tahoma" pitchFamily="34" charset="0"/>
                </a:endParaRPr>
              </a:p>
            </p:txBody>
          </p:sp>
          <p:sp>
            <p:nvSpPr>
              <p:cNvPr id="23595" name="Line 6"/>
              <p:cNvSpPr>
                <a:spLocks noChangeShapeType="1"/>
              </p:cNvSpPr>
              <p:nvPr/>
            </p:nvSpPr>
            <p:spPr bwMode="auto">
              <a:xfrm>
                <a:off x="255" y="3884"/>
                <a:ext cx="140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596" name="Group 7"/>
              <p:cNvGrpSpPr>
                <a:grpSpLocks/>
              </p:cNvGrpSpPr>
              <p:nvPr/>
            </p:nvGrpSpPr>
            <p:grpSpPr bwMode="auto">
              <a:xfrm>
                <a:off x="466" y="2795"/>
                <a:ext cx="1235" cy="1406"/>
                <a:chOff x="466" y="2795"/>
                <a:chExt cx="1235" cy="1406"/>
              </a:xfrm>
            </p:grpSpPr>
            <p:sp>
              <p:nvSpPr>
                <p:cNvPr id="23599" name="AutoShape 8"/>
                <p:cNvSpPr>
                  <a:spLocks noChangeArrowheads="1"/>
                </p:cNvSpPr>
                <p:nvPr/>
              </p:nvSpPr>
              <p:spPr bwMode="auto">
                <a:xfrm rot="8100000">
                  <a:off x="466" y="3203"/>
                  <a:ext cx="998" cy="998"/>
                </a:xfrm>
                <a:prstGeom prst="rtTriangle">
                  <a:avLst/>
                </a:prstGeom>
                <a:solidFill>
                  <a:srgbClr val="CC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23600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274" y="3127"/>
                  <a:ext cx="42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sv-SE" sz="1600">
                      <a:latin typeface="Tahoma" pitchFamily="34" charset="0"/>
                    </a:rPr>
                    <a:t>prism</a:t>
                  </a:r>
                  <a:endParaRPr lang="ru-RU" sz="1600">
                    <a:latin typeface="Tahoma" pitchFamily="34" charset="0"/>
                  </a:endParaRPr>
                </a:p>
              </p:txBody>
            </p:sp>
            <p:sp>
              <p:nvSpPr>
                <p:cNvPr id="23601" name="Line 10"/>
                <p:cNvSpPr>
                  <a:spLocks noChangeShapeType="1"/>
                </p:cNvSpPr>
                <p:nvPr/>
              </p:nvSpPr>
              <p:spPr bwMode="auto">
                <a:xfrm>
                  <a:off x="657" y="2795"/>
                  <a:ext cx="46" cy="4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2" name="Line 11"/>
                <p:cNvSpPr>
                  <a:spLocks noChangeShapeType="1"/>
                </p:cNvSpPr>
                <p:nvPr/>
              </p:nvSpPr>
              <p:spPr bwMode="auto">
                <a:xfrm>
                  <a:off x="703" y="3249"/>
                  <a:ext cx="262" cy="45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3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970" y="3249"/>
                  <a:ext cx="248" cy="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4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218" y="2795"/>
                  <a:ext cx="74" cy="45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5" name="Line 14"/>
                <p:cNvSpPr>
                  <a:spLocks noChangeShapeType="1"/>
                </p:cNvSpPr>
                <p:nvPr/>
              </p:nvSpPr>
              <p:spPr bwMode="auto">
                <a:xfrm>
                  <a:off x="967" y="3294"/>
                  <a:ext cx="0" cy="4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597" name="Arc 15"/>
              <p:cNvSpPr>
                <a:spLocks/>
              </p:cNvSpPr>
              <p:nvPr/>
            </p:nvSpPr>
            <p:spPr bwMode="auto">
              <a:xfrm rot="-3688585">
                <a:off x="862" y="3430"/>
                <a:ext cx="90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8" name="Text Box 16"/>
              <p:cNvSpPr txBox="1">
                <a:spLocks noChangeArrowheads="1"/>
              </p:cNvSpPr>
              <p:nvPr/>
            </p:nvSpPr>
            <p:spPr bwMode="auto">
              <a:xfrm>
                <a:off x="748" y="3203"/>
                <a:ext cx="23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sv-SE">
                    <a:latin typeface="Symbol" pitchFamily="18" charset="2"/>
                  </a:rPr>
                  <a:t>q</a:t>
                </a:r>
                <a:r>
                  <a:rPr lang="sv-SE" baseline="-25000">
                    <a:latin typeface="Symbol" pitchFamily="18" charset="2"/>
                  </a:rPr>
                  <a:t>1</a:t>
                </a:r>
                <a:endParaRPr lang="ru-RU" baseline="-25000">
                  <a:latin typeface="Symbol" pitchFamily="18" charset="2"/>
                </a:endParaRPr>
              </a:p>
            </p:txBody>
          </p:sp>
        </p:grpSp>
        <p:sp>
          <p:nvSpPr>
            <p:cNvPr id="23592" name="Text Box 17"/>
            <p:cNvSpPr txBox="1">
              <a:spLocks noChangeArrowheads="1"/>
            </p:cNvSpPr>
            <p:nvPr/>
          </p:nvSpPr>
          <p:spPr bwMode="auto">
            <a:xfrm>
              <a:off x="298" y="3984"/>
              <a:ext cx="11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sv-SE" b="1">
                  <a:solidFill>
                    <a:schemeClr val="accent2"/>
                  </a:solidFill>
                  <a:latin typeface="Tahoma" pitchFamily="34" charset="0"/>
                </a:rPr>
                <a:t>Otto geometry</a:t>
              </a:r>
              <a:endParaRPr lang="ru-RU" b="1">
                <a:solidFill>
                  <a:schemeClr val="accent2"/>
                </a:solidFill>
                <a:latin typeface="Tahoma" pitchFamily="34" charset="0"/>
              </a:endParaRPr>
            </a:p>
          </p:txBody>
        </p:sp>
      </p:grpSp>
      <p:grpSp>
        <p:nvGrpSpPr>
          <p:cNvPr id="49170" name="Group 18"/>
          <p:cNvGrpSpPr>
            <a:grpSpLocks/>
          </p:cNvGrpSpPr>
          <p:nvPr/>
        </p:nvGrpSpPr>
        <p:grpSpPr bwMode="auto">
          <a:xfrm>
            <a:off x="3048000" y="1676400"/>
            <a:ext cx="2717800" cy="2657475"/>
            <a:chOff x="1773" y="2614"/>
            <a:chExt cx="1712" cy="1674"/>
          </a:xfrm>
        </p:grpSpPr>
        <p:grpSp>
          <p:nvGrpSpPr>
            <p:cNvPr id="23577" name="Group 19"/>
            <p:cNvGrpSpPr>
              <a:grpSpLocks/>
            </p:cNvGrpSpPr>
            <p:nvPr/>
          </p:nvGrpSpPr>
          <p:grpSpPr bwMode="auto">
            <a:xfrm>
              <a:off x="1927" y="2614"/>
              <a:ext cx="1444" cy="1406"/>
              <a:chOff x="1980" y="2841"/>
              <a:chExt cx="1444" cy="1406"/>
            </a:xfrm>
          </p:grpSpPr>
          <p:sp>
            <p:nvSpPr>
              <p:cNvPr id="49172" name="Rectangle 20"/>
              <p:cNvSpPr>
                <a:spLocks noChangeArrowheads="1"/>
              </p:cNvSpPr>
              <p:nvPr/>
            </p:nvSpPr>
            <p:spPr bwMode="auto">
              <a:xfrm>
                <a:off x="1981" y="3748"/>
                <a:ext cx="1406" cy="272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sv-SE" sz="1600">
                    <a:latin typeface="Tahoma" pitchFamily="34" charset="0"/>
                  </a:rPr>
                  <a:t>metal</a:t>
                </a:r>
                <a:endParaRPr lang="ru-RU" sz="1600">
                  <a:latin typeface="Tahoma" pitchFamily="34" charset="0"/>
                </a:endParaRPr>
              </a:p>
            </p:txBody>
          </p:sp>
          <p:sp>
            <p:nvSpPr>
              <p:cNvPr id="23580" name="Line 21"/>
              <p:cNvSpPr>
                <a:spLocks noChangeShapeType="1"/>
              </p:cNvSpPr>
              <p:nvPr/>
            </p:nvSpPr>
            <p:spPr bwMode="auto">
              <a:xfrm>
                <a:off x="1980" y="4020"/>
                <a:ext cx="140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581" name="Group 22"/>
              <p:cNvGrpSpPr>
                <a:grpSpLocks/>
              </p:cNvGrpSpPr>
              <p:nvPr/>
            </p:nvGrpSpPr>
            <p:grpSpPr bwMode="auto">
              <a:xfrm>
                <a:off x="2189" y="2841"/>
                <a:ext cx="1235" cy="1406"/>
                <a:chOff x="466" y="2795"/>
                <a:chExt cx="1235" cy="1406"/>
              </a:xfrm>
            </p:grpSpPr>
            <p:sp>
              <p:nvSpPr>
                <p:cNvPr id="23584" name="AutoShape 23"/>
                <p:cNvSpPr>
                  <a:spLocks noChangeArrowheads="1"/>
                </p:cNvSpPr>
                <p:nvPr/>
              </p:nvSpPr>
              <p:spPr bwMode="auto">
                <a:xfrm rot="8100000">
                  <a:off x="466" y="3203"/>
                  <a:ext cx="998" cy="998"/>
                </a:xfrm>
                <a:prstGeom prst="rtTriangle">
                  <a:avLst/>
                </a:prstGeom>
                <a:solidFill>
                  <a:srgbClr val="CC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algn="ctr"/>
                  <a:endParaRPr lang="en-US">
                    <a:latin typeface="Tahoma" pitchFamily="34" charset="0"/>
                  </a:endParaRPr>
                </a:p>
              </p:txBody>
            </p:sp>
            <p:sp>
              <p:nvSpPr>
                <p:cNvPr id="2358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274" y="3127"/>
                  <a:ext cx="42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r>
                    <a:rPr lang="sv-SE" sz="1600">
                      <a:latin typeface="Tahoma" pitchFamily="34" charset="0"/>
                    </a:rPr>
                    <a:t>prism</a:t>
                  </a:r>
                  <a:endParaRPr lang="ru-RU" sz="1600">
                    <a:latin typeface="Tahoma" pitchFamily="34" charset="0"/>
                  </a:endParaRPr>
                </a:p>
              </p:txBody>
            </p:sp>
            <p:sp>
              <p:nvSpPr>
                <p:cNvPr id="23586" name="Line 25"/>
                <p:cNvSpPr>
                  <a:spLocks noChangeShapeType="1"/>
                </p:cNvSpPr>
                <p:nvPr/>
              </p:nvSpPr>
              <p:spPr bwMode="auto">
                <a:xfrm>
                  <a:off x="657" y="2795"/>
                  <a:ext cx="46" cy="4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7" name="Line 26"/>
                <p:cNvSpPr>
                  <a:spLocks noChangeShapeType="1"/>
                </p:cNvSpPr>
                <p:nvPr/>
              </p:nvSpPr>
              <p:spPr bwMode="auto">
                <a:xfrm>
                  <a:off x="703" y="3249"/>
                  <a:ext cx="262" cy="45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8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970" y="3249"/>
                  <a:ext cx="248" cy="45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9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218" y="2795"/>
                  <a:ext cx="74" cy="45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0" name="Line 29"/>
                <p:cNvSpPr>
                  <a:spLocks noChangeShapeType="1"/>
                </p:cNvSpPr>
                <p:nvPr/>
              </p:nvSpPr>
              <p:spPr bwMode="auto">
                <a:xfrm>
                  <a:off x="967" y="3294"/>
                  <a:ext cx="0" cy="4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582" name="Arc 30"/>
              <p:cNvSpPr>
                <a:spLocks/>
              </p:cNvSpPr>
              <p:nvPr/>
            </p:nvSpPr>
            <p:spPr bwMode="auto">
              <a:xfrm rot="-3688585">
                <a:off x="2582" y="3476"/>
                <a:ext cx="90" cy="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3" name="Text Box 31"/>
              <p:cNvSpPr txBox="1">
                <a:spLocks noChangeArrowheads="1"/>
              </p:cNvSpPr>
              <p:nvPr/>
            </p:nvSpPr>
            <p:spPr bwMode="auto">
              <a:xfrm>
                <a:off x="2472" y="3249"/>
                <a:ext cx="23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sv-SE">
                    <a:latin typeface="Symbol" pitchFamily="18" charset="2"/>
                  </a:rPr>
                  <a:t>q</a:t>
                </a:r>
                <a:r>
                  <a:rPr lang="sv-SE" baseline="-25000">
                    <a:latin typeface="Symbol" pitchFamily="18" charset="2"/>
                  </a:rPr>
                  <a:t>1</a:t>
                </a:r>
                <a:endParaRPr lang="ru-RU" baseline="-25000">
                  <a:latin typeface="Symbol" pitchFamily="18" charset="2"/>
                </a:endParaRPr>
              </a:p>
            </p:txBody>
          </p:sp>
        </p:grpSp>
        <p:sp>
          <p:nvSpPr>
            <p:cNvPr id="23578" name="Text Box 32"/>
            <p:cNvSpPr txBox="1">
              <a:spLocks noChangeArrowheads="1"/>
            </p:cNvSpPr>
            <p:nvPr/>
          </p:nvSpPr>
          <p:spPr bwMode="auto">
            <a:xfrm>
              <a:off x="1773" y="3884"/>
              <a:ext cx="17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sv-SE" b="1">
                  <a:solidFill>
                    <a:schemeClr val="accent2"/>
                  </a:solidFill>
                  <a:latin typeface="Tahoma" pitchFamily="34" charset="0"/>
                </a:rPr>
                <a:t>Kretschmann-Raether</a:t>
              </a:r>
            </a:p>
            <a:p>
              <a:pPr algn="ctr" eaLnBrk="1" hangingPunct="1"/>
              <a:r>
                <a:rPr lang="sv-SE" b="1">
                  <a:solidFill>
                    <a:schemeClr val="accent2"/>
                  </a:solidFill>
                  <a:latin typeface="Tahoma" pitchFamily="34" charset="0"/>
                </a:rPr>
                <a:t>geometry</a:t>
              </a:r>
              <a:endParaRPr lang="ru-RU" b="1">
                <a:solidFill>
                  <a:schemeClr val="accent2"/>
                </a:solidFill>
                <a:latin typeface="Tahoma" pitchFamily="34" charset="0"/>
              </a:endParaRPr>
            </a:p>
          </p:txBody>
        </p:sp>
      </p:grpSp>
      <p:grpSp>
        <p:nvGrpSpPr>
          <p:cNvPr id="49185" name="Group 33"/>
          <p:cNvGrpSpPr>
            <a:grpSpLocks/>
          </p:cNvGrpSpPr>
          <p:nvPr/>
        </p:nvGrpSpPr>
        <p:grpSpPr bwMode="auto">
          <a:xfrm>
            <a:off x="5867400" y="3352800"/>
            <a:ext cx="3240088" cy="2952750"/>
            <a:chOff x="3470" y="2341"/>
            <a:chExt cx="2041" cy="1860"/>
          </a:xfrm>
        </p:grpSpPr>
        <p:grpSp>
          <p:nvGrpSpPr>
            <p:cNvPr id="23568" name="Group 34"/>
            <p:cNvGrpSpPr>
              <a:grpSpLocks/>
            </p:cNvGrpSpPr>
            <p:nvPr/>
          </p:nvGrpSpPr>
          <p:grpSpPr bwMode="auto">
            <a:xfrm>
              <a:off x="3924" y="2432"/>
              <a:ext cx="1179" cy="726"/>
              <a:chOff x="3969" y="2432"/>
              <a:chExt cx="1179" cy="726"/>
            </a:xfrm>
          </p:grpSpPr>
          <p:sp>
            <p:nvSpPr>
              <p:cNvPr id="23574" name="Rectangle 35"/>
              <p:cNvSpPr>
                <a:spLocks noChangeArrowheads="1"/>
              </p:cNvSpPr>
              <p:nvPr/>
            </p:nvSpPr>
            <p:spPr bwMode="auto">
              <a:xfrm>
                <a:off x="3969" y="2432"/>
                <a:ext cx="1179" cy="635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88" name="Freeform 36"/>
              <p:cNvSpPr>
                <a:spLocks/>
              </p:cNvSpPr>
              <p:nvPr/>
            </p:nvSpPr>
            <p:spPr bwMode="auto">
              <a:xfrm>
                <a:off x="3969" y="2886"/>
                <a:ext cx="1179" cy="272"/>
              </a:xfrm>
              <a:custGeom>
                <a:avLst/>
                <a:gdLst>
                  <a:gd name="T0" fmla="*/ 0 w 1179"/>
                  <a:gd name="T1" fmla="*/ 136 h 272"/>
                  <a:gd name="T2" fmla="*/ 0 w 1179"/>
                  <a:gd name="T3" fmla="*/ 0 h 272"/>
                  <a:gd name="T4" fmla="*/ 91 w 1179"/>
                  <a:gd name="T5" fmla="*/ 0 h 272"/>
                  <a:gd name="T6" fmla="*/ 91 w 1179"/>
                  <a:gd name="T7" fmla="*/ 136 h 272"/>
                  <a:gd name="T8" fmla="*/ 182 w 1179"/>
                  <a:gd name="T9" fmla="*/ 136 h 272"/>
                  <a:gd name="T10" fmla="*/ 182 w 1179"/>
                  <a:gd name="T11" fmla="*/ 0 h 272"/>
                  <a:gd name="T12" fmla="*/ 272 w 1179"/>
                  <a:gd name="T13" fmla="*/ 0 h 272"/>
                  <a:gd name="T14" fmla="*/ 272 w 1179"/>
                  <a:gd name="T15" fmla="*/ 136 h 272"/>
                  <a:gd name="T16" fmla="*/ 363 w 1179"/>
                  <a:gd name="T17" fmla="*/ 136 h 272"/>
                  <a:gd name="T18" fmla="*/ 363 w 1179"/>
                  <a:gd name="T19" fmla="*/ 0 h 272"/>
                  <a:gd name="T20" fmla="*/ 454 w 1179"/>
                  <a:gd name="T21" fmla="*/ 0 h 272"/>
                  <a:gd name="T22" fmla="*/ 454 w 1179"/>
                  <a:gd name="T23" fmla="*/ 136 h 272"/>
                  <a:gd name="T24" fmla="*/ 544 w 1179"/>
                  <a:gd name="T25" fmla="*/ 136 h 272"/>
                  <a:gd name="T26" fmla="*/ 544 w 1179"/>
                  <a:gd name="T27" fmla="*/ 0 h 272"/>
                  <a:gd name="T28" fmla="*/ 635 w 1179"/>
                  <a:gd name="T29" fmla="*/ 0 h 272"/>
                  <a:gd name="T30" fmla="*/ 635 w 1179"/>
                  <a:gd name="T31" fmla="*/ 136 h 272"/>
                  <a:gd name="T32" fmla="*/ 726 w 1179"/>
                  <a:gd name="T33" fmla="*/ 136 h 272"/>
                  <a:gd name="T34" fmla="*/ 726 w 1179"/>
                  <a:gd name="T35" fmla="*/ 0 h 272"/>
                  <a:gd name="T36" fmla="*/ 817 w 1179"/>
                  <a:gd name="T37" fmla="*/ 0 h 272"/>
                  <a:gd name="T38" fmla="*/ 817 w 1179"/>
                  <a:gd name="T39" fmla="*/ 136 h 272"/>
                  <a:gd name="T40" fmla="*/ 907 w 1179"/>
                  <a:gd name="T41" fmla="*/ 136 h 272"/>
                  <a:gd name="T42" fmla="*/ 907 w 1179"/>
                  <a:gd name="T43" fmla="*/ 0 h 272"/>
                  <a:gd name="T44" fmla="*/ 998 w 1179"/>
                  <a:gd name="T45" fmla="*/ 0 h 272"/>
                  <a:gd name="T46" fmla="*/ 998 w 1179"/>
                  <a:gd name="T47" fmla="*/ 136 h 272"/>
                  <a:gd name="T48" fmla="*/ 1089 w 1179"/>
                  <a:gd name="T49" fmla="*/ 136 h 272"/>
                  <a:gd name="T50" fmla="*/ 1089 w 1179"/>
                  <a:gd name="T51" fmla="*/ 0 h 272"/>
                  <a:gd name="T52" fmla="*/ 1179 w 1179"/>
                  <a:gd name="T53" fmla="*/ 0 h 272"/>
                  <a:gd name="T54" fmla="*/ 1179 w 1179"/>
                  <a:gd name="T55" fmla="*/ 272 h 272"/>
                  <a:gd name="T56" fmla="*/ 0 w 1179"/>
                  <a:gd name="T57" fmla="*/ 272 h 272"/>
                  <a:gd name="T58" fmla="*/ 0 w 1179"/>
                  <a:gd name="T59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79" h="272">
                    <a:moveTo>
                      <a:pt x="0" y="136"/>
                    </a:moveTo>
                    <a:lnTo>
                      <a:pt x="0" y="0"/>
                    </a:lnTo>
                    <a:lnTo>
                      <a:pt x="91" y="0"/>
                    </a:lnTo>
                    <a:lnTo>
                      <a:pt x="91" y="136"/>
                    </a:lnTo>
                    <a:lnTo>
                      <a:pt x="182" y="136"/>
                    </a:lnTo>
                    <a:lnTo>
                      <a:pt x="182" y="0"/>
                    </a:lnTo>
                    <a:lnTo>
                      <a:pt x="272" y="0"/>
                    </a:lnTo>
                    <a:lnTo>
                      <a:pt x="272" y="136"/>
                    </a:lnTo>
                    <a:lnTo>
                      <a:pt x="363" y="136"/>
                    </a:lnTo>
                    <a:lnTo>
                      <a:pt x="363" y="0"/>
                    </a:lnTo>
                    <a:lnTo>
                      <a:pt x="454" y="0"/>
                    </a:lnTo>
                    <a:lnTo>
                      <a:pt x="454" y="136"/>
                    </a:lnTo>
                    <a:lnTo>
                      <a:pt x="544" y="136"/>
                    </a:lnTo>
                    <a:lnTo>
                      <a:pt x="544" y="0"/>
                    </a:lnTo>
                    <a:lnTo>
                      <a:pt x="635" y="0"/>
                    </a:lnTo>
                    <a:lnTo>
                      <a:pt x="635" y="136"/>
                    </a:lnTo>
                    <a:lnTo>
                      <a:pt x="726" y="136"/>
                    </a:lnTo>
                    <a:lnTo>
                      <a:pt x="726" y="0"/>
                    </a:lnTo>
                    <a:lnTo>
                      <a:pt x="817" y="0"/>
                    </a:lnTo>
                    <a:lnTo>
                      <a:pt x="817" y="136"/>
                    </a:lnTo>
                    <a:lnTo>
                      <a:pt x="907" y="136"/>
                    </a:lnTo>
                    <a:lnTo>
                      <a:pt x="907" y="0"/>
                    </a:lnTo>
                    <a:lnTo>
                      <a:pt x="998" y="0"/>
                    </a:lnTo>
                    <a:lnTo>
                      <a:pt x="998" y="136"/>
                    </a:lnTo>
                    <a:lnTo>
                      <a:pt x="1089" y="136"/>
                    </a:lnTo>
                    <a:lnTo>
                      <a:pt x="1089" y="0"/>
                    </a:lnTo>
                    <a:lnTo>
                      <a:pt x="1179" y="0"/>
                    </a:lnTo>
                    <a:lnTo>
                      <a:pt x="1179" y="272"/>
                    </a:lnTo>
                    <a:lnTo>
                      <a:pt x="0" y="272"/>
                    </a:lnTo>
                    <a:lnTo>
                      <a:pt x="0" y="13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76" name="Line 37"/>
              <p:cNvSpPr>
                <a:spLocks noChangeShapeType="1"/>
              </p:cNvSpPr>
              <p:nvPr/>
            </p:nvSpPr>
            <p:spPr bwMode="auto">
              <a:xfrm>
                <a:off x="4105" y="2523"/>
                <a:ext cx="408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69" name="Text Box 38"/>
            <p:cNvSpPr txBox="1">
              <a:spLocks noChangeArrowheads="1"/>
            </p:cNvSpPr>
            <p:nvPr/>
          </p:nvSpPr>
          <p:spPr bwMode="auto">
            <a:xfrm>
              <a:off x="4241" y="3158"/>
              <a:ext cx="65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sv-SE" b="1">
                  <a:solidFill>
                    <a:schemeClr val="accent2"/>
                  </a:solidFill>
                  <a:latin typeface="Tahoma" pitchFamily="34" charset="0"/>
                </a:rPr>
                <a:t>Grating</a:t>
              </a:r>
              <a:endParaRPr lang="ru-RU" b="1">
                <a:solidFill>
                  <a:schemeClr val="accent2"/>
                </a:solidFill>
                <a:latin typeface="Tahoma" pitchFamily="34" charset="0"/>
              </a:endParaRPr>
            </a:p>
          </p:txBody>
        </p:sp>
        <p:graphicFrame>
          <p:nvGraphicFramePr>
            <p:cNvPr id="23570" name="Object 39"/>
            <p:cNvGraphicFramePr>
              <a:graphicFrameLocks noChangeAspect="1"/>
            </p:cNvGraphicFramePr>
            <p:nvPr/>
          </p:nvGraphicFramePr>
          <p:xfrm>
            <a:off x="3625" y="3385"/>
            <a:ext cx="867" cy="7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56" name="Equation" r:id="rId3" imgW="761669" imgH="660113" progId="Equation.3">
                    <p:embed/>
                  </p:oleObj>
                </mc:Choice>
                <mc:Fallback>
                  <p:oleObj name="Equation" r:id="rId3" imgW="761669" imgH="6601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5" y="3385"/>
                          <a:ext cx="867" cy="7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71" name="Object 40"/>
            <p:cNvGraphicFramePr>
              <a:graphicFrameLocks noChangeAspect="1"/>
            </p:cNvGraphicFramePr>
            <p:nvPr/>
          </p:nvGraphicFramePr>
          <p:xfrm>
            <a:off x="4671" y="3649"/>
            <a:ext cx="772" cy="4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57" name="Equation" r:id="rId5" imgW="660113" imgH="393529" progId="Equation.3">
                    <p:embed/>
                  </p:oleObj>
                </mc:Choice>
                <mc:Fallback>
                  <p:oleObj name="Equation" r:id="rId5" imgW="660113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1" y="3649"/>
                          <a:ext cx="772" cy="4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72" name="Object 41"/>
            <p:cNvGraphicFramePr>
              <a:graphicFrameLocks noChangeAspect="1"/>
            </p:cNvGraphicFramePr>
            <p:nvPr/>
          </p:nvGraphicFramePr>
          <p:xfrm>
            <a:off x="4883" y="3392"/>
            <a:ext cx="440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58" name="Equation" r:id="rId7" imgW="406224" imgH="228501" progId="Equation.3">
                    <p:embed/>
                  </p:oleObj>
                </mc:Choice>
                <mc:Fallback>
                  <p:oleObj name="Equation" r:id="rId7" imgW="406224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83" y="3392"/>
                          <a:ext cx="440" cy="2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73" name="Rectangle 42"/>
            <p:cNvSpPr>
              <a:spLocks noChangeArrowheads="1"/>
            </p:cNvSpPr>
            <p:nvPr/>
          </p:nvSpPr>
          <p:spPr bwMode="auto">
            <a:xfrm>
              <a:off x="3470" y="2341"/>
              <a:ext cx="2041" cy="186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95" name="Rectangle 43"/>
          <p:cNvSpPr>
            <a:spLocks noChangeArrowheads="1"/>
          </p:cNvSpPr>
          <p:nvPr/>
        </p:nvSpPr>
        <p:spPr bwMode="auto">
          <a:xfrm>
            <a:off x="609600" y="304800"/>
            <a:ext cx="82296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sv-SE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METHODS OF PLASMON EXCITATION</a:t>
            </a:r>
            <a:endParaRPr lang="ru-RU" sz="28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9" name="Text Box 45"/>
          <p:cNvSpPr txBox="1">
            <a:spLocks noChangeArrowheads="1"/>
          </p:cNvSpPr>
          <p:nvPr/>
        </p:nvSpPr>
        <p:spPr bwMode="auto">
          <a:xfrm>
            <a:off x="3276600" y="4953000"/>
            <a:ext cx="245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2"/>
                </a:solidFill>
                <a:sym typeface="Wingdings" pitchFamily="2" charset="2"/>
              </a:rPr>
              <a:t>  </a:t>
            </a:r>
            <a:r>
              <a:rPr lang="en-US" b="1">
                <a:solidFill>
                  <a:schemeClr val="accent2"/>
                </a:solidFill>
              </a:rPr>
              <a:t>rough surface  </a:t>
            </a:r>
            <a:r>
              <a:rPr lang="en-US">
                <a:solidFill>
                  <a:schemeClr val="accent2"/>
                </a:solidFill>
                <a:sym typeface="Wingdings" pitchFamily="2" charset="2"/>
              </a:rPr>
              <a:t></a:t>
            </a:r>
          </a:p>
        </p:txBody>
      </p:sp>
      <p:grpSp>
        <p:nvGrpSpPr>
          <p:cNvPr id="23560" name="Group 46"/>
          <p:cNvGrpSpPr>
            <a:grpSpLocks/>
          </p:cNvGrpSpPr>
          <p:nvPr/>
        </p:nvGrpSpPr>
        <p:grpSpPr bwMode="auto">
          <a:xfrm>
            <a:off x="5410200" y="990600"/>
            <a:ext cx="3349625" cy="1503363"/>
            <a:chOff x="516" y="1520"/>
            <a:chExt cx="2945" cy="1357"/>
          </a:xfrm>
        </p:grpSpPr>
        <p:sp>
          <p:nvSpPr>
            <p:cNvPr id="23561" name="Rectangle 47"/>
            <p:cNvSpPr>
              <a:spLocks noChangeArrowheads="1"/>
            </p:cNvSpPr>
            <p:nvPr/>
          </p:nvSpPr>
          <p:spPr bwMode="auto">
            <a:xfrm>
              <a:off x="520" y="1520"/>
              <a:ext cx="2688" cy="56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2" name="Rectangle 48"/>
            <p:cNvSpPr>
              <a:spLocks noChangeArrowheads="1"/>
            </p:cNvSpPr>
            <p:nvPr/>
          </p:nvSpPr>
          <p:spPr bwMode="auto">
            <a:xfrm>
              <a:off x="520" y="2088"/>
              <a:ext cx="2704" cy="464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Microsoft Sans Serif" pitchFamily="34" charset="0"/>
              </a:endParaRPr>
            </a:p>
          </p:txBody>
        </p:sp>
        <p:sp>
          <p:nvSpPr>
            <p:cNvPr id="23563" name="Line 49"/>
            <p:cNvSpPr>
              <a:spLocks noChangeShapeType="1"/>
            </p:cNvSpPr>
            <p:nvPr/>
          </p:nvSpPr>
          <p:spPr bwMode="auto">
            <a:xfrm>
              <a:off x="516" y="2090"/>
              <a:ext cx="26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Text Box 50"/>
            <p:cNvSpPr txBox="1">
              <a:spLocks noChangeArrowheads="1"/>
            </p:cNvSpPr>
            <p:nvPr/>
          </p:nvSpPr>
          <p:spPr bwMode="auto">
            <a:xfrm>
              <a:off x="2233" y="1546"/>
              <a:ext cx="1228" cy="3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sv-SE">
                  <a:latin typeface="Microsoft Sans Serif" pitchFamily="34" charset="0"/>
                </a:rPr>
                <a:t>dielectric</a:t>
              </a:r>
              <a:r>
                <a:rPr lang="sv-SE">
                  <a:latin typeface="Symbol" pitchFamily="18" charset="2"/>
                </a:rPr>
                <a:t>  e</a:t>
              </a:r>
              <a:r>
                <a:rPr lang="sv-SE" baseline="-25000">
                  <a:latin typeface="Tahoma" pitchFamily="34" charset="0"/>
                </a:rPr>
                <a:t>1</a:t>
              </a:r>
              <a:endParaRPr lang="ru-RU" baseline="-25000">
                <a:latin typeface="Tahoma" pitchFamily="34" charset="0"/>
              </a:endParaRPr>
            </a:p>
          </p:txBody>
        </p:sp>
        <p:sp>
          <p:nvSpPr>
            <p:cNvPr id="23565" name="Text Box 51"/>
            <p:cNvSpPr txBox="1">
              <a:spLocks noChangeArrowheads="1"/>
            </p:cNvSpPr>
            <p:nvPr/>
          </p:nvSpPr>
          <p:spPr bwMode="auto">
            <a:xfrm>
              <a:off x="2329" y="2290"/>
              <a:ext cx="760" cy="5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sv-SE">
                  <a:latin typeface="Microsoft Sans Serif" pitchFamily="34" charset="0"/>
                </a:rPr>
                <a:t>metall </a:t>
              </a:r>
              <a:r>
                <a:rPr lang="sv-SE">
                  <a:latin typeface="Symbol" pitchFamily="18" charset="2"/>
                </a:rPr>
                <a:t> e</a:t>
              </a:r>
              <a:r>
                <a:rPr lang="sv-SE" baseline="-25000">
                  <a:latin typeface="Tahoma" pitchFamily="34" charset="0"/>
                </a:rPr>
                <a:t>2</a:t>
              </a:r>
              <a:endParaRPr lang="ru-RU" baseline="-25000">
                <a:latin typeface="Tahoma" pitchFamily="34" charset="0"/>
              </a:endParaRPr>
            </a:p>
          </p:txBody>
        </p:sp>
        <p:sp>
          <p:nvSpPr>
            <p:cNvPr id="23566" name="Freeform 52"/>
            <p:cNvSpPr>
              <a:spLocks/>
            </p:cNvSpPr>
            <p:nvPr/>
          </p:nvSpPr>
          <p:spPr bwMode="auto">
            <a:xfrm>
              <a:off x="1758" y="1990"/>
              <a:ext cx="1326" cy="199"/>
            </a:xfrm>
            <a:custGeom>
              <a:avLst/>
              <a:gdLst>
                <a:gd name="T0" fmla="*/ 0 w 1326"/>
                <a:gd name="T1" fmla="*/ 0 h 511"/>
                <a:gd name="T2" fmla="*/ 135 w 1326"/>
                <a:gd name="T3" fmla="*/ 0 h 511"/>
                <a:gd name="T4" fmla="*/ 276 w 1326"/>
                <a:gd name="T5" fmla="*/ 0 h 511"/>
                <a:gd name="T6" fmla="*/ 408 w 1326"/>
                <a:gd name="T7" fmla="*/ 0 h 511"/>
                <a:gd name="T8" fmla="*/ 543 w 1326"/>
                <a:gd name="T9" fmla="*/ 0 h 511"/>
                <a:gd name="T10" fmla="*/ 684 w 1326"/>
                <a:gd name="T11" fmla="*/ 0 h 511"/>
                <a:gd name="T12" fmla="*/ 819 w 1326"/>
                <a:gd name="T13" fmla="*/ 0 h 511"/>
                <a:gd name="T14" fmla="*/ 957 w 1326"/>
                <a:gd name="T15" fmla="*/ 0 h 511"/>
                <a:gd name="T16" fmla="*/ 1089 w 1326"/>
                <a:gd name="T17" fmla="*/ 0 h 511"/>
                <a:gd name="T18" fmla="*/ 1176 w 1326"/>
                <a:gd name="T19" fmla="*/ 0 h 511"/>
                <a:gd name="T20" fmla="*/ 1212 w 1326"/>
                <a:gd name="T21" fmla="*/ 0 h 511"/>
                <a:gd name="T22" fmla="*/ 1278 w 1326"/>
                <a:gd name="T23" fmla="*/ 0 h 511"/>
                <a:gd name="T24" fmla="*/ 1326 w 1326"/>
                <a:gd name="T25" fmla="*/ 0 h 5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26" h="511">
                  <a:moveTo>
                    <a:pt x="0" y="460"/>
                  </a:moveTo>
                  <a:cubicBezTo>
                    <a:pt x="44" y="230"/>
                    <a:pt x="89" y="0"/>
                    <a:pt x="135" y="1"/>
                  </a:cubicBezTo>
                  <a:cubicBezTo>
                    <a:pt x="181" y="2"/>
                    <a:pt x="231" y="468"/>
                    <a:pt x="276" y="469"/>
                  </a:cubicBezTo>
                  <a:cubicBezTo>
                    <a:pt x="321" y="470"/>
                    <a:pt x="364" y="7"/>
                    <a:pt x="408" y="7"/>
                  </a:cubicBezTo>
                  <a:cubicBezTo>
                    <a:pt x="452" y="7"/>
                    <a:pt x="497" y="466"/>
                    <a:pt x="543" y="466"/>
                  </a:cubicBezTo>
                  <a:cubicBezTo>
                    <a:pt x="589" y="466"/>
                    <a:pt x="638" y="10"/>
                    <a:pt x="684" y="10"/>
                  </a:cubicBezTo>
                  <a:cubicBezTo>
                    <a:pt x="730" y="10"/>
                    <a:pt x="774" y="467"/>
                    <a:pt x="819" y="466"/>
                  </a:cubicBezTo>
                  <a:cubicBezTo>
                    <a:pt x="864" y="465"/>
                    <a:pt x="912" y="4"/>
                    <a:pt x="957" y="4"/>
                  </a:cubicBezTo>
                  <a:cubicBezTo>
                    <a:pt x="1002" y="4"/>
                    <a:pt x="1053" y="421"/>
                    <a:pt x="1089" y="466"/>
                  </a:cubicBezTo>
                  <a:cubicBezTo>
                    <a:pt x="1125" y="511"/>
                    <a:pt x="1156" y="317"/>
                    <a:pt x="1176" y="277"/>
                  </a:cubicBezTo>
                  <a:cubicBezTo>
                    <a:pt x="1196" y="237"/>
                    <a:pt x="1195" y="233"/>
                    <a:pt x="1212" y="223"/>
                  </a:cubicBezTo>
                  <a:cubicBezTo>
                    <a:pt x="1229" y="213"/>
                    <a:pt x="1259" y="218"/>
                    <a:pt x="1278" y="217"/>
                  </a:cubicBezTo>
                  <a:cubicBezTo>
                    <a:pt x="1297" y="216"/>
                    <a:pt x="1311" y="216"/>
                    <a:pt x="1326" y="217"/>
                  </a:cubicBezTo>
                </a:path>
              </a:pathLst>
            </a:custGeom>
            <a:noFill/>
            <a:ln w="28575" cap="flat" cmpd="sng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Freeform 53"/>
            <p:cNvSpPr>
              <a:spLocks/>
            </p:cNvSpPr>
            <p:nvPr/>
          </p:nvSpPr>
          <p:spPr bwMode="auto">
            <a:xfrm rot="1809349">
              <a:off x="763" y="1784"/>
              <a:ext cx="905" cy="163"/>
            </a:xfrm>
            <a:custGeom>
              <a:avLst/>
              <a:gdLst>
                <a:gd name="T0" fmla="*/ 0 w 1326"/>
                <a:gd name="T1" fmla="*/ 0 h 511"/>
                <a:gd name="T2" fmla="*/ 1 w 1326"/>
                <a:gd name="T3" fmla="*/ 0 h 511"/>
                <a:gd name="T4" fmla="*/ 1 w 1326"/>
                <a:gd name="T5" fmla="*/ 0 h 511"/>
                <a:gd name="T6" fmla="*/ 1 w 1326"/>
                <a:gd name="T7" fmla="*/ 0 h 511"/>
                <a:gd name="T8" fmla="*/ 1 w 1326"/>
                <a:gd name="T9" fmla="*/ 0 h 511"/>
                <a:gd name="T10" fmla="*/ 1 w 1326"/>
                <a:gd name="T11" fmla="*/ 0 h 511"/>
                <a:gd name="T12" fmla="*/ 1 w 1326"/>
                <a:gd name="T13" fmla="*/ 0 h 511"/>
                <a:gd name="T14" fmla="*/ 1 w 1326"/>
                <a:gd name="T15" fmla="*/ 0 h 511"/>
                <a:gd name="T16" fmla="*/ 1 w 1326"/>
                <a:gd name="T17" fmla="*/ 0 h 511"/>
                <a:gd name="T18" fmla="*/ 1 w 1326"/>
                <a:gd name="T19" fmla="*/ 0 h 511"/>
                <a:gd name="T20" fmla="*/ 1 w 1326"/>
                <a:gd name="T21" fmla="*/ 0 h 511"/>
                <a:gd name="T22" fmla="*/ 1 w 1326"/>
                <a:gd name="T23" fmla="*/ 0 h 511"/>
                <a:gd name="T24" fmla="*/ 1 w 1326"/>
                <a:gd name="T25" fmla="*/ 0 h 5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26" h="511">
                  <a:moveTo>
                    <a:pt x="0" y="460"/>
                  </a:moveTo>
                  <a:cubicBezTo>
                    <a:pt x="44" y="230"/>
                    <a:pt x="89" y="0"/>
                    <a:pt x="135" y="1"/>
                  </a:cubicBezTo>
                  <a:cubicBezTo>
                    <a:pt x="181" y="2"/>
                    <a:pt x="231" y="468"/>
                    <a:pt x="276" y="469"/>
                  </a:cubicBezTo>
                  <a:cubicBezTo>
                    <a:pt x="321" y="470"/>
                    <a:pt x="364" y="7"/>
                    <a:pt x="408" y="7"/>
                  </a:cubicBezTo>
                  <a:cubicBezTo>
                    <a:pt x="452" y="7"/>
                    <a:pt x="497" y="466"/>
                    <a:pt x="543" y="466"/>
                  </a:cubicBezTo>
                  <a:cubicBezTo>
                    <a:pt x="589" y="466"/>
                    <a:pt x="638" y="10"/>
                    <a:pt x="684" y="10"/>
                  </a:cubicBezTo>
                  <a:cubicBezTo>
                    <a:pt x="730" y="10"/>
                    <a:pt x="774" y="467"/>
                    <a:pt x="819" y="466"/>
                  </a:cubicBezTo>
                  <a:cubicBezTo>
                    <a:pt x="864" y="465"/>
                    <a:pt x="912" y="4"/>
                    <a:pt x="957" y="4"/>
                  </a:cubicBezTo>
                  <a:cubicBezTo>
                    <a:pt x="1002" y="4"/>
                    <a:pt x="1053" y="421"/>
                    <a:pt x="1089" y="466"/>
                  </a:cubicBezTo>
                  <a:cubicBezTo>
                    <a:pt x="1125" y="511"/>
                    <a:pt x="1156" y="317"/>
                    <a:pt x="1176" y="277"/>
                  </a:cubicBezTo>
                  <a:cubicBezTo>
                    <a:pt x="1196" y="237"/>
                    <a:pt x="1195" y="233"/>
                    <a:pt x="1212" y="223"/>
                  </a:cubicBezTo>
                  <a:cubicBezTo>
                    <a:pt x="1229" y="213"/>
                    <a:pt x="1259" y="218"/>
                    <a:pt x="1278" y="217"/>
                  </a:cubicBezTo>
                  <a:cubicBezTo>
                    <a:pt x="1297" y="216"/>
                    <a:pt x="1311" y="216"/>
                    <a:pt x="1326" y="217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4" name="Picture 5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2" y="4118139"/>
            <a:ext cx="2959439" cy="2187411"/>
          </a:xfrm>
          <a:prstGeom prst="rect">
            <a:avLst/>
          </a:prstGeom>
          <a:solidFill>
            <a:srgbClr val="FF66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48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78813"/>
            <a:ext cx="8154797" cy="627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Experimental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Material: 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copper-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phthalocyanine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CuPc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SWNTs highly separated in semiconducting (99%) and metallic (98%)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   components</a:t>
            </a:r>
            <a:endPara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Sample form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thin films  (9.5; 39; 88; 185  nm thickness ) deposited  on  glass  and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rough  Au and  Ag supports  with different SERS activity;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motivation:  SERS(Au) &lt;&lt; SERS(Ag)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Measuring  geometry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Backscattering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under focused light ; x50 aperture objective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Excitation  laser 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light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514.5 ; 647.1;676.4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nm   ensuring  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non-resonant and </a:t>
            </a:r>
            <a:endParaRPr lang="en-US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resonant optical excitation 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07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81200" y="914400"/>
            <a:ext cx="304800" cy="1219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85800" y="1480457"/>
            <a:ext cx="12954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86000" y="1480457"/>
            <a:ext cx="1295400" cy="0"/>
          </a:xfrm>
          <a:prstGeom prst="straightConnector1">
            <a:avLst/>
          </a:prstGeom>
          <a:ln w="38100">
            <a:solidFill>
              <a:srgbClr val="008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86000" y="1556657"/>
            <a:ext cx="129540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066800" y="1023257"/>
            <a:ext cx="533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295400" y="1556657"/>
            <a:ext cx="0" cy="8382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333500" y="1556657"/>
            <a:ext cx="6477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981200" y="3233057"/>
            <a:ext cx="304800" cy="1371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1066800" y="3385457"/>
            <a:ext cx="533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85800" y="3766457"/>
            <a:ext cx="1295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286000" y="3842657"/>
            <a:ext cx="129540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333500" y="3842657"/>
            <a:ext cx="0" cy="91440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333500" y="3842657"/>
            <a:ext cx="647700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394857" y="3766457"/>
            <a:ext cx="1219200" cy="0"/>
          </a:xfrm>
          <a:prstGeom prst="straightConnector1">
            <a:avLst/>
          </a:prstGeom>
          <a:ln w="38100">
            <a:solidFill>
              <a:srgbClr val="008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764123"/>
              </p:ext>
            </p:extLst>
          </p:nvPr>
        </p:nvGraphicFramePr>
        <p:xfrm>
          <a:off x="3352800" y="645794"/>
          <a:ext cx="5568550" cy="5097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" name="Graph" r:id="rId4" imgW="2877120" imgH="4129200" progId="Origin50.Graph">
                  <p:embed/>
                </p:oleObj>
              </mc:Choice>
              <mc:Fallback>
                <p:oleObj name="Graph" r:id="rId4" imgW="2877120" imgH="41292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t="6664" b="29526"/>
                      <a:stretch>
                        <a:fillRect/>
                      </a:stretch>
                    </p:blipFill>
                    <p:spPr bwMode="auto">
                      <a:xfrm>
                        <a:off x="3352800" y="645794"/>
                        <a:ext cx="5568550" cy="50975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1594" y="291851"/>
            <a:ext cx="6898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Abnormal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anti-Stokes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SERS spectra of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CuPc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under resonant 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excitation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5389418"/>
            <a:ext cx="3574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sym typeface="Symbol"/>
              </a:rPr>
              <a:t></a:t>
            </a:r>
            <a:r>
              <a:rPr lang="en-US" b="1" baseline="-25000" dirty="0" smtClean="0">
                <a:solidFill>
                  <a:srgbClr val="FF0000"/>
                </a:solidFill>
                <a:sym typeface="Symbol"/>
              </a:rPr>
              <a:t>exc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 = 647.1 nm is resonant for CuPc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208968"/>
              </p:ext>
            </p:extLst>
          </p:nvPr>
        </p:nvGraphicFramePr>
        <p:xfrm>
          <a:off x="685800" y="4572000"/>
          <a:ext cx="3084093" cy="233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" name="Graph" r:id="rId6" imgW="2156841" imgH="3096138" progId="Origin50.Graph">
                  <p:embed/>
                </p:oleObj>
              </mc:Choice>
              <mc:Fallback>
                <p:oleObj name="Graph" r:id="rId6" imgW="2156841" imgH="3096138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373" t="16936" r="25194" b="54570"/>
                      <a:stretch>
                        <a:fillRect/>
                      </a:stretch>
                    </p:blipFill>
                    <p:spPr bwMode="auto">
                      <a:xfrm>
                        <a:off x="685800" y="4572000"/>
                        <a:ext cx="3084093" cy="2332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5930981"/>
            <a:ext cx="3641968" cy="75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 flipH="1">
            <a:off x="381000" y="1295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1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7514" y="24424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6357" y="35817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69914" y="4419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2</a:t>
            </a:r>
            <a:endParaRPr lang="en-US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1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251"/>
            <a:ext cx="87634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AutoNum type="alphaUcPeriod"/>
            </a:pPr>
            <a:r>
              <a:rPr lang="en-US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SERS  spectroscopic studies on </a:t>
            </a:r>
            <a:r>
              <a:rPr lang="en-US" sz="2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CuPc</a:t>
            </a:r>
            <a:r>
              <a:rPr lang="en-US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thin films under </a:t>
            </a:r>
          </a:p>
          <a:p>
            <a:pPr algn="ctr"/>
            <a:r>
              <a:rPr lang="en-US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non-resonant ( 514.5 nm)  and resonant (647.1 nm) optical excitation.</a:t>
            </a:r>
            <a:endParaRPr lang="en-US" sz="2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287023"/>
              </p:ext>
            </p:extLst>
          </p:nvPr>
        </p:nvGraphicFramePr>
        <p:xfrm>
          <a:off x="-1" y="683128"/>
          <a:ext cx="3697809" cy="4955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" name="Graph" r:id="rId3" imgW="2156841" imgH="3096138" progId="Origin50.Graph">
                  <p:embed/>
                </p:oleObj>
              </mc:Choice>
              <mc:Fallback>
                <p:oleObj name="Graph" r:id="rId3" imgW="2156841" imgH="3096138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727" t="10243" r="10117" b="15364"/>
                      <a:stretch>
                        <a:fillRect/>
                      </a:stretch>
                    </p:blipFill>
                    <p:spPr bwMode="auto">
                      <a:xfrm>
                        <a:off x="-1" y="683128"/>
                        <a:ext cx="3697809" cy="49556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793412"/>
              </p:ext>
            </p:extLst>
          </p:nvPr>
        </p:nvGraphicFramePr>
        <p:xfrm>
          <a:off x="5609486" y="657464"/>
          <a:ext cx="3515180" cy="4828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9" name="Graph" r:id="rId5" imgW="2156841" imgH="3096138" progId="Origin50.Graph">
                  <p:embed/>
                </p:oleObj>
              </mc:Choice>
              <mc:Fallback>
                <p:oleObj name="Graph" r:id="rId5" imgW="2156841" imgH="3096138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238" t="9471" r="11244" b="14763"/>
                      <a:stretch>
                        <a:fillRect/>
                      </a:stretch>
                    </p:blipFill>
                    <p:spPr bwMode="auto">
                      <a:xfrm>
                        <a:off x="5609486" y="657464"/>
                        <a:ext cx="3515180" cy="48289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6114" y="5638800"/>
            <a:ext cx="3934090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Anti-Stokes and Stokes Raman spectra of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CuPc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thin </a:t>
            </a:r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Films of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39 nm thickness deposited on Ag, Au and </a:t>
            </a:r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glass supports. </a:t>
            </a:r>
            <a:r>
              <a:rPr lang="en-US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 </a:t>
            </a:r>
            <a:r>
              <a:rPr lang="en-US" sz="1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curves show the anti-Stokes spectra </a:t>
            </a:r>
            <a:endParaRPr lang="en-US" sz="13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calculated </a:t>
            </a:r>
            <a:r>
              <a:rPr lang="en-US" sz="1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1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Boltzmann formulae applied to the </a:t>
            </a:r>
            <a:endParaRPr lang="en-US" sz="13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corresponding </a:t>
            </a:r>
            <a:r>
              <a:rPr lang="en-US" sz="1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Stokes </a:t>
            </a:r>
            <a:r>
              <a:rPr lang="en-US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Raman </a:t>
            </a:r>
            <a:r>
              <a:rPr lang="en-US" sz="1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spectra.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0" y="5489138"/>
            <a:ext cx="365997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Anti-Stokes and Stokes Raman spectra of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CuPc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thin</a:t>
            </a:r>
          </a:p>
          <a:p>
            <a:pPr algn="ctr"/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Films of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39 nm thickness deposited on Ag, Au and </a:t>
            </a:r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glass supports. </a:t>
            </a:r>
            <a:r>
              <a:rPr lang="en-US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 </a:t>
            </a:r>
            <a:r>
              <a:rPr lang="en-US" sz="1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curves show the anti-Stokes </a:t>
            </a:r>
            <a:endParaRPr lang="en-US" sz="13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spectra </a:t>
            </a:r>
            <a:r>
              <a:rPr lang="en-US" sz="1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calculated with </a:t>
            </a:r>
            <a:r>
              <a:rPr lang="en-US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Boltzmann formulae </a:t>
            </a:r>
            <a:endParaRPr lang="en-US" sz="13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applied </a:t>
            </a:r>
            <a:r>
              <a:rPr lang="en-US" sz="1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the corresponding Stokes </a:t>
            </a:r>
          </a:p>
          <a:p>
            <a:pPr algn="ctr"/>
            <a:r>
              <a:rPr lang="en-US" sz="1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Raman spectra. 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513"/>
              </p:ext>
            </p:extLst>
          </p:nvPr>
        </p:nvGraphicFramePr>
        <p:xfrm>
          <a:off x="3429000" y="609600"/>
          <a:ext cx="2518387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0" name="Graph" r:id="rId7" imgW="2156841" imgH="3096138" progId="Origin50.Graph">
                  <p:embed/>
                </p:oleObj>
              </mc:Choice>
              <mc:Fallback>
                <p:oleObj name="Graph" r:id="rId7" imgW="2156841" imgH="3096138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373" t="16936" r="25194" b="54570"/>
                      <a:stretch>
                        <a:fillRect/>
                      </a:stretch>
                    </p:blipFill>
                    <p:spPr bwMode="auto">
                      <a:xfrm>
                        <a:off x="3429000" y="609600"/>
                        <a:ext cx="2518387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81" name="Picture 26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145" y="2514601"/>
            <a:ext cx="231545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-Up Arrow 1"/>
          <p:cNvSpPr/>
          <p:nvPr/>
        </p:nvSpPr>
        <p:spPr>
          <a:xfrm>
            <a:off x="3525898" y="4343400"/>
            <a:ext cx="695041" cy="22860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Left-Up Arrow 12"/>
          <p:cNvSpPr/>
          <p:nvPr/>
        </p:nvSpPr>
        <p:spPr>
          <a:xfrm rot="5400000">
            <a:off x="5357012" y="4134413"/>
            <a:ext cx="228603" cy="64657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16777" y="4707073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SRS</a:t>
            </a:r>
            <a:endParaRPr lang="en-US" sz="1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17618" y="4648200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CARS</a:t>
            </a:r>
            <a:endParaRPr lang="en-US" sz="1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92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1002" y="1295400"/>
            <a:ext cx="7528023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Surface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Enhanced Raman Scattering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(SERS) as </a:t>
            </a:r>
          </a:p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nonlinear optical effect. </a:t>
            </a:r>
          </a:p>
          <a:p>
            <a:pPr algn="ctr"/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New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features of the Raman spectra of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single-walled </a:t>
            </a:r>
          </a:p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carbon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nanotubes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highly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separated into 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semiconducting (99%)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and metallic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(98%) components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I.Baltog</a:t>
            </a:r>
            <a:r>
              <a:rPr lang="en-US" sz="2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M.Baibarac</a:t>
            </a:r>
            <a:r>
              <a:rPr lang="en-US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 L.Mihut,  </a:t>
            </a:r>
            <a:endParaRPr lang="en-US" sz="2000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314315"/>
              </p:ext>
            </p:extLst>
          </p:nvPr>
        </p:nvGraphicFramePr>
        <p:xfrm>
          <a:off x="1219200" y="228600"/>
          <a:ext cx="7104062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2" name="Bitmap Image" r:id="rId3" imgW="7104762" imgH="847843" progId="PBrush">
                  <p:embed/>
                </p:oleObj>
              </mc:Choice>
              <mc:Fallback>
                <p:oleObj name="Bitmap Image" r:id="rId3" imgW="7104762" imgH="847843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8600"/>
                        <a:ext cx="7104062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61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298086"/>
              </p:ext>
            </p:extLst>
          </p:nvPr>
        </p:nvGraphicFramePr>
        <p:xfrm>
          <a:off x="609600" y="228600"/>
          <a:ext cx="3276600" cy="4414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8" name="Graph" r:id="rId4" imgW="2156841" imgH="3096138" progId="Origin50.Graph">
                  <p:embed/>
                </p:oleObj>
              </mc:Choice>
              <mc:Fallback>
                <p:oleObj name="Graph" r:id="rId4" imgW="2156841" imgH="3096138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084" t="11240" r="20416" b="35158"/>
                      <a:stretch>
                        <a:fillRect/>
                      </a:stretch>
                    </p:blipFill>
                    <p:spPr bwMode="auto">
                      <a:xfrm>
                        <a:off x="609600" y="228600"/>
                        <a:ext cx="3276600" cy="44148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-34636" y="4536518"/>
            <a:ext cx="4572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Intensities of the anti-Stokes and Stokes Raman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lines</a:t>
            </a:r>
          </a:p>
          <a:p>
            <a:pPr algn="ctr"/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at 1530 cm</a:t>
            </a:r>
            <a:r>
              <a:rPr lang="en-US" sz="1300" baseline="30000" dirty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39-nm-thick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CuPc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films deposited on </a:t>
            </a:r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glass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, Au and Ag supports. Raman measurements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were</a:t>
            </a:r>
          </a:p>
          <a:p>
            <a:pPr algn="ctr"/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performed in a backscattering geometry under non-resonant (514.5 nm) and resonant (647.1 nm) optical excitations. </a:t>
            </a:r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were all obtained at the same laser intensity (2 mw) </a:t>
            </a:r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focused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by a 50x objective onto the surface sample. </a:t>
            </a:r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for each Raman branch were normalized to the </a:t>
            </a:r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intensity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measured on the film deposited on a </a:t>
            </a:r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glass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support.</a:t>
            </a:r>
          </a:p>
        </p:txBody>
      </p:sp>
      <p:pic>
        <p:nvPicPr>
          <p:cNvPr id="22" name="Picture 2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7200"/>
            <a:ext cx="1218646" cy="183674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5638801" y="499168"/>
            <a:ext cx="3505199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(</a:t>
            </a:r>
            <a:r>
              <a:rPr lang="en-US" sz="1600" b="1" i="1" baseline="-25000" dirty="0"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1600" b="1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&gt;&gt;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(</a:t>
            </a:r>
            <a:r>
              <a:rPr lang="en-US" sz="1600" b="1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1600" b="1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&gt;&gt;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(</a:t>
            </a:r>
            <a:r>
              <a:rPr lang="en-US" sz="1600" b="1" i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aS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</a:p>
          <a:p>
            <a:pPr algn="ctr"/>
            <a:r>
              <a:rPr lang="en-US" sz="1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1</a:t>
            </a:r>
            <a:r>
              <a:rPr lang="en-US" sz="1600" b="1" i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        </a:t>
            </a:r>
            <a:r>
              <a:rPr lang="en-US" sz="1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</a:t>
            </a:r>
            <a:r>
              <a:rPr lang="en-US" sz="1600" b="1" i="1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-6               </a:t>
            </a:r>
            <a:r>
              <a:rPr lang="en-US" sz="1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</a:t>
            </a:r>
            <a:r>
              <a:rPr lang="en-US" sz="1600" b="1" i="1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-9</a:t>
            </a:r>
            <a:r>
              <a:rPr lang="en-US" sz="1600" b="1" i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</a:p>
          <a:p>
            <a:pPr algn="ctr"/>
            <a:endParaRPr lang="en-US" sz="1600" b="1" i="1" baseline="-250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ctr"/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SP(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1600" b="1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)  &gt;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&gt;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SP(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1600" b="1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)  &gt;&gt;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SP(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1600" b="1" i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aS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</a:p>
          <a:p>
            <a:pPr algn="ctr"/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</a:p>
          <a:p>
            <a:pPr algn="ctr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SP(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1600" b="1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)  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SP(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1600" b="1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) = 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SRS</a:t>
            </a:r>
            <a:endParaRPr lang="en-US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7273636" y="1562100"/>
            <a:ext cx="193964" cy="2667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3657600" y="1242962"/>
            <a:ext cx="457200" cy="15181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430982" y="3124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178" name="Picture 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630614"/>
            <a:ext cx="1408547" cy="209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5257800" y="2633008"/>
            <a:ext cx="4572000" cy="24724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1600" b="1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1600" b="1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  <a:sym typeface="Symbol"/>
              </a:rPr>
              <a:t>&gt;&gt;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  <a:sym typeface="Symbol"/>
              </a:rPr>
              <a:t>(</a:t>
            </a:r>
            <a:r>
              <a:rPr lang="en-US" sz="1600" b="1" i="1" baseline="-25000" dirty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1600" b="1" i="1" baseline="-25000" dirty="0">
                <a:latin typeface="Times New Roman" pitchFamily="18" charset="0"/>
                <a:cs typeface="Times New Roman" pitchFamily="18" charset="0"/>
                <a:sym typeface="Symbol"/>
              </a:rPr>
              <a:t>  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≈ 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  <a:sym typeface="Symbol"/>
              </a:rPr>
              <a:t>(</a:t>
            </a:r>
            <a:r>
              <a:rPr lang="en-US" sz="1600" b="1" i="1" baseline="-25000" dirty="0" err="1">
                <a:latin typeface="Times New Roman" pitchFamily="18" charset="0"/>
                <a:cs typeface="Times New Roman" pitchFamily="18" charset="0"/>
                <a:sym typeface="Symbol"/>
              </a:rPr>
              <a:t>aS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1600" b="1" i="1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ctr"/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1</a:t>
            </a:r>
            <a:r>
              <a:rPr lang="en-US" sz="1600" b="1" i="1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        </a:t>
            </a:r>
            <a:r>
              <a:rPr lang="en-US" sz="1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</a:t>
            </a:r>
            <a:r>
              <a:rPr lang="en-US" sz="1600" b="1" i="1" baseline="30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-6               </a:t>
            </a:r>
            <a:r>
              <a:rPr lang="en-US" sz="1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</a:t>
            </a:r>
            <a:r>
              <a:rPr lang="en-US" sz="1600" b="1" i="1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-6</a:t>
            </a:r>
            <a:r>
              <a:rPr lang="en-US" sz="1600" b="1" i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1600" b="1" i="1" baseline="-25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ctr"/>
            <a:endParaRPr lang="en-US" sz="1600" b="1" i="1" baseline="-25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ctr"/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SP(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1600" b="1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) 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  <a:sym typeface="Symbol"/>
              </a:rPr>
              <a:t>&gt;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/>
              </a:rPr>
              <a:t>&gt;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SP(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1600" b="1" i="1" baseline="-25000" dirty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  <a:sym typeface="Symbol"/>
              </a:rPr>
              <a:t>) 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&gt;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SP(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1600" b="1" i="1" baseline="-25000" dirty="0" err="1">
                <a:latin typeface="Times New Roman" pitchFamily="18" charset="0"/>
                <a:cs typeface="Times New Roman" pitchFamily="18" charset="0"/>
                <a:sym typeface="Symbol"/>
              </a:rPr>
              <a:t>aS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</a:p>
          <a:p>
            <a:pPr algn="ctr"/>
            <a:r>
              <a:rPr lang="en-US" sz="1600" b="1" i="1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1600" b="1" i="1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ctr"/>
            <a:endParaRPr lang="en-US" sz="16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                  SP(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1600" b="1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)  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SP(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1600" b="1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)               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SRS</a:t>
            </a:r>
          </a:p>
          <a:p>
            <a:endParaRPr lang="en-US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         (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2SP(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1600" b="1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) ±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SP(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1600" b="1" i="1" baseline="-25000" dirty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  <a:sym typeface="Symbol"/>
              </a:rPr>
              <a:t>)) 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SP(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1600" b="1" i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aS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)  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CARS</a:t>
            </a:r>
            <a:endParaRPr lang="en-US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ight Arrow 50"/>
          <p:cNvSpPr/>
          <p:nvPr/>
        </p:nvSpPr>
        <p:spPr>
          <a:xfrm>
            <a:off x="3733800" y="3429586"/>
            <a:ext cx="457200" cy="15181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Brace 51"/>
          <p:cNvSpPr/>
          <p:nvPr/>
        </p:nvSpPr>
        <p:spPr>
          <a:xfrm>
            <a:off x="5523347" y="304800"/>
            <a:ext cx="367284" cy="199505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Brace 54"/>
          <p:cNvSpPr/>
          <p:nvPr/>
        </p:nvSpPr>
        <p:spPr>
          <a:xfrm>
            <a:off x="5576316" y="2706814"/>
            <a:ext cx="367284" cy="19413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Down Arrow 90"/>
          <p:cNvSpPr/>
          <p:nvPr/>
        </p:nvSpPr>
        <p:spPr>
          <a:xfrm>
            <a:off x="7426036" y="3619500"/>
            <a:ext cx="193964" cy="2667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77"/>
          <a:stretch/>
        </p:blipFill>
        <p:spPr bwMode="auto">
          <a:xfrm>
            <a:off x="6012044" y="5228590"/>
            <a:ext cx="2883238" cy="1559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46282" y="5024529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SRS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01191" y="14514"/>
            <a:ext cx="3210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>for  a  Raman line at  ~1500 cm</a:t>
            </a:r>
            <a:r>
              <a:rPr lang="en-US" baseline="30000" dirty="0" smtClean="0">
                <a:solidFill>
                  <a:srgbClr val="0000CC"/>
                </a:solidFill>
              </a:rPr>
              <a:t>-1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39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6" t="10841" r="14815" b="18407"/>
          <a:stretch/>
        </p:blipFill>
        <p:spPr bwMode="auto">
          <a:xfrm>
            <a:off x="235857" y="304800"/>
            <a:ext cx="4378688" cy="5800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14545" y="1577577"/>
            <a:ext cx="463043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Diagrams of variations of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anti-Stokes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Stokes Raman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line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at 1530 cm</a:t>
            </a:r>
            <a:r>
              <a:rPr lang="en-US" b="1" baseline="30000" dirty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of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CuPc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different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excitation wavelength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non-resonant : 514.5 and resonant :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647.1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nm), film thickness (9.5, 39 and 88 nm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and substrates used glass, Au and Ag.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Intensities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one each branch were normalized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value measured on glass substrate.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71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9727" y="5181600"/>
            <a:ext cx="3785011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Intensity of the anti-Stokes and Stokes Raman line at </a:t>
            </a:r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1560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cm-1 of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CuPc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thin films of </a:t>
            </a: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9.5 nm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thickness </a:t>
            </a:r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deposited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on glass, Au and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Ag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supports under </a:t>
            </a:r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non-resonant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(514.5 nm) and resonant (647.1 nm) </a:t>
            </a:r>
          </a:p>
          <a:p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laser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excitation.Data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were normalized to the intensity </a:t>
            </a:r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obtained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glass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support.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270546"/>
              </p:ext>
            </p:extLst>
          </p:nvPr>
        </p:nvGraphicFramePr>
        <p:xfrm>
          <a:off x="759155" y="533400"/>
          <a:ext cx="3584245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2" name="Graph" r:id="rId4" imgW="2156841" imgH="3096138" progId="Origin50.Graph">
                  <p:embed/>
                </p:oleObj>
              </mc:Choice>
              <mc:Fallback>
                <p:oleObj name="Graph" r:id="rId4" imgW="2156841" imgH="3096138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0319" t="11879" r="21912" b="36188"/>
                      <a:stretch>
                        <a:fillRect/>
                      </a:stretch>
                    </p:blipFill>
                    <p:spPr bwMode="auto">
                      <a:xfrm>
                        <a:off x="759155" y="533400"/>
                        <a:ext cx="3584245" cy="464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5562600" y="3277771"/>
            <a:ext cx="3766426" cy="2226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1600" b="1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1600" b="1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  <a:sym typeface="Symbol"/>
              </a:rPr>
              <a:t>&gt;&gt;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  <a:sym typeface="Symbol"/>
              </a:rPr>
              <a:t>(</a:t>
            </a:r>
            <a:r>
              <a:rPr lang="en-US" sz="1600" b="1" i="1" baseline="-25000" dirty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1600" b="1" i="1" baseline="-25000" dirty="0">
                <a:latin typeface="Times New Roman" pitchFamily="18" charset="0"/>
                <a:cs typeface="Times New Roman" pitchFamily="18" charset="0"/>
                <a:sym typeface="Symbol"/>
              </a:rPr>
              <a:t>  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≈ 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  <a:sym typeface="Symbol"/>
              </a:rPr>
              <a:t>(</a:t>
            </a:r>
            <a:r>
              <a:rPr lang="en-US" sz="1600" b="1" i="1" baseline="-25000" dirty="0" err="1">
                <a:latin typeface="Times New Roman" pitchFamily="18" charset="0"/>
                <a:cs typeface="Times New Roman" pitchFamily="18" charset="0"/>
                <a:sym typeface="Symbol"/>
              </a:rPr>
              <a:t>aS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</a:p>
          <a:p>
            <a:pPr algn="ctr"/>
            <a:r>
              <a:rPr lang="en-US" sz="1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1</a:t>
            </a:r>
            <a:r>
              <a:rPr lang="en-US" sz="1600" b="1" i="1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        </a:t>
            </a:r>
            <a:r>
              <a:rPr lang="en-US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</a:t>
            </a:r>
            <a:r>
              <a:rPr lang="en-US" sz="1600" b="1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-6 </a:t>
            </a:r>
            <a:r>
              <a:rPr lang="en-US" sz="1600" b="1" i="1" baseline="30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     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</a:t>
            </a:r>
            <a:r>
              <a:rPr lang="en-US" sz="1600" b="1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-6</a:t>
            </a:r>
            <a:r>
              <a:rPr lang="en-US" sz="1600" b="1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1600" b="1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ctr"/>
            <a:endParaRPr lang="en-US" sz="1600" b="1" i="1" baseline="-25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ctr"/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SP(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1600" b="1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) 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  <a:sym typeface="Symbol"/>
              </a:rPr>
              <a:t>&gt;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/>
              </a:rPr>
              <a:t>&gt;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SP(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1600" b="1" i="1" baseline="-25000" dirty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  <a:sym typeface="Symbol"/>
              </a:rPr>
              <a:t>) 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≈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SP(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1600" b="1" i="1" baseline="-25000" dirty="0" err="1">
                <a:latin typeface="Times New Roman" pitchFamily="18" charset="0"/>
                <a:cs typeface="Times New Roman" pitchFamily="18" charset="0"/>
                <a:sym typeface="Symbol"/>
              </a:rPr>
              <a:t>aS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</a:p>
          <a:p>
            <a:pPr algn="ctr"/>
            <a:r>
              <a:rPr lang="en-US" sz="1600" b="1" i="1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1600" b="1" i="1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ctr"/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SRS</a:t>
            </a:r>
          </a:p>
          <a:p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                  SP(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1600" b="1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)  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SP(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1600" b="1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)          </a:t>
            </a:r>
          </a:p>
          <a:p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                    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CARS</a:t>
            </a:r>
            <a:endParaRPr lang="en-US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        (2SP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1600" b="1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) ±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1600" b="1" i="1" baseline="-25000" dirty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))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SP(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1600" b="1" i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aS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3382" y="3733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736" y="3309000"/>
            <a:ext cx="1311011" cy="194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Brace 8"/>
          <p:cNvSpPr/>
          <p:nvPr/>
        </p:nvSpPr>
        <p:spPr>
          <a:xfrm>
            <a:off x="5728716" y="3352800"/>
            <a:ext cx="367284" cy="1828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62400" y="10623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Film thickness matched 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plasmons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wave 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penetration depth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85800" y="1524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40" name="Picture 7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272" y="5517718"/>
            <a:ext cx="5243728" cy="107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7342406" y="5444207"/>
            <a:ext cx="0" cy="34699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800600" y="2057400"/>
            <a:ext cx="1111758" cy="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410200" y="1395483"/>
            <a:ext cx="0" cy="66191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7239000" y="5791200"/>
            <a:ext cx="206813" cy="55955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7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2999"/>
            <a:ext cx="1917956" cy="198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29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82014" y="498288"/>
            <a:ext cx="923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3540"/>
            <a:ext cx="91984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 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SERS mechanism 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can be considered  a 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nonlinear optical 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process ?</a:t>
            </a:r>
          </a:p>
          <a:p>
            <a:pPr marL="285750" indent="-285750">
              <a:lnSpc>
                <a:spcPct val="150000"/>
              </a:lnSpc>
              <a:buFont typeface="Wingdings 2"/>
              <a:buChar char="E"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Yes,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this is demonstrated  by the deviations from the Boltzmann  law.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045" y="2698100"/>
            <a:ext cx="3094376" cy="187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007" y="838200"/>
            <a:ext cx="3928390" cy="81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61634" y="1813677"/>
                <a:ext cx="4564699" cy="624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1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𝒂𝑺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𝑺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0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𝑺𝑹𝑺</m:t>
                        </m:r>
                      </m:sub>
                    </m:sSub>
                    <m:r>
                      <a:rPr lang="en-US" sz="2000" b="1" i="0" smtClean="0">
                        <a:solidFill>
                          <a:srgbClr val="0000CC"/>
                        </a:solidFill>
                        <a:latin typeface="Cambria Math"/>
                      </a:rPr>
                      <m:t>&lt;  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b="1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1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𝒂𝑺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𝑺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0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𝑩𝒐𝒍𝒕𝒛𝒎𝒂𝒏𝒏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b="1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1" i="1" dirty="0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𝒂𝑺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𝑺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000" b="1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𝑪𝑨𝑹𝑺</m:t>
                        </m:r>
                      </m:sub>
                    </m:sSub>
                  </m:oMath>
                </a14:m>
                <a:endParaRPr lang="en-US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634" y="1813677"/>
                <a:ext cx="4564699" cy="62472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050384" y="1295400"/>
            <a:ext cx="2514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(</a:t>
            </a:r>
            <a:r>
              <a:rPr lang="en-US" sz="1600" b="1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1600" b="1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&gt;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1600" b="1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1600" b="1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  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&gt; 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1600" b="1" i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aS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1600" b="1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093" y="1871246"/>
            <a:ext cx="3127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SPs(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1600" b="1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)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&gt;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SPs(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1600" b="1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)  &gt;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SPs(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1600" b="1" i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aS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)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1905000" y="2286000"/>
            <a:ext cx="484632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1893857" y="1676400"/>
            <a:ext cx="484632" cy="1675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9600" y="2508647"/>
            <a:ext cx="31830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mixing  of surface waves (SW)</a:t>
            </a:r>
            <a:endParaRPr lang="en-US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SW(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1600" b="1" i="1" baseline="-25000" dirty="0"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  <a:sym typeface="Symbol"/>
              </a:rPr>
              <a:t>)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sym typeface="Symbol"/>
              </a:rPr>
              <a:t>+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SW(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1600" b="1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)  +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SW(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1600" b="1" i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aS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633" y="4267200"/>
            <a:ext cx="3953414" cy="830997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lower frequencies are amplified at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expense  of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higher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frequencies</a:t>
            </a:r>
            <a:endParaRPr lang="en-US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Stimulated  Stokes Raman  effect (SRS)</a:t>
            </a:r>
            <a:endParaRPr lang="en-US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1905000" y="3124200"/>
            <a:ext cx="484632" cy="1506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6200" y="5791200"/>
            <a:ext cx="4419600" cy="92333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higher 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frequencies are amplified at the expense  of the 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lower  frequencies</a:t>
            </a:r>
          </a:p>
          <a:p>
            <a:pPr algn="ctr"/>
            <a:r>
              <a:rPr lang="en-US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Coherent anti-Stokes  Raman effect (CARS)</a:t>
            </a:r>
            <a:endParaRPr lang="en-US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1905000" y="3704354"/>
            <a:ext cx="484632" cy="1818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7017" y="898398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Plasmons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coupling mechanism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24600" y="6290846"/>
            <a:ext cx="995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CARS</a:t>
            </a:r>
            <a:r>
              <a:rPr lang="en-US" sz="1600" b="1" i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1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85394" y="4513421"/>
            <a:ext cx="677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SRS 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1" r="12081"/>
          <a:stretch/>
        </p:blipFill>
        <p:spPr bwMode="auto">
          <a:xfrm>
            <a:off x="5181600" y="5044466"/>
            <a:ext cx="2743200" cy="128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ight Brace 14"/>
          <p:cNvSpPr/>
          <p:nvPr/>
        </p:nvSpPr>
        <p:spPr>
          <a:xfrm>
            <a:off x="4724400" y="5791200"/>
            <a:ext cx="304800" cy="838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66800" y="3276600"/>
            <a:ext cx="2079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</a:rPr>
              <a:t>ω</a:t>
            </a:r>
            <a:r>
              <a:rPr lang="en-US" b="1" baseline="-25000" dirty="0" err="1" smtClean="0">
                <a:solidFill>
                  <a:srgbClr val="008000"/>
                </a:solidFill>
              </a:rPr>
              <a:t>mix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>
                <a:solidFill>
                  <a:srgbClr val="008000"/>
                </a:solidFill>
              </a:rPr>
              <a:t>= </a:t>
            </a:r>
            <a:r>
              <a:rPr lang="en-US" b="1" dirty="0" err="1" smtClean="0">
                <a:solidFill>
                  <a:srgbClr val="008000"/>
                </a:solidFill>
              </a:rPr>
              <a:t>ω</a:t>
            </a:r>
            <a:r>
              <a:rPr lang="en-US" b="1" baseline="-25000" dirty="0" err="1" smtClean="0">
                <a:solidFill>
                  <a:srgbClr val="008000"/>
                </a:solidFill>
              </a:rPr>
              <a:t>L</a:t>
            </a:r>
            <a:r>
              <a:rPr lang="en-US" b="1" dirty="0" smtClean="0">
                <a:solidFill>
                  <a:srgbClr val="008000"/>
                </a:solidFill>
              </a:rPr>
              <a:t>± </a:t>
            </a:r>
            <a:r>
              <a:rPr lang="en-US" b="1" dirty="0">
                <a:solidFill>
                  <a:srgbClr val="008000"/>
                </a:solidFill>
              </a:rPr>
              <a:t>(</a:t>
            </a:r>
            <a:r>
              <a:rPr lang="en-US" b="1" dirty="0" err="1">
                <a:solidFill>
                  <a:srgbClr val="008000"/>
                </a:solidFill>
              </a:rPr>
              <a:t>ω</a:t>
            </a:r>
            <a:r>
              <a:rPr lang="en-US" b="1" baseline="-25000" dirty="0" err="1">
                <a:solidFill>
                  <a:srgbClr val="008000"/>
                </a:solidFill>
              </a:rPr>
              <a:t>L</a:t>
            </a:r>
            <a:r>
              <a:rPr lang="en-US" b="1" dirty="0">
                <a:solidFill>
                  <a:srgbClr val="008000"/>
                </a:solidFill>
              </a:rPr>
              <a:t> – </a:t>
            </a:r>
            <a:r>
              <a:rPr lang="en-US" b="1" dirty="0" err="1">
                <a:solidFill>
                  <a:srgbClr val="008000"/>
                </a:solidFill>
              </a:rPr>
              <a:t>ω</a:t>
            </a:r>
            <a:r>
              <a:rPr lang="en-US" b="1" baseline="-25000" dirty="0" err="1">
                <a:solidFill>
                  <a:srgbClr val="008000"/>
                </a:solidFill>
              </a:rPr>
              <a:t>s</a:t>
            </a:r>
            <a:r>
              <a:rPr lang="en-US" b="1" dirty="0">
                <a:solidFill>
                  <a:srgbClr val="008000"/>
                </a:solidFill>
              </a:rPr>
              <a:t>)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14400" y="3886200"/>
            <a:ext cx="2481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</a:rPr>
              <a:t>ω</a:t>
            </a:r>
            <a:r>
              <a:rPr lang="en-US" b="1" baseline="-25000" dirty="0" err="1" smtClean="0">
                <a:solidFill>
                  <a:srgbClr val="008000"/>
                </a:solidFill>
              </a:rPr>
              <a:t>mix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>
                <a:solidFill>
                  <a:srgbClr val="008000"/>
                </a:solidFill>
              </a:rPr>
              <a:t>= </a:t>
            </a:r>
            <a:r>
              <a:rPr lang="en-US" b="1" dirty="0" err="1" smtClean="0">
                <a:solidFill>
                  <a:srgbClr val="008000"/>
                </a:solidFill>
              </a:rPr>
              <a:t>ω</a:t>
            </a:r>
            <a:r>
              <a:rPr lang="en-US" b="1" baseline="-25000" dirty="0" err="1" smtClean="0">
                <a:solidFill>
                  <a:srgbClr val="008000"/>
                </a:solidFill>
              </a:rPr>
              <a:t>L</a:t>
            </a:r>
            <a:r>
              <a:rPr lang="en-US" b="1" dirty="0" smtClean="0">
                <a:solidFill>
                  <a:srgbClr val="008000"/>
                </a:solidFill>
              </a:rPr>
              <a:t>- </a:t>
            </a:r>
            <a:r>
              <a:rPr lang="en-US" b="1" dirty="0">
                <a:solidFill>
                  <a:srgbClr val="008000"/>
                </a:solidFill>
              </a:rPr>
              <a:t>(</a:t>
            </a:r>
            <a:r>
              <a:rPr lang="en-US" b="1" dirty="0" err="1">
                <a:solidFill>
                  <a:srgbClr val="008000"/>
                </a:solidFill>
              </a:rPr>
              <a:t>ω</a:t>
            </a:r>
            <a:r>
              <a:rPr lang="en-US" b="1" baseline="-25000" dirty="0" err="1">
                <a:solidFill>
                  <a:srgbClr val="008000"/>
                </a:solidFill>
              </a:rPr>
              <a:t>L</a:t>
            </a:r>
            <a:r>
              <a:rPr lang="en-US" b="1" dirty="0">
                <a:solidFill>
                  <a:srgbClr val="008000"/>
                </a:solidFill>
              </a:rPr>
              <a:t> – </a:t>
            </a:r>
            <a:r>
              <a:rPr lang="en-US" b="1" dirty="0" err="1">
                <a:solidFill>
                  <a:srgbClr val="008000"/>
                </a:solidFill>
              </a:rPr>
              <a:t>ω</a:t>
            </a:r>
            <a:r>
              <a:rPr lang="en-US" b="1" baseline="-25000" dirty="0" err="1">
                <a:solidFill>
                  <a:srgbClr val="008000"/>
                </a:solidFill>
              </a:rPr>
              <a:t>s</a:t>
            </a:r>
            <a:r>
              <a:rPr lang="en-US" b="1" dirty="0" smtClean="0">
                <a:solidFill>
                  <a:srgbClr val="008000"/>
                </a:solidFill>
              </a:rPr>
              <a:t>) =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ω</a:t>
            </a:r>
            <a:r>
              <a:rPr lang="en-US" b="1" baseline="-25000" dirty="0" err="1">
                <a:solidFill>
                  <a:srgbClr val="008000"/>
                </a:solidFill>
              </a:rPr>
              <a:t>s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1990027" y="5181600"/>
            <a:ext cx="484632" cy="2032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2400" y="5334000"/>
            <a:ext cx="4320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008000"/>
                </a:solidFill>
              </a:rPr>
              <a:t>ω</a:t>
            </a:r>
            <a:r>
              <a:rPr lang="en-US" b="1" baseline="-25000" dirty="0" smtClean="0">
                <a:solidFill>
                  <a:srgbClr val="008000"/>
                </a:solidFill>
              </a:rPr>
              <a:t>mix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>
                <a:solidFill>
                  <a:srgbClr val="008000"/>
                </a:solidFill>
              </a:rPr>
              <a:t>= </a:t>
            </a:r>
            <a:r>
              <a:rPr lang="en-US" b="1" dirty="0" err="1" smtClean="0">
                <a:solidFill>
                  <a:srgbClr val="008000"/>
                </a:solidFill>
              </a:rPr>
              <a:t>ω</a:t>
            </a:r>
            <a:r>
              <a:rPr lang="en-US" b="1" baseline="-25000" dirty="0" err="1" smtClean="0">
                <a:solidFill>
                  <a:srgbClr val="008000"/>
                </a:solidFill>
              </a:rPr>
              <a:t>L</a:t>
            </a:r>
            <a:r>
              <a:rPr lang="en-US" b="1" dirty="0" smtClean="0">
                <a:solidFill>
                  <a:srgbClr val="008000"/>
                </a:solidFill>
              </a:rPr>
              <a:t>+ </a:t>
            </a:r>
            <a:r>
              <a:rPr lang="en-US" b="1" dirty="0">
                <a:solidFill>
                  <a:srgbClr val="008000"/>
                </a:solidFill>
              </a:rPr>
              <a:t>(</a:t>
            </a:r>
            <a:r>
              <a:rPr lang="en-US" b="1" dirty="0" err="1">
                <a:solidFill>
                  <a:srgbClr val="008000"/>
                </a:solidFill>
              </a:rPr>
              <a:t>ω</a:t>
            </a:r>
            <a:r>
              <a:rPr lang="en-US" b="1" baseline="-25000" dirty="0" err="1">
                <a:solidFill>
                  <a:srgbClr val="008000"/>
                </a:solidFill>
              </a:rPr>
              <a:t>L</a:t>
            </a:r>
            <a:r>
              <a:rPr lang="en-US" b="1" dirty="0">
                <a:solidFill>
                  <a:srgbClr val="008000"/>
                </a:solidFill>
              </a:rPr>
              <a:t> – </a:t>
            </a:r>
            <a:r>
              <a:rPr lang="en-US" b="1" dirty="0" err="1">
                <a:solidFill>
                  <a:srgbClr val="008000"/>
                </a:solidFill>
              </a:rPr>
              <a:t>ω</a:t>
            </a:r>
            <a:r>
              <a:rPr lang="en-US" b="1" baseline="-25000" dirty="0" err="1">
                <a:solidFill>
                  <a:srgbClr val="008000"/>
                </a:solidFill>
              </a:rPr>
              <a:t>s</a:t>
            </a:r>
            <a:r>
              <a:rPr lang="en-US" b="1" dirty="0" smtClean="0">
                <a:solidFill>
                  <a:srgbClr val="008000"/>
                </a:solidFill>
              </a:rPr>
              <a:t>) =  </a:t>
            </a:r>
            <a:r>
              <a:rPr lang="en-US" b="1" dirty="0">
                <a:solidFill>
                  <a:srgbClr val="008000"/>
                </a:solidFill>
              </a:rPr>
              <a:t>2</a:t>
            </a:r>
            <a:r>
              <a:rPr lang="el-GR" b="1" dirty="0">
                <a:solidFill>
                  <a:srgbClr val="008000"/>
                </a:solidFill>
              </a:rPr>
              <a:t>ω</a:t>
            </a:r>
            <a:r>
              <a:rPr lang="en-US" b="1" baseline="-25000" dirty="0">
                <a:solidFill>
                  <a:srgbClr val="008000"/>
                </a:solidFill>
              </a:rPr>
              <a:t>L</a:t>
            </a:r>
            <a:r>
              <a:rPr lang="en-US" b="1" dirty="0">
                <a:solidFill>
                  <a:srgbClr val="008000"/>
                </a:solidFill>
              </a:rPr>
              <a:t>- </a:t>
            </a:r>
            <a:r>
              <a:rPr lang="en-US" b="1" dirty="0" err="1" smtClean="0">
                <a:solidFill>
                  <a:srgbClr val="008000"/>
                </a:solidFill>
              </a:rPr>
              <a:t>ω</a:t>
            </a:r>
            <a:r>
              <a:rPr lang="en-US" b="1" baseline="-25000" dirty="0" err="1" smtClean="0">
                <a:solidFill>
                  <a:srgbClr val="008000"/>
                </a:solidFill>
              </a:rPr>
              <a:t>S</a:t>
            </a:r>
            <a:r>
              <a:rPr lang="en-US" b="1" baseline="-25000" dirty="0" smtClean="0">
                <a:solidFill>
                  <a:srgbClr val="008000"/>
                </a:solidFill>
              </a:rPr>
              <a:t> </a:t>
            </a:r>
            <a:r>
              <a:rPr lang="en-US" b="1" dirty="0" smtClean="0">
                <a:solidFill>
                  <a:srgbClr val="008000"/>
                </a:solidFill>
                <a:cs typeface="Arial" pitchFamily="34" charset="0"/>
              </a:rPr>
              <a:t>= </a:t>
            </a:r>
            <a:r>
              <a:rPr lang="en-US" b="1" dirty="0" err="1">
                <a:solidFill>
                  <a:srgbClr val="008000"/>
                </a:solidFill>
              </a:rPr>
              <a:t>ω</a:t>
            </a:r>
            <a:r>
              <a:rPr lang="en-US" b="1" baseline="-25000" dirty="0" err="1">
                <a:solidFill>
                  <a:srgbClr val="008000"/>
                </a:solidFill>
              </a:rPr>
              <a:t>L</a:t>
            </a:r>
            <a:r>
              <a:rPr lang="en-US" b="1" dirty="0">
                <a:solidFill>
                  <a:srgbClr val="008000"/>
                </a:solidFill>
              </a:rPr>
              <a:t>+ </a:t>
            </a:r>
            <a:r>
              <a:rPr lang="el-GR" b="1" dirty="0">
                <a:solidFill>
                  <a:srgbClr val="008000"/>
                </a:solidFill>
              </a:rPr>
              <a:t>Ω</a:t>
            </a:r>
            <a:r>
              <a:rPr lang="en-US" b="1" dirty="0">
                <a:solidFill>
                  <a:srgbClr val="000099"/>
                </a:solidFill>
              </a:rPr>
              <a:t> </a:t>
            </a:r>
            <a:r>
              <a:rPr lang="en-US" b="1" dirty="0">
                <a:solidFill>
                  <a:srgbClr val="008000"/>
                </a:solidFill>
              </a:rPr>
              <a:t>=</a:t>
            </a:r>
            <a:r>
              <a:rPr lang="el-GR" b="1" dirty="0" smtClean="0">
                <a:solidFill>
                  <a:srgbClr val="008000"/>
                </a:solidFill>
              </a:rPr>
              <a:t> </a:t>
            </a:r>
            <a:r>
              <a:rPr lang="el-GR" b="1" dirty="0">
                <a:solidFill>
                  <a:srgbClr val="008000"/>
                </a:solidFill>
              </a:rPr>
              <a:t>ω</a:t>
            </a:r>
            <a:r>
              <a:rPr lang="en-US" b="1" baseline="-25000" dirty="0" err="1">
                <a:solidFill>
                  <a:srgbClr val="008000"/>
                </a:solidFill>
              </a:rPr>
              <a:t>aS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4174756" y="1656613"/>
            <a:ext cx="3216643" cy="1010387"/>
          </a:xfrm>
          <a:prstGeom prst="ellipse">
            <a:avLst/>
          </a:prstGeom>
          <a:noFill/>
          <a:ln>
            <a:solidFill>
              <a:srgbClr val="FF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693228" y="1635948"/>
            <a:ext cx="3145971" cy="1031052"/>
          </a:xfrm>
          <a:prstGeom prst="ellipse">
            <a:avLst/>
          </a:prstGeom>
          <a:solidFill>
            <a:schemeClr val="accent1">
              <a:alpha val="2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rved Right Arrow 29"/>
          <p:cNvSpPr/>
          <p:nvPr/>
        </p:nvSpPr>
        <p:spPr>
          <a:xfrm rot="20225925">
            <a:off x="4200854" y="2648727"/>
            <a:ext cx="686766" cy="1678281"/>
          </a:xfrm>
          <a:prstGeom prst="curvedRight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Curved Left Arrow 31"/>
          <p:cNvSpPr/>
          <p:nvPr/>
        </p:nvSpPr>
        <p:spPr>
          <a:xfrm>
            <a:off x="8232758" y="2590800"/>
            <a:ext cx="682642" cy="3103288"/>
          </a:xfrm>
          <a:prstGeom prst="curvedLeftArrow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meritnation.com/img/shared/discuss_editlive/4106723/2013_01_14_16_43_49/graphite-structure.gif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7334"/>
            <a:ext cx="1610435" cy="1861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www.e6cvd.com/cvd/uploaded_files/diamond-conventional-unit-cell.gif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59" y="2696571"/>
            <a:ext cx="2120804" cy="191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2" name="Picture 2" descr="File:C60a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95" y="4920603"/>
            <a:ext cx="1486505" cy="145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4.bp.blogspot.com/_lkfGrc0CL_Q/SycONS49BHI/AAAAAAAABIY/9_P26l0dOIM/s320/graphene.gif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009" y="685800"/>
            <a:ext cx="2257558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://coecs.ou.edu/Brian.P.Grady/images/nanotube.jpg">
            <a:hlinkClick r:id="rId11"/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841" y="685800"/>
            <a:ext cx="2735021" cy="2058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://www.pharmainfo.net/files/images/stories/article_images/Single-wallCarbonN%20anotubes.jpg">
            <a:hlinkClick r:id="rId13"/>
          </p:cNvPr>
          <p:cNvPicPr/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34" r="2701"/>
          <a:stretch/>
        </p:blipFill>
        <p:spPr bwMode="auto">
          <a:xfrm>
            <a:off x="6781801" y="2667001"/>
            <a:ext cx="1893788" cy="30557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http://cnx.org/content/m22580/latest/Tubes%20type.jpg">
            <a:hlinkClick r:id="rId15"/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547" y="3421231"/>
            <a:ext cx="2220453" cy="23015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24063" y="98144"/>
            <a:ext cx="3809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Carbon allotropic  particles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297668"/>
            <a:ext cx="1002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Graphite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2412" y="4507468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Diamond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0161" y="6400800"/>
            <a:ext cx="1512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Fullerene : C</a:t>
            </a:r>
            <a:r>
              <a:rPr lang="en-US" baseline="-25000" dirty="0" smtClean="0">
                <a:solidFill>
                  <a:srgbClr val="0000CC"/>
                </a:solidFill>
              </a:rPr>
              <a:t>60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59298" y="2373868"/>
            <a:ext cx="111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CC"/>
                </a:solidFill>
              </a:rPr>
              <a:t>Graphene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3188" y="5849034"/>
            <a:ext cx="2934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Single wall carbon nanotubes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1800" y="5525869"/>
            <a:ext cx="1893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</a:rPr>
              <a:t>Multi-wall carbon </a:t>
            </a:r>
          </a:p>
          <a:p>
            <a:pPr algn="ctr"/>
            <a:r>
              <a:rPr lang="en-US" dirty="0" smtClean="0">
                <a:solidFill>
                  <a:srgbClr val="0000CC"/>
                </a:solidFill>
              </a:rPr>
              <a:t>nanotubes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0479" y="2971800"/>
            <a:ext cx="924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metallic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00600" y="2971800"/>
            <a:ext cx="1584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semiconductor</a:t>
            </a:r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 rot="16200000">
            <a:off x="3995653" y="2428766"/>
            <a:ext cx="209331" cy="990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http://www.spmtips.com/uploads/gallery/HOPG-structure-20121016071004.gif">
            <a:hlinkClick r:id="rId17"/>
          </p:cNvPr>
          <p:cNvPicPr/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0"/>
          <a:stretch/>
        </p:blipFill>
        <p:spPr bwMode="auto">
          <a:xfrm>
            <a:off x="1652018" y="653661"/>
            <a:ext cx="1624582" cy="17085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1" name="Straight Arrow Connector 20"/>
          <p:cNvCxnSpPr>
            <a:endCxn id="18" idx="0"/>
          </p:cNvCxnSpPr>
          <p:nvPr/>
        </p:nvCxnSpPr>
        <p:spPr>
          <a:xfrm>
            <a:off x="5592964" y="2854302"/>
            <a:ext cx="1" cy="1174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55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185636"/>
              </p:ext>
            </p:extLst>
          </p:nvPr>
        </p:nvGraphicFramePr>
        <p:xfrm>
          <a:off x="381001" y="190500"/>
          <a:ext cx="8534398" cy="6438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8780"/>
                <a:gridCol w="1684419"/>
                <a:gridCol w="1042737"/>
                <a:gridCol w="1604210"/>
                <a:gridCol w="3144252"/>
              </a:tblGrid>
              <a:tr h="778522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/>
                      </a:r>
                      <a:br>
                        <a:rPr lang="en-US" sz="700" dirty="0">
                          <a:effectLst/>
                        </a:rPr>
                      </a:br>
                      <a:r>
                        <a:rPr lang="en-US" sz="7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Carbon nanoparticles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0" marR="441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42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1996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Nobel prize Chemistry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0" marR="441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Robert F. </a:t>
                      </a:r>
                      <a:r>
                        <a:rPr lang="en-US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Curl Jr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Harold W. </a:t>
                      </a:r>
                      <a:r>
                        <a:rPr lang="en-US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Kroto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Richard E. </a:t>
                      </a:r>
                      <a:r>
                        <a:rPr lang="en-US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Smalley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0" marR="441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Fulleren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60" marR="441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0" marR="44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0" marR="44160" marT="0" marB="0"/>
                </a:tc>
              </a:tr>
              <a:tr h="18292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Inaugural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Kavli</a:t>
                      </a:r>
                      <a:r>
                        <a:rPr lang="en-US" sz="120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 Prize</a:t>
                      </a:r>
                      <a:r>
                        <a:rPr lang="en-US" sz="12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 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Nanoscience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60" marR="441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Sumio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Iijima</a:t>
                      </a:r>
                      <a:endParaRPr lang="en-US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60" marR="441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Carbon nanotubes</a:t>
                      </a:r>
                      <a:endParaRPr lang="en-US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60" marR="44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0" marR="441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</a:t>
                      </a:r>
                      <a:r>
                        <a:rPr lang="en-US" sz="1000" baseline="-25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647.4 nm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</a:t>
                      </a:r>
                      <a:r>
                        <a:rPr lang="en-US" sz="1000" baseline="-25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514.5 nm </a:t>
                      </a:r>
                      <a:endParaRPr lang="en-US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60" marR="44160" marT="0" marB="0"/>
                </a:tc>
              </a:tr>
              <a:tr h="24568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Nobel prize Physics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0" marR="441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Andre </a:t>
                      </a:r>
                      <a:r>
                        <a:rPr lang="en-US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Geim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Konstantin </a:t>
                      </a:r>
                      <a:r>
                        <a:rPr lang="en-US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Novoselov</a:t>
                      </a:r>
                      <a:endParaRPr lang="en-US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60" marR="441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Graphene</a:t>
                      </a:r>
                      <a:endParaRPr lang="en-US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60" marR="441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160" marR="441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</a:t>
                      </a:r>
                      <a:r>
                        <a:rPr lang="en-US" sz="1000" baseline="-25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</a:t>
                      </a:r>
                      <a:r>
                        <a:rPr lang="en-US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457.9 nm</a:t>
                      </a:r>
                      <a:endParaRPr lang="en-US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60" marR="44160" marT="0" marB="0"/>
                </a:tc>
              </a:tr>
            </a:tbl>
          </a:graphicData>
        </a:graphic>
      </p:graphicFrame>
      <p:pic>
        <p:nvPicPr>
          <p:cNvPr id="1033" name="Picture 4" descr="Description: File:C60a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009" y="1122363"/>
            <a:ext cx="9334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615287"/>
              </p:ext>
            </p:extLst>
          </p:nvPr>
        </p:nvGraphicFramePr>
        <p:xfrm>
          <a:off x="6209630" y="815595"/>
          <a:ext cx="2248570" cy="1581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0" name="Graph" r:id="rId6" imgW="3096222" imgH="2157309" progId="Origin50.Graph">
                  <p:embed/>
                </p:oleObj>
              </mc:Choice>
              <mc:Fallback>
                <p:oleObj name="Graph" r:id="rId6" imgW="3096222" imgH="2157309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9630" y="815595"/>
                        <a:ext cx="2248570" cy="15815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Picture 5" descr="Description: http://www.personal.rdg.ac.uk/~scsharip/Struct_tub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14600"/>
            <a:ext cx="138363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20779"/>
              </p:ext>
            </p:extLst>
          </p:nvPr>
        </p:nvGraphicFramePr>
        <p:xfrm>
          <a:off x="6172200" y="2210604"/>
          <a:ext cx="2971800" cy="2077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1" name="Graph" r:id="rId9" imgW="4129200" imgH="2877120" progId="Origin50.Graph">
                  <p:embed/>
                </p:oleObj>
              </mc:Choice>
              <mc:Fallback>
                <p:oleObj name="Graph" r:id="rId9" imgW="4129200" imgH="287712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210604"/>
                        <a:ext cx="2971800" cy="20770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6" descr="Description: http://www.globalspec.com/pix/VerticalNewsletter/pr/Strength_V3I6PR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017" y="4267200"/>
            <a:ext cx="125481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614613" y="15795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lowchart: Multidocument 9"/>
          <p:cNvSpPr/>
          <p:nvPr/>
        </p:nvSpPr>
        <p:spPr>
          <a:xfrm>
            <a:off x="4482008" y="5638800"/>
            <a:ext cx="1168823" cy="914400"/>
          </a:xfrm>
          <a:prstGeom prst="flowChartMultidocument">
            <a:avLst/>
          </a:prstGeom>
          <a:blipFill>
            <a:blip r:embed="rId1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23002"/>
              </p:ext>
            </p:extLst>
          </p:nvPr>
        </p:nvGraphicFramePr>
        <p:xfrm>
          <a:off x="6781800" y="4114800"/>
          <a:ext cx="1957388" cy="2681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2" name="Graph" r:id="rId13" imgW="2877120" imgH="4129200" progId="Origin50.Graph">
                  <p:embed/>
                </p:oleObj>
              </mc:Choice>
              <mc:Fallback>
                <p:oleObj name="Graph" r:id="rId13" imgW="2877120" imgH="41292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 l="11111" t="10280" r="16667" b="21030"/>
                      <a:stretch>
                        <a:fillRect/>
                      </a:stretch>
                    </p:blipFill>
                    <p:spPr bwMode="auto">
                      <a:xfrm>
                        <a:off x="6781800" y="4114800"/>
                        <a:ext cx="1957388" cy="26815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111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3124200" y="1066800"/>
            <a:ext cx="5791200" cy="499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 b="1" i="1" dirty="0"/>
              <a:t>d = </a:t>
            </a:r>
            <a:r>
              <a:rPr lang="en-US" sz="1600" b="1" i="1" dirty="0" err="1"/>
              <a:t>C</a:t>
            </a:r>
            <a:r>
              <a:rPr lang="en-US" sz="1600" b="1" i="1" baseline="-25000" dirty="0" err="1"/>
              <a:t>h</a:t>
            </a:r>
            <a:r>
              <a:rPr lang="en-US" sz="1600" b="1" i="1" dirty="0"/>
              <a:t> / </a:t>
            </a:r>
            <a:r>
              <a:rPr lang="el-GR" sz="1600" b="1" i="1" dirty="0"/>
              <a:t>π</a:t>
            </a:r>
            <a:r>
              <a:rPr lang="en-US" sz="1600" b="1" i="1" dirty="0"/>
              <a:t> = 3</a:t>
            </a:r>
            <a:r>
              <a:rPr lang="en-US" sz="1600" b="1" i="1" baseline="30000" dirty="0"/>
              <a:t>1/2</a:t>
            </a:r>
            <a:r>
              <a:rPr lang="en-US" sz="1600" b="1" i="1" dirty="0"/>
              <a:t>a</a:t>
            </a:r>
            <a:r>
              <a:rPr lang="en-US" sz="1600" b="1" i="1" baseline="-25000" dirty="0"/>
              <a:t>C-C</a:t>
            </a:r>
            <a:r>
              <a:rPr lang="en-US" sz="1600" b="1" i="1" dirty="0"/>
              <a:t>(m</a:t>
            </a:r>
            <a:r>
              <a:rPr lang="en-US" sz="1600" b="1" i="1" baseline="30000" dirty="0"/>
              <a:t>2</a:t>
            </a:r>
            <a:r>
              <a:rPr lang="en-US" sz="1600" b="1" i="1" dirty="0"/>
              <a:t> + </a:t>
            </a:r>
            <a:r>
              <a:rPr lang="en-US" sz="1600" b="1" i="1" dirty="0" err="1"/>
              <a:t>mn</a:t>
            </a:r>
            <a:r>
              <a:rPr lang="en-US" sz="1600" b="1" i="1" dirty="0"/>
              <a:t> + n</a:t>
            </a:r>
            <a:r>
              <a:rPr lang="en-US" sz="1600" b="1" i="1" baseline="30000" dirty="0"/>
              <a:t>2</a:t>
            </a:r>
            <a:r>
              <a:rPr lang="en-US" sz="1600" b="1" i="1" dirty="0"/>
              <a:t>)</a:t>
            </a:r>
            <a:r>
              <a:rPr lang="en-US" sz="1600" b="1" i="1" baseline="30000" dirty="0"/>
              <a:t>1/2</a:t>
            </a:r>
            <a:r>
              <a:rPr lang="en-US" sz="1600" b="1" i="1" dirty="0"/>
              <a:t>/ </a:t>
            </a:r>
            <a:r>
              <a:rPr lang="el-GR" sz="1600" b="1" i="1" dirty="0"/>
              <a:t>π</a:t>
            </a:r>
            <a:endParaRPr lang="en-US" sz="1600" b="1" i="1" dirty="0"/>
          </a:p>
          <a:p>
            <a:pPr algn="ctr" eaLnBrk="1" hangingPunct="1"/>
            <a:r>
              <a:rPr lang="en-US" sz="1600" b="1" i="1" dirty="0"/>
              <a:t>        </a:t>
            </a:r>
          </a:p>
          <a:p>
            <a:pPr algn="ctr" eaLnBrk="1" hangingPunct="1">
              <a:buFont typeface="Symbol" pitchFamily="18" charset="2"/>
              <a:buChar char="q"/>
            </a:pPr>
            <a:r>
              <a:rPr lang="fr-FR" sz="1600" b="1" i="1" dirty="0"/>
              <a:t>= tan</a:t>
            </a:r>
            <a:r>
              <a:rPr lang="fr-FR" sz="1600" b="1" i="1" baseline="30000" dirty="0"/>
              <a:t>-1</a:t>
            </a:r>
            <a:r>
              <a:rPr lang="fr-FR" sz="1600" b="1" i="1" dirty="0"/>
              <a:t>[3</a:t>
            </a:r>
            <a:r>
              <a:rPr lang="fr-FR" sz="1600" b="1" i="1" baseline="30000" dirty="0"/>
              <a:t>1/2</a:t>
            </a:r>
            <a:r>
              <a:rPr lang="fr-FR" sz="1600" b="1" i="1" dirty="0"/>
              <a:t>m/(m+2n)]</a:t>
            </a:r>
          </a:p>
          <a:p>
            <a:pPr algn="ctr" eaLnBrk="1" hangingPunct="1">
              <a:buFont typeface="Symbol" pitchFamily="18" charset="2"/>
              <a:buChar char="q"/>
            </a:pPr>
            <a:endParaRPr lang="fr-FR" sz="1600" b="1" i="1" dirty="0"/>
          </a:p>
          <a:p>
            <a:pPr algn="ctr" eaLnBrk="1" hangingPunct="1">
              <a:buFont typeface="Symbol" pitchFamily="18" charset="2"/>
              <a:buNone/>
            </a:pPr>
            <a:r>
              <a:rPr lang="fr-FR" sz="1600" b="1" i="1" dirty="0"/>
              <a:t>N(</a:t>
            </a:r>
            <a:r>
              <a:rPr lang="fr-FR" sz="1600" b="1" i="1" dirty="0" err="1"/>
              <a:t>hex</a:t>
            </a:r>
            <a:r>
              <a:rPr lang="fr-FR" sz="1600" b="1" i="1" dirty="0"/>
              <a:t>/</a:t>
            </a:r>
            <a:r>
              <a:rPr lang="fr-FR" sz="1600" b="1" i="1" dirty="0" err="1"/>
              <a:t>u.c</a:t>
            </a:r>
            <a:r>
              <a:rPr lang="fr-FR" sz="1600" b="1" i="1" dirty="0"/>
              <a:t>) = 2(</a:t>
            </a:r>
            <a:r>
              <a:rPr lang="en-US" sz="1600" b="1" i="1" dirty="0"/>
              <a:t>m</a:t>
            </a:r>
            <a:r>
              <a:rPr lang="en-US" sz="1600" b="1" i="1" baseline="30000" dirty="0"/>
              <a:t>2</a:t>
            </a:r>
            <a:r>
              <a:rPr lang="en-US" sz="1600" b="1" i="1" dirty="0"/>
              <a:t> + </a:t>
            </a:r>
            <a:r>
              <a:rPr lang="en-US" sz="1600" b="1" i="1" dirty="0" err="1"/>
              <a:t>mn</a:t>
            </a:r>
            <a:r>
              <a:rPr lang="en-US" sz="1600" b="1" i="1" dirty="0"/>
              <a:t> + n</a:t>
            </a:r>
            <a:r>
              <a:rPr lang="en-US" sz="1600" b="1" i="1" baseline="30000" dirty="0"/>
              <a:t>2</a:t>
            </a:r>
            <a:r>
              <a:rPr lang="en-US" sz="1600" b="1" i="1" dirty="0"/>
              <a:t>)/d</a:t>
            </a:r>
          </a:p>
          <a:p>
            <a:pPr algn="ctr" eaLnBrk="1" hangingPunct="1">
              <a:buFont typeface="Symbol" pitchFamily="18" charset="2"/>
              <a:buNone/>
            </a:pPr>
            <a:endParaRPr lang="fr-FR" sz="1600" b="1" i="1" baseline="30000" dirty="0"/>
          </a:p>
          <a:p>
            <a:pPr eaLnBrk="1" hangingPunct="1">
              <a:buFont typeface="Symbol" pitchFamily="18" charset="2"/>
              <a:buNone/>
            </a:pPr>
            <a:r>
              <a:rPr lang="fr-FR" sz="1600" i="1" dirty="0"/>
              <a:t>(</a:t>
            </a:r>
            <a:r>
              <a:rPr lang="fr-FR" sz="1600" i="1" dirty="0" err="1"/>
              <a:t>n,m</a:t>
            </a:r>
            <a:r>
              <a:rPr lang="fr-FR" sz="1600" i="1" dirty="0"/>
              <a:t>)</a:t>
            </a:r>
            <a:r>
              <a:rPr lang="fr-FR" sz="1600" dirty="0"/>
              <a:t>   </a:t>
            </a:r>
            <a:r>
              <a:rPr lang="fr-FR" sz="1400" dirty="0" err="1"/>
              <a:t>denote</a:t>
            </a:r>
            <a:r>
              <a:rPr lang="fr-FR" sz="1400" dirty="0"/>
              <a:t> the </a:t>
            </a:r>
            <a:r>
              <a:rPr lang="fr-FR" sz="1400" dirty="0" err="1"/>
              <a:t>number</a:t>
            </a:r>
            <a:r>
              <a:rPr lang="fr-FR" sz="1400" dirty="0"/>
              <a:t> of unit </a:t>
            </a:r>
            <a:r>
              <a:rPr lang="fr-FR" sz="1400" dirty="0" err="1"/>
              <a:t>vectors</a:t>
            </a:r>
            <a:r>
              <a:rPr lang="fr-FR" sz="1400" dirty="0"/>
              <a:t> </a:t>
            </a:r>
            <a:r>
              <a:rPr lang="fr-FR" sz="1400" i="1" dirty="0"/>
              <a:t>n</a:t>
            </a:r>
            <a:r>
              <a:rPr lang="fr-FR" sz="1400" b="1" i="1" dirty="0"/>
              <a:t>a</a:t>
            </a:r>
            <a:r>
              <a:rPr lang="fr-FR" sz="1400" b="1" i="1" baseline="-25000" dirty="0"/>
              <a:t>1</a:t>
            </a:r>
            <a:r>
              <a:rPr lang="fr-FR" sz="1400" dirty="0"/>
              <a:t>  si  </a:t>
            </a:r>
            <a:r>
              <a:rPr lang="fr-FR" sz="1400" i="1" dirty="0"/>
              <a:t>m</a:t>
            </a:r>
            <a:r>
              <a:rPr lang="fr-FR" sz="1400" b="1" i="1" dirty="0"/>
              <a:t>a</a:t>
            </a:r>
            <a:r>
              <a:rPr lang="fr-FR" sz="1400" b="1" i="1" baseline="-25000" dirty="0"/>
              <a:t>2</a:t>
            </a:r>
            <a:r>
              <a:rPr lang="fr-FR" sz="1400" dirty="0"/>
              <a:t>    </a:t>
            </a:r>
          </a:p>
          <a:p>
            <a:pPr eaLnBrk="1" hangingPunct="1">
              <a:buFont typeface="Symbol" pitchFamily="18" charset="2"/>
              <a:buNone/>
            </a:pPr>
            <a:r>
              <a:rPr lang="fr-FR" sz="1400" dirty="0"/>
              <a:t>              in the hexagonal </a:t>
            </a:r>
            <a:r>
              <a:rPr lang="fr-FR" sz="1400" dirty="0" err="1"/>
              <a:t>honeycomb</a:t>
            </a:r>
            <a:r>
              <a:rPr lang="fr-FR" sz="1400" dirty="0"/>
              <a:t> </a:t>
            </a:r>
            <a:r>
              <a:rPr lang="fr-FR" sz="1400" dirty="0" err="1"/>
              <a:t>lattice</a:t>
            </a:r>
            <a:r>
              <a:rPr lang="fr-FR" sz="1400" dirty="0"/>
              <a:t> </a:t>
            </a:r>
            <a:r>
              <a:rPr lang="fr-FR" sz="1400" dirty="0" err="1"/>
              <a:t>contained</a:t>
            </a:r>
            <a:r>
              <a:rPr lang="fr-FR" sz="1400" dirty="0"/>
              <a:t> in the    </a:t>
            </a:r>
          </a:p>
          <a:p>
            <a:pPr eaLnBrk="1" hangingPunct="1">
              <a:buFont typeface="Symbol" pitchFamily="18" charset="2"/>
              <a:buNone/>
            </a:pPr>
            <a:r>
              <a:rPr lang="fr-FR" sz="1400" dirty="0"/>
              <a:t>              </a:t>
            </a:r>
            <a:r>
              <a:rPr lang="fr-FR" sz="1400" dirty="0" err="1"/>
              <a:t>vector</a:t>
            </a:r>
            <a:r>
              <a:rPr lang="fr-FR" sz="1600" dirty="0"/>
              <a:t>  </a:t>
            </a:r>
            <a:r>
              <a:rPr lang="fr-FR" sz="1600" b="1" i="1" dirty="0" err="1"/>
              <a:t>C</a:t>
            </a:r>
            <a:r>
              <a:rPr lang="fr-FR" sz="1600" b="1" i="1" baseline="-25000" dirty="0" err="1"/>
              <a:t>h</a:t>
            </a:r>
            <a:endParaRPr lang="fr-FR" sz="1600" b="1" i="1" baseline="-25000" dirty="0"/>
          </a:p>
          <a:p>
            <a:pPr eaLnBrk="1" hangingPunct="1">
              <a:buFont typeface="Symbol" pitchFamily="18" charset="2"/>
              <a:buNone/>
            </a:pPr>
            <a:r>
              <a:rPr lang="en-US" i="1" dirty="0">
                <a:sym typeface="Symbol" pitchFamily="18" charset="2"/>
              </a:rPr>
              <a:t>        </a:t>
            </a:r>
            <a:r>
              <a:rPr lang="en-US" sz="1400" dirty="0">
                <a:sym typeface="Symbol" pitchFamily="18" charset="2"/>
              </a:rPr>
              <a:t>chiral angle</a:t>
            </a:r>
            <a:endParaRPr lang="fr-FR" sz="1400" b="1" dirty="0"/>
          </a:p>
          <a:p>
            <a:pPr eaLnBrk="1" hangingPunct="1">
              <a:buFont typeface="Symbol" pitchFamily="18" charset="2"/>
              <a:buNone/>
            </a:pPr>
            <a:r>
              <a:rPr lang="fr-FR" sz="1600" i="1" dirty="0" err="1"/>
              <a:t>a</a:t>
            </a:r>
            <a:r>
              <a:rPr lang="fr-FR" sz="1600" i="1" baseline="-25000" dirty="0" err="1"/>
              <a:t>C</a:t>
            </a:r>
            <a:r>
              <a:rPr lang="fr-FR" sz="1600" i="1" baseline="-25000" dirty="0"/>
              <a:t>-C</a:t>
            </a:r>
            <a:r>
              <a:rPr lang="fr-FR" sz="1600" baseline="-25000" dirty="0"/>
              <a:t> </a:t>
            </a:r>
            <a:r>
              <a:rPr lang="fr-FR" sz="1600" dirty="0"/>
              <a:t>= 1.421 </a:t>
            </a:r>
            <a:r>
              <a:rPr lang="en-US" sz="1600" dirty="0">
                <a:cs typeface="Arial" pitchFamily="34" charset="0"/>
              </a:rPr>
              <a:t>Ǻ  </a:t>
            </a:r>
            <a:r>
              <a:rPr lang="en-US" sz="1400" dirty="0">
                <a:cs typeface="Arial" pitchFamily="34" charset="0"/>
              </a:rPr>
              <a:t>is the nearest-neighbor C-C distance in 		         graphite</a:t>
            </a:r>
            <a:r>
              <a:rPr lang="en-US" sz="1600" dirty="0">
                <a:cs typeface="Arial" pitchFamily="34" charset="0"/>
              </a:rPr>
              <a:t> </a:t>
            </a:r>
          </a:p>
          <a:p>
            <a:pPr eaLnBrk="1" hangingPunct="1">
              <a:buFont typeface="Symbol" pitchFamily="18" charset="2"/>
              <a:buNone/>
            </a:pPr>
            <a:endParaRPr lang="en-US" sz="1600" dirty="0">
              <a:cs typeface="Arial" pitchFamily="34" charset="0"/>
            </a:endParaRPr>
          </a:p>
          <a:p>
            <a:pPr eaLnBrk="1" hangingPunct="1">
              <a:buFont typeface="Symbol" pitchFamily="18" charset="2"/>
              <a:buNone/>
            </a:pPr>
            <a:r>
              <a:rPr lang="fr-FR" sz="1600" b="1" i="1" dirty="0" err="1"/>
              <a:t>n,m</a:t>
            </a:r>
            <a:r>
              <a:rPr lang="fr-FR" sz="1600" dirty="0"/>
              <a:t>,</a:t>
            </a:r>
            <a:r>
              <a:rPr lang="en-US" sz="1600" b="1" i="1" dirty="0">
                <a:sym typeface="Symbol" pitchFamily="18" charset="2"/>
              </a:rPr>
              <a:t></a:t>
            </a:r>
            <a:r>
              <a:rPr lang="fr-FR" sz="1600" dirty="0"/>
              <a:t>      </a:t>
            </a:r>
            <a:r>
              <a:rPr lang="fr-FR" sz="1600" dirty="0" err="1"/>
              <a:t>define</a:t>
            </a:r>
            <a:r>
              <a:rPr lang="fr-FR" sz="1600" dirty="0"/>
              <a:t> a </a:t>
            </a:r>
            <a:r>
              <a:rPr lang="fr-FR" sz="1600" dirty="0" err="1"/>
              <a:t>specific</a:t>
            </a:r>
            <a:r>
              <a:rPr lang="fr-FR" sz="1600" dirty="0"/>
              <a:t> SWNT:</a:t>
            </a:r>
          </a:p>
          <a:p>
            <a:pPr eaLnBrk="1" hangingPunct="1"/>
            <a:r>
              <a:rPr lang="fr-FR" sz="1400" b="1" i="1" dirty="0"/>
              <a:t> ►</a:t>
            </a:r>
            <a:r>
              <a:rPr lang="fr-FR" dirty="0"/>
              <a:t>  </a:t>
            </a:r>
            <a:r>
              <a:rPr lang="fr-FR" sz="1600" b="1" i="1" dirty="0" err="1"/>
              <a:t>Armchair</a:t>
            </a:r>
            <a:r>
              <a:rPr lang="fr-FR" sz="1600" b="1" i="1" dirty="0"/>
              <a:t> </a:t>
            </a:r>
            <a:r>
              <a:rPr lang="fr-FR" sz="1600" dirty="0"/>
              <a:t> </a:t>
            </a:r>
            <a:r>
              <a:rPr lang="fr-FR" sz="1600" i="1" dirty="0"/>
              <a:t>(n = m,</a:t>
            </a:r>
            <a:r>
              <a:rPr lang="en-US" sz="1600" i="1" dirty="0">
                <a:sym typeface="Symbol" pitchFamily="18" charset="2"/>
              </a:rPr>
              <a:t></a:t>
            </a:r>
            <a:r>
              <a:rPr lang="fr-FR" sz="1600" i="1" dirty="0"/>
              <a:t> =30</a:t>
            </a:r>
            <a:r>
              <a:rPr lang="fr-FR" sz="1600" i="1" baseline="30000" dirty="0"/>
              <a:t>0</a:t>
            </a:r>
            <a:r>
              <a:rPr lang="fr-FR" sz="1600" i="1" dirty="0"/>
              <a:t> ),</a:t>
            </a:r>
          </a:p>
          <a:p>
            <a:pPr eaLnBrk="1" hangingPunct="1"/>
            <a:r>
              <a:rPr lang="fr-FR" sz="1600" b="1" i="1" dirty="0"/>
              <a:t> </a:t>
            </a:r>
            <a:r>
              <a:rPr lang="fr-FR" sz="1400" b="1" i="1" dirty="0"/>
              <a:t>►</a:t>
            </a:r>
            <a:r>
              <a:rPr lang="fr-FR" dirty="0"/>
              <a:t>  </a:t>
            </a:r>
            <a:r>
              <a:rPr lang="fr-FR" sz="1600" b="1" i="1" dirty="0"/>
              <a:t>Achiral </a:t>
            </a:r>
            <a:r>
              <a:rPr lang="fr-FR" sz="1600" dirty="0"/>
              <a:t> or </a:t>
            </a:r>
            <a:r>
              <a:rPr lang="fr-FR" sz="1600" b="1" i="1" dirty="0" err="1"/>
              <a:t>zig-zag</a:t>
            </a:r>
            <a:r>
              <a:rPr lang="fr-FR" sz="1600" dirty="0"/>
              <a:t>  </a:t>
            </a:r>
            <a:r>
              <a:rPr lang="fr-FR" sz="1600" i="1" dirty="0"/>
              <a:t>(n </a:t>
            </a:r>
            <a:r>
              <a:rPr lang="fr-FR" sz="1600" i="1" dirty="0">
                <a:cs typeface="Arial" pitchFamily="34" charset="0"/>
              </a:rPr>
              <a:t>≠ </a:t>
            </a:r>
            <a:r>
              <a:rPr lang="fr-FR" sz="1600" i="1" dirty="0"/>
              <a:t>0 or m = 0 ; </a:t>
            </a:r>
            <a:r>
              <a:rPr lang="en-US" sz="1600" i="1" dirty="0">
                <a:sym typeface="Symbol" pitchFamily="18" charset="2"/>
              </a:rPr>
              <a:t></a:t>
            </a:r>
            <a:r>
              <a:rPr lang="fr-FR" sz="1600" i="1" dirty="0"/>
              <a:t> = 0</a:t>
            </a:r>
            <a:r>
              <a:rPr lang="fr-FR" sz="1600" i="1" baseline="30000" dirty="0"/>
              <a:t>0</a:t>
            </a:r>
            <a:r>
              <a:rPr lang="fr-FR" sz="1600" i="1" dirty="0"/>
              <a:t> )</a:t>
            </a:r>
            <a:r>
              <a:rPr lang="fr-FR" sz="1600" dirty="0"/>
              <a:t> </a:t>
            </a:r>
          </a:p>
          <a:p>
            <a:pPr eaLnBrk="1" hangingPunct="1"/>
            <a:r>
              <a:rPr lang="fr-FR" sz="1400" dirty="0"/>
              <a:t> </a:t>
            </a:r>
            <a:r>
              <a:rPr lang="fr-FR" sz="1400" b="1" i="1" dirty="0"/>
              <a:t>►</a:t>
            </a:r>
            <a:r>
              <a:rPr lang="fr-FR" sz="1600" dirty="0"/>
              <a:t>  </a:t>
            </a:r>
            <a:r>
              <a:rPr lang="fr-FR" sz="1600" b="1" i="1" dirty="0"/>
              <a:t>chiral</a:t>
            </a:r>
            <a:r>
              <a:rPr lang="fr-FR" sz="1600" dirty="0"/>
              <a:t>  (n </a:t>
            </a:r>
            <a:r>
              <a:rPr lang="fr-FR" sz="1600" dirty="0">
                <a:cs typeface="Arial" pitchFamily="34" charset="0"/>
              </a:rPr>
              <a:t>≠ </a:t>
            </a:r>
            <a:r>
              <a:rPr lang="fr-FR" sz="1600" dirty="0"/>
              <a:t>m </a:t>
            </a:r>
            <a:r>
              <a:rPr lang="fr-FR" sz="1600" dirty="0">
                <a:cs typeface="Arial" pitchFamily="34" charset="0"/>
              </a:rPr>
              <a:t>≠</a:t>
            </a:r>
            <a:r>
              <a:rPr lang="fr-FR" sz="1600" dirty="0"/>
              <a:t> 0 ; 0</a:t>
            </a:r>
            <a:r>
              <a:rPr lang="fr-FR" sz="1600" baseline="30000" dirty="0"/>
              <a:t>0</a:t>
            </a:r>
            <a:r>
              <a:rPr lang="fr-FR" sz="1600" dirty="0"/>
              <a:t>&lt;</a:t>
            </a:r>
            <a:r>
              <a:rPr lang="en-US" sz="1600" dirty="0">
                <a:sym typeface="Symbol" pitchFamily="18" charset="2"/>
              </a:rPr>
              <a:t></a:t>
            </a:r>
            <a:r>
              <a:rPr lang="fr-FR" sz="1600" dirty="0"/>
              <a:t> &lt;300 ).</a:t>
            </a:r>
          </a:p>
          <a:p>
            <a:pPr eaLnBrk="1" hangingPunct="1">
              <a:buFontTx/>
              <a:buChar char="-"/>
            </a:pPr>
            <a:endParaRPr lang="fr-FR" sz="1600" dirty="0"/>
          </a:p>
          <a:p>
            <a:pPr eaLnBrk="1" hangingPunct="1">
              <a:buFontTx/>
              <a:buChar char="-"/>
            </a:pPr>
            <a:r>
              <a:rPr lang="fr-FR" sz="1600" dirty="0"/>
              <a:t> for </a:t>
            </a:r>
            <a:r>
              <a:rPr lang="fr-FR" sz="1600" i="1" dirty="0"/>
              <a:t>  </a:t>
            </a:r>
            <a:r>
              <a:rPr lang="fr-FR" sz="1600" b="1" i="1" dirty="0"/>
              <a:t>n-m = 3k , k = 1,2,3..    </a:t>
            </a:r>
            <a:r>
              <a:rPr lang="fr-FR" sz="1600" b="1" i="1" dirty="0" err="1"/>
              <a:t>Metallic</a:t>
            </a:r>
            <a:r>
              <a:rPr lang="fr-FR" sz="1600" b="1" i="1" dirty="0"/>
              <a:t> </a:t>
            </a:r>
            <a:r>
              <a:rPr lang="fr-FR" sz="1600" b="1" i="1" dirty="0" err="1"/>
              <a:t>properties</a:t>
            </a:r>
            <a:r>
              <a:rPr lang="fr-FR" sz="1600" b="1" i="1" dirty="0"/>
              <a:t> </a:t>
            </a:r>
            <a:r>
              <a:rPr lang="fr-FR" sz="1600" dirty="0"/>
              <a:t> </a:t>
            </a:r>
          </a:p>
          <a:p>
            <a:pPr eaLnBrk="1" hangingPunct="1">
              <a:buFontTx/>
              <a:buChar char="-"/>
            </a:pPr>
            <a:r>
              <a:rPr lang="it-IT" sz="1600" i="1" dirty="0"/>
              <a:t> </a:t>
            </a:r>
            <a:r>
              <a:rPr lang="it-IT" sz="1600" dirty="0"/>
              <a:t>for  </a:t>
            </a:r>
            <a:r>
              <a:rPr lang="it-IT" sz="1600" i="1" dirty="0"/>
              <a:t> </a:t>
            </a:r>
            <a:r>
              <a:rPr lang="it-IT" sz="1600" b="1" i="1" dirty="0"/>
              <a:t>n-m ≠ 3k                       Semiconducting </a:t>
            </a:r>
            <a:r>
              <a:rPr lang="fr-FR" sz="1600" b="1" i="1" dirty="0" err="1"/>
              <a:t>properties</a:t>
            </a:r>
            <a:r>
              <a:rPr lang="fr-FR" sz="1600" b="1" i="1" dirty="0"/>
              <a:t> </a:t>
            </a:r>
            <a:endParaRPr lang="fr-FR" sz="1600" b="1" i="1" dirty="0">
              <a:solidFill>
                <a:srgbClr val="006600"/>
              </a:solidFill>
            </a:endParaRPr>
          </a:p>
        </p:txBody>
      </p:sp>
      <p:sp>
        <p:nvSpPr>
          <p:cNvPr id="28679" name="Text Box 10"/>
          <p:cNvSpPr txBox="1">
            <a:spLocks noChangeArrowheads="1"/>
          </p:cNvSpPr>
          <p:nvPr/>
        </p:nvSpPr>
        <p:spPr bwMode="auto">
          <a:xfrm>
            <a:off x="3200400" y="304800"/>
            <a:ext cx="502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i="1" dirty="0"/>
              <a:t>Geometry of  single-walled carbon nanotube (SWNT)</a:t>
            </a:r>
          </a:p>
        </p:txBody>
      </p:sp>
      <p:pic>
        <p:nvPicPr>
          <p:cNvPr id="8" name="Picture 7" descr="http://coecs.ou.edu/Brian.P.Grady/images/nanotube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8392"/>
            <a:ext cx="2295614" cy="1448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ケ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8" t="9068" r="21346" b="13472"/>
          <a:stretch/>
        </p:blipFill>
        <p:spPr bwMode="auto">
          <a:xfrm>
            <a:off x="1066800" y="2667000"/>
            <a:ext cx="1209720" cy="23749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ケ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6" t="2399" r="3448" b="10890"/>
          <a:stretch/>
        </p:blipFill>
        <p:spPr bwMode="auto">
          <a:xfrm>
            <a:off x="29029" y="10886"/>
            <a:ext cx="3095171" cy="27670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5030105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  </a:t>
            </a:r>
            <a:r>
              <a:rPr lang="en-US" b="1" dirty="0" smtClean="0">
                <a:sym typeface="Symbol"/>
              </a:rPr>
              <a:t> = 0</a:t>
            </a:r>
            <a:r>
              <a:rPr lang="en-US" b="1" baseline="30000" dirty="0" smtClean="0">
                <a:sym typeface="Symbol"/>
              </a:rPr>
              <a:t>0</a:t>
            </a:r>
            <a:r>
              <a:rPr lang="en-US" b="1" dirty="0" smtClean="0">
                <a:sym typeface="Symbol"/>
              </a:rPr>
              <a:t> ;    = 30</a:t>
            </a:r>
            <a:r>
              <a:rPr lang="en-US" b="1" baseline="30000" dirty="0" smtClean="0">
                <a:sym typeface="Symbol"/>
              </a:rPr>
              <a:t>0</a:t>
            </a:r>
            <a:r>
              <a:rPr lang="en-US" b="1" dirty="0" smtClean="0">
                <a:sym typeface="Symbol"/>
              </a:rPr>
              <a:t> ; 0&lt;&lt;30</a:t>
            </a:r>
            <a:r>
              <a:rPr lang="en-US" b="1" baseline="30000" dirty="0" smtClean="0">
                <a:sym typeface="Symbol"/>
              </a:rPr>
              <a:t>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334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5029200" cy="380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2209800" y="152400"/>
            <a:ext cx="434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Electronic structure</a:t>
            </a:r>
          </a:p>
        </p:txBody>
      </p:sp>
      <p:graphicFrame>
        <p:nvGraphicFramePr>
          <p:cNvPr id="29700" name="Object 6"/>
          <p:cNvGraphicFramePr>
            <a:graphicFrameLocks noChangeAspect="1"/>
          </p:cNvGraphicFramePr>
          <p:nvPr/>
        </p:nvGraphicFramePr>
        <p:xfrm>
          <a:off x="2559050" y="2139950"/>
          <a:ext cx="114300" cy="3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4" name="Equation" r:id="rId5" imgW="761669" imgH="241195" progId="Equation.3">
                  <p:embed/>
                </p:oleObj>
              </mc:Choice>
              <mc:Fallback>
                <p:oleObj name="Equation" r:id="rId5" imgW="761669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2139950"/>
                        <a:ext cx="114300" cy="3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7"/>
          <p:cNvGraphicFramePr>
            <a:graphicFrameLocks noChangeAspect="1"/>
          </p:cNvGraphicFramePr>
          <p:nvPr/>
        </p:nvGraphicFramePr>
        <p:xfrm>
          <a:off x="661035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5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8"/>
          <p:cNvGraphicFramePr>
            <a:graphicFrameLocks noChangeAspect="1"/>
          </p:cNvGraphicFramePr>
          <p:nvPr/>
        </p:nvGraphicFramePr>
        <p:xfrm>
          <a:off x="2438400" y="1524000"/>
          <a:ext cx="41910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6" name="Equation" r:id="rId9" imgW="6819900" imgH="939800" progId="Equation.3">
                  <p:embed/>
                </p:oleObj>
              </mc:Choice>
              <mc:Fallback>
                <p:oleObj name="Equation" r:id="rId9" imgW="6819900" imgH="9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524000"/>
                        <a:ext cx="41910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9"/>
          <p:cNvGraphicFramePr>
            <a:graphicFrameLocks noChangeAspect="1"/>
          </p:cNvGraphicFramePr>
          <p:nvPr/>
        </p:nvGraphicFramePr>
        <p:xfrm>
          <a:off x="3949700" y="2349500"/>
          <a:ext cx="1092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7" name="Equation" r:id="rId11" imgW="1091726" imgH="241195" progId="Equation.3">
                  <p:embed/>
                </p:oleObj>
              </mc:Choice>
              <mc:Fallback>
                <p:oleObj name="Equation" r:id="rId11" imgW="1091726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2349500"/>
                        <a:ext cx="1092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10"/>
          <p:cNvGraphicFramePr>
            <a:graphicFrameLocks noChangeAspect="1"/>
          </p:cNvGraphicFramePr>
          <p:nvPr/>
        </p:nvGraphicFramePr>
        <p:xfrm>
          <a:off x="2578100" y="2349500"/>
          <a:ext cx="1054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8" name="Equation" r:id="rId13" imgW="1054100" imgH="241300" progId="Equation.3">
                  <p:embed/>
                </p:oleObj>
              </mc:Choice>
              <mc:Fallback>
                <p:oleObj name="Equation" r:id="rId13" imgW="1054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2349500"/>
                        <a:ext cx="10541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5" name="Object 11"/>
          <p:cNvGraphicFramePr>
            <a:graphicFrameLocks noChangeAspect="1"/>
          </p:cNvGraphicFramePr>
          <p:nvPr/>
        </p:nvGraphicFramePr>
        <p:xfrm>
          <a:off x="5473700" y="2362200"/>
          <a:ext cx="927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9" name="Equation" r:id="rId15" imgW="927100" imgH="228600" progId="Equation.3">
                  <p:embed/>
                </p:oleObj>
              </mc:Choice>
              <mc:Fallback>
                <p:oleObj name="Equation" r:id="rId15" imgW="927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2362200"/>
                        <a:ext cx="9271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6" name="Text Box 12"/>
          <p:cNvSpPr txBox="1">
            <a:spLocks noChangeArrowheads="1"/>
          </p:cNvSpPr>
          <p:nvPr/>
        </p:nvSpPr>
        <p:spPr bwMode="auto">
          <a:xfrm>
            <a:off x="2022475" y="838200"/>
            <a:ext cx="49180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sz="1200" b="1"/>
              <a:t>- SWNT has one-dimensional  (1D) electronic density of states </a:t>
            </a:r>
            <a:r>
              <a:rPr lang="en-US" sz="1200" b="1"/>
              <a:t> </a:t>
            </a:r>
            <a:endParaRPr lang="fr-FR" sz="1200" b="1"/>
          </a:p>
          <a:p>
            <a:pPr algn="ctr" eaLnBrk="1" hangingPunct="1">
              <a:buFontTx/>
              <a:buChar char="-"/>
            </a:pPr>
            <a:r>
              <a:rPr lang="fr-FR" sz="1200" b="1"/>
              <a:t> 1D  electronic band structure derive from the 2D band structure </a:t>
            </a:r>
          </a:p>
          <a:p>
            <a:pPr algn="ctr" eaLnBrk="1" hangingPunct="1"/>
            <a:r>
              <a:rPr lang="fr-FR" sz="1200" b="1"/>
              <a:t>       of the graphene honeycom sheet.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8707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152400" y="152400"/>
            <a:ext cx="8991600" cy="6431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b="1" dirty="0">
                <a:solidFill>
                  <a:schemeClr val="accent2"/>
                </a:solidFill>
              </a:rPr>
              <a:t>►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sz="1200" b="1" dirty="0">
                <a:solidFill>
                  <a:schemeClr val="accent2"/>
                </a:solidFill>
              </a:rPr>
              <a:t>The structure of  electronic bands density of an one dimensional system (1D- carbon nanotube)  derives  from </a:t>
            </a:r>
          </a:p>
          <a:p>
            <a:pPr eaLnBrk="1" hangingPunct="1"/>
            <a:r>
              <a:rPr lang="en-US" sz="1200" b="1" dirty="0">
                <a:solidFill>
                  <a:schemeClr val="accent2"/>
                </a:solidFill>
              </a:rPr>
              <a:t>     the bi dimensional structure (2D) of graphite  </a:t>
            </a:r>
          </a:p>
          <a:p>
            <a:pPr eaLnBrk="1" hangingPunct="1"/>
            <a:r>
              <a:rPr lang="en-US" sz="1200" b="1" dirty="0">
                <a:solidFill>
                  <a:schemeClr val="accent2"/>
                </a:solidFill>
              </a:rPr>
              <a:t>►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sz="1200" b="1" dirty="0">
                <a:solidFill>
                  <a:schemeClr val="accent2"/>
                </a:solidFill>
              </a:rPr>
              <a:t>A set of  1D energy dispersion relations is obtained by slicing up the 2D energy band structure of graphite in the </a:t>
            </a:r>
          </a:p>
          <a:p>
            <a:pPr eaLnBrk="1" hangingPunct="1"/>
            <a:r>
              <a:rPr lang="en-US" sz="1200" b="1" dirty="0">
                <a:solidFill>
                  <a:schemeClr val="accent2"/>
                </a:solidFill>
              </a:rPr>
              <a:t>     circumferential direction. </a:t>
            </a:r>
            <a:endParaRPr lang="en-US" sz="1200" dirty="0">
              <a:solidFill>
                <a:schemeClr val="accent2"/>
              </a:solidFill>
            </a:endParaRPr>
          </a:p>
          <a:p>
            <a:pPr eaLnBrk="1" hangingPunct="1"/>
            <a:r>
              <a:rPr lang="en-US" sz="1200" dirty="0"/>
              <a:t/>
            </a:r>
            <a:br>
              <a:rPr lang="en-US" sz="1200" dirty="0"/>
            </a:br>
            <a:endParaRPr lang="en-US" sz="1200" dirty="0"/>
          </a:p>
          <a:p>
            <a:pPr eaLnBrk="1" hangingPunct="1"/>
            <a:endParaRPr lang="en-US" sz="1200" dirty="0"/>
          </a:p>
          <a:p>
            <a:pPr eaLnBrk="1" hangingPunct="1"/>
            <a:endParaRPr lang="en-US" sz="1200" dirty="0"/>
          </a:p>
          <a:p>
            <a:pPr eaLnBrk="1" hangingPunct="1"/>
            <a:r>
              <a:rPr lang="en-US" sz="1200" b="1" dirty="0">
                <a:solidFill>
                  <a:schemeClr val="accent2"/>
                </a:solidFill>
              </a:rPr>
              <a:t>where </a:t>
            </a:r>
            <a:r>
              <a:rPr lang="en-US" sz="1200" b="1" i="1" dirty="0">
                <a:solidFill>
                  <a:schemeClr val="accent2"/>
                </a:solidFill>
              </a:rPr>
              <a:t>a</a:t>
            </a:r>
            <a:r>
              <a:rPr lang="en-US" sz="1200" b="1" dirty="0">
                <a:solidFill>
                  <a:schemeClr val="accent2"/>
                </a:solidFill>
              </a:rPr>
              <a:t> = 1.42 x  Ǻ =2.46 Ǻ  is  lattice constant of two dimensional graphite </a:t>
            </a:r>
            <a:r>
              <a:rPr lang="en-US" sz="1200" b="1" i="1" dirty="0" err="1">
                <a:solidFill>
                  <a:schemeClr val="accent2"/>
                </a:solidFill>
              </a:rPr>
              <a:t>k</a:t>
            </a:r>
            <a:r>
              <a:rPr lang="en-US" sz="1200" b="1" i="1" baseline="-25000" dirty="0" err="1">
                <a:solidFill>
                  <a:schemeClr val="accent2"/>
                </a:solidFill>
              </a:rPr>
              <a:t>x</a:t>
            </a:r>
            <a:r>
              <a:rPr lang="en-US" sz="1200" b="1" i="1" baseline="-25000" dirty="0">
                <a:solidFill>
                  <a:schemeClr val="accent2"/>
                </a:solidFill>
              </a:rPr>
              <a:t> </a:t>
            </a:r>
            <a:r>
              <a:rPr lang="en-US" sz="1200" b="1" dirty="0">
                <a:solidFill>
                  <a:schemeClr val="accent2"/>
                </a:solidFill>
              </a:rPr>
              <a:t> and </a:t>
            </a:r>
            <a:r>
              <a:rPr lang="en-US" sz="1200" b="1" i="1" dirty="0" err="1">
                <a:solidFill>
                  <a:schemeClr val="accent2"/>
                </a:solidFill>
              </a:rPr>
              <a:t>k</a:t>
            </a:r>
            <a:r>
              <a:rPr lang="en-US" sz="1200" b="1" i="1" baseline="-25000" dirty="0" err="1">
                <a:solidFill>
                  <a:schemeClr val="accent2"/>
                </a:solidFill>
              </a:rPr>
              <a:t>y</a:t>
            </a:r>
            <a:r>
              <a:rPr lang="en-US" sz="1200" b="1" i="1" dirty="0">
                <a:solidFill>
                  <a:schemeClr val="accent2"/>
                </a:solidFill>
              </a:rPr>
              <a:t> </a:t>
            </a:r>
            <a:r>
              <a:rPr lang="en-US" sz="1200" b="1" dirty="0">
                <a:solidFill>
                  <a:schemeClr val="accent2"/>
                </a:solidFill>
              </a:rPr>
              <a:t>are the corresponding basis vectors of the reciprocal lattice;</a:t>
            </a:r>
            <a:r>
              <a:rPr lang="en-US" sz="1200" b="1" i="1" dirty="0">
                <a:solidFill>
                  <a:schemeClr val="accent2"/>
                </a:solidFill>
              </a:rPr>
              <a:t> γ</a:t>
            </a:r>
            <a:r>
              <a:rPr lang="en-US" sz="1200" b="1" i="1" baseline="-25000" dirty="0">
                <a:solidFill>
                  <a:schemeClr val="accent2"/>
                </a:solidFill>
              </a:rPr>
              <a:t>0</a:t>
            </a:r>
            <a:r>
              <a:rPr lang="en-US" sz="1200" b="1" dirty="0">
                <a:solidFill>
                  <a:schemeClr val="accent2"/>
                </a:solidFill>
              </a:rPr>
              <a:t>  is nearest-neighbor transfer </a:t>
            </a:r>
            <a:r>
              <a:rPr lang="en-US" sz="1200" b="1" dirty="0" smtClean="0">
                <a:solidFill>
                  <a:schemeClr val="accent2"/>
                </a:solidFill>
              </a:rPr>
              <a:t>integral</a:t>
            </a:r>
          </a:p>
          <a:p>
            <a:pPr eaLnBrk="1" hangingPunct="1"/>
            <a:endParaRPr lang="en-US" sz="1200" b="1" dirty="0">
              <a:solidFill>
                <a:schemeClr val="accent2"/>
              </a:solidFill>
            </a:endParaRPr>
          </a:p>
          <a:p>
            <a:pPr eaLnBrk="1" hangingPunct="1"/>
            <a:r>
              <a:rPr lang="en-US" sz="1200" b="1" dirty="0">
                <a:solidFill>
                  <a:schemeClr val="accent2"/>
                </a:solidFill>
              </a:rPr>
              <a:t>For </a:t>
            </a:r>
            <a:r>
              <a:rPr lang="en-US" sz="1200" b="1" dirty="0" smtClean="0">
                <a:solidFill>
                  <a:schemeClr val="accent2"/>
                </a:solidFill>
              </a:rPr>
              <a:t>an </a:t>
            </a:r>
            <a:r>
              <a:rPr lang="en-US" sz="1200" b="1" dirty="0">
                <a:solidFill>
                  <a:schemeClr val="accent2"/>
                </a:solidFill>
              </a:rPr>
              <a:t>armchair </a:t>
            </a:r>
            <a:r>
              <a:rPr lang="en-US" sz="1200" b="1" dirty="0" smtClean="0">
                <a:solidFill>
                  <a:schemeClr val="accent2"/>
                </a:solidFill>
              </a:rPr>
              <a:t> SWNT tube </a:t>
            </a:r>
            <a:r>
              <a:rPr lang="en-US" sz="1200" b="1" dirty="0">
                <a:solidFill>
                  <a:schemeClr val="accent2"/>
                </a:solidFill>
              </a:rPr>
              <a:t>the 1D energy dispersion</a:t>
            </a:r>
            <a:r>
              <a:rPr lang="en-US" sz="1200" b="1" dirty="0"/>
              <a:t>  </a:t>
            </a:r>
            <a:r>
              <a:rPr lang="en-US" sz="1200" b="1" dirty="0">
                <a:solidFill>
                  <a:schemeClr val="accent2"/>
                </a:solidFill>
              </a:rPr>
              <a:t>relation is: </a:t>
            </a:r>
            <a:endParaRPr lang="en-US" sz="1200" dirty="0">
              <a:solidFill>
                <a:schemeClr val="accent2"/>
              </a:solidFill>
            </a:endParaRPr>
          </a:p>
          <a:p>
            <a:pPr eaLnBrk="1" hangingPunct="1"/>
            <a:r>
              <a:rPr lang="en-US" sz="1200" dirty="0"/>
              <a:t>				</a:t>
            </a:r>
          </a:p>
          <a:p>
            <a:pPr eaLnBrk="1" hangingPunct="1"/>
            <a:r>
              <a:rPr lang="en-US" sz="1200" dirty="0"/>
              <a:t>			                                        </a:t>
            </a:r>
            <a:r>
              <a:rPr lang="en-US" sz="1000" b="1" i="1" dirty="0"/>
              <a:t>(-π &lt; </a:t>
            </a:r>
            <a:r>
              <a:rPr lang="en-US" sz="1000" b="1" i="1" dirty="0" err="1"/>
              <a:t>ka</a:t>
            </a:r>
            <a:r>
              <a:rPr lang="en-US" sz="1000" b="1" i="1" dirty="0"/>
              <a:t> &lt; π ); m = 1,.....,5 ;</a:t>
            </a:r>
            <a:r>
              <a:rPr lang="en-US" b="1" i="1" dirty="0"/>
              <a:t> </a:t>
            </a:r>
            <a:endParaRPr lang="en-US" dirty="0"/>
          </a:p>
          <a:p>
            <a:pPr eaLnBrk="1" hangingPunct="1"/>
            <a:endParaRPr lang="en-US" sz="1200" dirty="0"/>
          </a:p>
          <a:p>
            <a:pPr eaLnBrk="1" hangingPunct="1"/>
            <a:endParaRPr lang="en-US" sz="1200" b="1" dirty="0"/>
          </a:p>
          <a:p>
            <a:pPr eaLnBrk="1" hangingPunct="1"/>
            <a:endParaRPr lang="en-US" sz="1200" b="1" dirty="0">
              <a:solidFill>
                <a:schemeClr val="accent2"/>
              </a:solidFill>
            </a:endParaRPr>
          </a:p>
          <a:p>
            <a:pPr eaLnBrk="1" hangingPunct="1"/>
            <a:r>
              <a:rPr lang="en-US" sz="1200" b="1" dirty="0">
                <a:solidFill>
                  <a:schemeClr val="accent2"/>
                </a:solidFill>
              </a:rPr>
              <a:t>Similarly for a </a:t>
            </a:r>
            <a:r>
              <a:rPr lang="en-US" sz="1200" b="1" dirty="0" err="1">
                <a:solidFill>
                  <a:schemeClr val="accent2"/>
                </a:solidFill>
              </a:rPr>
              <a:t>zig-zac</a:t>
            </a:r>
            <a:r>
              <a:rPr lang="en-US" sz="1200" b="1" dirty="0">
                <a:solidFill>
                  <a:schemeClr val="accent2"/>
                </a:solidFill>
              </a:rPr>
              <a:t> </a:t>
            </a:r>
            <a:r>
              <a:rPr lang="en-US" sz="1200" b="1" dirty="0" smtClean="0">
                <a:solidFill>
                  <a:schemeClr val="accent2"/>
                </a:solidFill>
              </a:rPr>
              <a:t> SWNT tube</a:t>
            </a:r>
            <a:r>
              <a:rPr lang="en-US" sz="1200" b="1" dirty="0">
                <a:solidFill>
                  <a:schemeClr val="accent2"/>
                </a:solidFill>
              </a:rPr>
              <a:t>: </a:t>
            </a:r>
          </a:p>
          <a:p>
            <a:pPr eaLnBrk="1" hangingPunct="1"/>
            <a:endParaRPr lang="en-US" sz="1200" b="1" dirty="0">
              <a:solidFill>
                <a:schemeClr val="accent2"/>
              </a:solidFill>
            </a:endParaRPr>
          </a:p>
          <a:p>
            <a:pPr eaLnBrk="1" hangingPunct="1"/>
            <a:r>
              <a:rPr lang="en-US" sz="1200" b="1" dirty="0"/>
              <a:t>					  </a:t>
            </a:r>
          </a:p>
          <a:p>
            <a:pPr eaLnBrk="1" hangingPunct="1"/>
            <a:endParaRPr lang="en-US" sz="1200" b="1" dirty="0"/>
          </a:p>
          <a:p>
            <a:pPr eaLnBrk="1" hangingPunct="1"/>
            <a:r>
              <a:rPr lang="en-US" sz="1200" b="1" dirty="0"/>
              <a:t>				                         </a:t>
            </a:r>
            <a:r>
              <a:rPr lang="en-US" sz="1000" b="1" i="1" dirty="0"/>
              <a:t>m = 1,.....,9 ;</a:t>
            </a:r>
            <a:endParaRPr lang="en-US" sz="1000" dirty="0"/>
          </a:p>
          <a:p>
            <a:pPr eaLnBrk="1" hangingPunct="1"/>
            <a:endParaRPr lang="en-US" sz="1200" b="1" i="1" dirty="0"/>
          </a:p>
          <a:p>
            <a:pPr eaLnBrk="1" hangingPunct="1"/>
            <a:r>
              <a:rPr lang="en-US" sz="1200" b="1" i="1" dirty="0">
                <a:solidFill>
                  <a:schemeClr val="accent2"/>
                </a:solidFill>
              </a:rPr>
              <a:t>k  </a:t>
            </a:r>
            <a:r>
              <a:rPr lang="en-US" sz="1200" b="1" dirty="0">
                <a:solidFill>
                  <a:schemeClr val="accent2"/>
                </a:solidFill>
              </a:rPr>
              <a:t>is one dimensional vector along the tub axis</a:t>
            </a:r>
          </a:p>
          <a:p>
            <a:pPr eaLnBrk="1" hangingPunct="1"/>
            <a:endParaRPr lang="en-US" sz="1200" b="1" dirty="0">
              <a:solidFill>
                <a:schemeClr val="accent2"/>
              </a:solidFill>
            </a:endParaRPr>
          </a:p>
          <a:p>
            <a:pPr eaLnBrk="1" hangingPunct="1"/>
            <a:r>
              <a:rPr lang="en-US" sz="1200" b="1" dirty="0">
                <a:solidFill>
                  <a:schemeClr val="accent2"/>
                </a:solidFill>
              </a:rPr>
              <a:t>► The calculations for the electronic  structure of SWNTs </a:t>
            </a:r>
            <a:r>
              <a:rPr lang="en-US" sz="1200" b="1" dirty="0" smtClean="0">
                <a:solidFill>
                  <a:schemeClr val="accent2"/>
                </a:solidFill>
              </a:rPr>
              <a:t>show  </a:t>
            </a:r>
            <a:r>
              <a:rPr lang="en-US" sz="1200" b="1" dirty="0">
                <a:solidFill>
                  <a:schemeClr val="accent2"/>
                </a:solidFill>
              </a:rPr>
              <a:t>that </a:t>
            </a:r>
            <a:r>
              <a:rPr lang="en-US" sz="1200" b="1" dirty="0" smtClean="0">
                <a:solidFill>
                  <a:schemeClr val="accent2"/>
                </a:solidFill>
              </a:rPr>
              <a:t> about </a:t>
            </a:r>
            <a:r>
              <a:rPr lang="en-US" sz="1200" b="1" dirty="0">
                <a:solidFill>
                  <a:schemeClr val="accent2"/>
                </a:solidFill>
              </a:rPr>
              <a:t>1/3 of the nanotubes are metallic and 2/3 </a:t>
            </a:r>
            <a:endParaRPr lang="en-US" sz="1200" b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1200" b="1" dirty="0">
                <a:solidFill>
                  <a:schemeClr val="accent2"/>
                </a:solidFill>
              </a:rPr>
              <a:t> </a:t>
            </a:r>
            <a:r>
              <a:rPr lang="en-US" sz="1200" b="1" dirty="0" smtClean="0">
                <a:solidFill>
                  <a:schemeClr val="accent2"/>
                </a:solidFill>
              </a:rPr>
              <a:t>    are </a:t>
            </a:r>
            <a:r>
              <a:rPr lang="en-US" sz="1200" b="1" dirty="0">
                <a:solidFill>
                  <a:schemeClr val="accent2"/>
                </a:solidFill>
              </a:rPr>
              <a:t>semiconducting , depending on the nanotube diameter </a:t>
            </a:r>
            <a:r>
              <a:rPr lang="en-US" sz="1200" b="1" i="1" dirty="0" err="1">
                <a:solidFill>
                  <a:schemeClr val="accent2"/>
                </a:solidFill>
              </a:rPr>
              <a:t>d</a:t>
            </a:r>
            <a:r>
              <a:rPr lang="en-US" sz="1200" b="1" i="1" baseline="-25000" dirty="0" err="1">
                <a:solidFill>
                  <a:schemeClr val="accent2"/>
                </a:solidFill>
              </a:rPr>
              <a:t>t</a:t>
            </a:r>
            <a:r>
              <a:rPr lang="en-US" sz="1200" b="1" dirty="0">
                <a:solidFill>
                  <a:schemeClr val="accent2"/>
                </a:solidFill>
              </a:rPr>
              <a:t> and chiral angle </a:t>
            </a:r>
            <a:r>
              <a:rPr lang="en-US" sz="1200" b="1" i="1" dirty="0">
                <a:solidFill>
                  <a:schemeClr val="accent2"/>
                </a:solidFill>
              </a:rPr>
              <a:t>θ.</a:t>
            </a:r>
            <a:endParaRPr lang="en-US" sz="1200" b="1" dirty="0">
              <a:solidFill>
                <a:schemeClr val="accent2"/>
              </a:solidFill>
            </a:endParaRPr>
          </a:p>
          <a:p>
            <a:pPr eaLnBrk="1" hangingPunct="1"/>
            <a:endParaRPr lang="en-US" sz="1200" b="1" dirty="0">
              <a:solidFill>
                <a:schemeClr val="accent2"/>
              </a:solidFill>
            </a:endParaRPr>
          </a:p>
          <a:p>
            <a:pPr eaLnBrk="1" hangingPunct="1"/>
            <a:r>
              <a:rPr lang="en-US" sz="1200" b="1" dirty="0">
                <a:solidFill>
                  <a:schemeClr val="accent2"/>
                </a:solidFill>
              </a:rPr>
              <a:t>►The metallic </a:t>
            </a:r>
            <a:r>
              <a:rPr lang="en-US" sz="1200" b="1" dirty="0" smtClean="0">
                <a:solidFill>
                  <a:schemeClr val="accent2"/>
                </a:solidFill>
              </a:rPr>
              <a:t>SWNT </a:t>
            </a:r>
            <a:r>
              <a:rPr lang="en-US" sz="1200" b="1" dirty="0">
                <a:solidFill>
                  <a:schemeClr val="accent2"/>
                </a:solidFill>
              </a:rPr>
              <a:t>have a small </a:t>
            </a:r>
            <a:r>
              <a:rPr lang="en-US" sz="1200" b="1" dirty="0" smtClean="0">
                <a:solidFill>
                  <a:schemeClr val="accent2"/>
                </a:solidFill>
              </a:rPr>
              <a:t> non-vanishing </a:t>
            </a:r>
            <a:r>
              <a:rPr lang="en-US" sz="1200" b="1" dirty="0">
                <a:solidFill>
                  <a:schemeClr val="accent2"/>
                </a:solidFill>
              </a:rPr>
              <a:t>1D density of states at the Fermi  level while for the </a:t>
            </a:r>
            <a:r>
              <a:rPr lang="en-US" sz="1200" b="1" dirty="0" smtClean="0">
                <a:solidFill>
                  <a:schemeClr val="accent2"/>
                </a:solidFill>
              </a:rPr>
              <a:t>  semiconducting </a:t>
            </a:r>
          </a:p>
          <a:p>
            <a:pPr eaLnBrk="1" hangingPunct="1"/>
            <a:r>
              <a:rPr lang="en-US" sz="1200" b="1" dirty="0">
                <a:solidFill>
                  <a:schemeClr val="accent2"/>
                </a:solidFill>
              </a:rPr>
              <a:t> </a:t>
            </a:r>
            <a:r>
              <a:rPr lang="en-US" sz="1200" b="1" dirty="0" smtClean="0">
                <a:solidFill>
                  <a:schemeClr val="accent2"/>
                </a:solidFill>
              </a:rPr>
              <a:t>   1D SWNT </a:t>
            </a:r>
            <a:r>
              <a:rPr lang="en-US" sz="1200" b="1" dirty="0">
                <a:solidFill>
                  <a:schemeClr val="accent2"/>
                </a:solidFill>
              </a:rPr>
              <a:t>the density of states is zero.</a:t>
            </a:r>
          </a:p>
          <a:p>
            <a:pPr eaLnBrk="1" hangingPunct="1"/>
            <a:endParaRPr lang="en-US" sz="1200" b="1" dirty="0">
              <a:solidFill>
                <a:schemeClr val="accent2"/>
              </a:solidFill>
            </a:endParaRPr>
          </a:p>
          <a:p>
            <a:pPr eaLnBrk="1" hangingPunct="1"/>
            <a:r>
              <a:rPr lang="en-US" sz="1200" b="1" dirty="0">
                <a:solidFill>
                  <a:schemeClr val="accent2"/>
                </a:solidFill>
              </a:rPr>
              <a:t>► The band gap for </a:t>
            </a:r>
            <a:r>
              <a:rPr lang="en-US" sz="1200" b="1" dirty="0" smtClean="0">
                <a:solidFill>
                  <a:schemeClr val="accent2"/>
                </a:solidFill>
              </a:rPr>
              <a:t>isolated </a:t>
            </a:r>
            <a:r>
              <a:rPr lang="en-US" sz="1200" b="1" dirty="0">
                <a:solidFill>
                  <a:schemeClr val="accent2"/>
                </a:solidFill>
              </a:rPr>
              <a:t>semiconducting carbon nanotubes is proportional to the reciprocal nanotube diameter </a:t>
            </a:r>
            <a:r>
              <a:rPr lang="en-US" sz="1200" b="1" i="1" dirty="0">
                <a:solidFill>
                  <a:schemeClr val="accent2"/>
                </a:solidFill>
              </a:rPr>
              <a:t>1/</a:t>
            </a:r>
            <a:r>
              <a:rPr lang="en-US" sz="1200" b="1" i="1" dirty="0" err="1">
                <a:solidFill>
                  <a:schemeClr val="accent2"/>
                </a:solidFill>
              </a:rPr>
              <a:t>d</a:t>
            </a:r>
            <a:r>
              <a:rPr lang="en-US" sz="1200" b="1" i="1" baseline="-25000" dirty="0" err="1">
                <a:solidFill>
                  <a:schemeClr val="accent2"/>
                </a:solidFill>
              </a:rPr>
              <a:t>t</a:t>
            </a:r>
            <a:r>
              <a:rPr lang="en-US" sz="1200" i="1" dirty="0">
                <a:solidFill>
                  <a:schemeClr val="accent2"/>
                </a:solidFill>
              </a:rPr>
              <a:t> </a:t>
            </a:r>
          </a:p>
        </p:txBody>
      </p:sp>
      <p:graphicFrame>
        <p:nvGraphicFramePr>
          <p:cNvPr id="30723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533400" y="2819400"/>
          <a:ext cx="40386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4" name="Equation" r:id="rId3" imgW="5308600" imgH="698500" progId="Equation.3">
                  <p:embed/>
                </p:oleObj>
              </mc:Choice>
              <mc:Fallback>
                <p:oleObj name="Equation" r:id="rId3" imgW="53086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819400"/>
                        <a:ext cx="40386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1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3400" y="1295400"/>
          <a:ext cx="39624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5" name="Equation" r:id="rId5" imgW="4432300" imgH="622300" progId="Equation.3">
                  <p:embed/>
                </p:oleObj>
              </mc:Choice>
              <mc:Fallback>
                <p:oleObj name="Equation" r:id="rId5" imgW="44323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5400"/>
                        <a:ext cx="396240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Text Box 11"/>
          <p:cNvSpPr txBox="1">
            <a:spLocks noChangeArrowheads="1"/>
          </p:cNvSpPr>
          <p:nvPr/>
        </p:nvSpPr>
        <p:spPr bwMode="auto">
          <a:xfrm>
            <a:off x="2117725" y="3313113"/>
            <a:ext cx="2225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30726" name="Object 1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09600" y="3886200"/>
          <a:ext cx="396240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6" name="Equation" r:id="rId7" imgW="4749800" imgH="685800" progId="Equation.3">
                  <p:embed/>
                </p:oleObj>
              </mc:Choice>
              <mc:Fallback>
                <p:oleObj name="Equation" r:id="rId7" imgW="47498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86200"/>
                        <a:ext cx="3962400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28" name="Object 22"/>
          <p:cNvGraphicFramePr>
            <a:graphicFrameLocks noChangeAspect="1"/>
          </p:cNvGraphicFramePr>
          <p:nvPr/>
        </p:nvGraphicFramePr>
        <p:xfrm>
          <a:off x="4953000" y="3886200"/>
          <a:ext cx="9906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7" name="Equation" r:id="rId9" imgW="1536700" imgH="558800" progId="Equation.3">
                  <p:embed/>
                </p:oleObj>
              </mc:Choice>
              <mc:Fallback>
                <p:oleObj name="Equation" r:id="rId9" imgW="15367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886200"/>
                        <a:ext cx="9906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1985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990600" y="685800"/>
            <a:ext cx="441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3795" name="Rectangle 867"/>
          <p:cNvSpPr>
            <a:spLocks noChangeArrowheads="1"/>
          </p:cNvSpPr>
          <p:nvPr/>
        </p:nvSpPr>
        <p:spPr bwMode="auto">
          <a:xfrm>
            <a:off x="0" y="67087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796" name="Rectangle 872"/>
          <p:cNvSpPr>
            <a:spLocks noChangeArrowheads="1"/>
          </p:cNvSpPr>
          <p:nvPr/>
        </p:nvSpPr>
        <p:spPr bwMode="auto">
          <a:xfrm>
            <a:off x="99332" y="319351"/>
            <a:ext cx="579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457200" algn="ctr"/>
            <a:r>
              <a:rPr lang="fr-FR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The tubes </a:t>
            </a:r>
            <a:r>
              <a:rPr lang="fr-FR" sz="1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diameter</a:t>
            </a:r>
            <a:r>
              <a:rPr lang="fr-FR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FR" sz="1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calculated</a:t>
            </a:r>
            <a:r>
              <a:rPr lang="fr-FR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band gap </a:t>
            </a:r>
            <a:r>
              <a:rPr lang="fr-FR" sz="1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energies</a:t>
            </a:r>
            <a:r>
              <a:rPr lang="fr-FR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fr-FR" sz="1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function</a:t>
            </a:r>
            <a:r>
              <a:rPr lang="fr-FR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sz="1600" b="1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n,m</a:t>
            </a:r>
            <a:r>
              <a:rPr lang="fr-FR" sz="16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  </a:t>
            </a:r>
            <a:r>
              <a:rPr lang="en-U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parameters</a:t>
            </a:r>
            <a:r>
              <a:rPr lang="en-US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1400" b="1" i="1" dirty="0">
                <a:solidFill>
                  <a:srgbClr val="000000"/>
                </a:solidFill>
                <a:sym typeface="Symbol" pitchFamily="18" charset="2"/>
              </a:rPr>
              <a:t>.</a:t>
            </a:r>
            <a:r>
              <a:rPr lang="fr-FR" sz="1400" b="1" dirty="0"/>
              <a:t> </a:t>
            </a:r>
            <a:endParaRPr lang="en-US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948" name="Rectangle 1733"/>
          <p:cNvSpPr>
            <a:spLocks noChangeArrowheads="1"/>
          </p:cNvSpPr>
          <p:nvPr/>
        </p:nvSpPr>
        <p:spPr bwMode="auto">
          <a:xfrm>
            <a:off x="0" y="67087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r="10142" b="4791"/>
          <a:stretch/>
        </p:blipFill>
        <p:spPr bwMode="auto">
          <a:xfrm>
            <a:off x="184150" y="1219200"/>
            <a:ext cx="5226050" cy="5263244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 Box 60"/>
          <p:cNvSpPr txBox="1">
            <a:spLocks noChangeArrowheads="1"/>
          </p:cNvSpPr>
          <p:nvPr/>
        </p:nvSpPr>
        <p:spPr bwMode="auto">
          <a:xfrm>
            <a:off x="6400799" y="6345125"/>
            <a:ext cx="22399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dirty="0"/>
              <a:t>Absorption spectrum of SWNT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736658"/>
              </p:ext>
            </p:extLst>
          </p:nvPr>
        </p:nvGraphicFramePr>
        <p:xfrm>
          <a:off x="6246283" y="3368759"/>
          <a:ext cx="2362200" cy="2955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0" name="Graph" r:id="rId5" imgW="2191925" imgH="2928239" progId="Origin50.Graph">
                  <p:embed/>
                </p:oleObj>
              </mc:Choice>
              <mc:Fallback>
                <p:oleObj name="Graph" r:id="rId5" imgW="2191925" imgH="2928239" progId="Origin50.Grap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3681" r="16957" b="8469"/>
                      <a:stretch>
                        <a:fillRect/>
                      </a:stretch>
                    </p:blipFill>
                    <p:spPr bwMode="auto">
                      <a:xfrm>
                        <a:off x="6246283" y="3368759"/>
                        <a:ext cx="2362200" cy="29558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838200" y="4267200"/>
            <a:ext cx="2156732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38200" y="3429000"/>
            <a:ext cx="21567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8200" y="2590800"/>
            <a:ext cx="2156732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895600" y="1828800"/>
            <a:ext cx="157276" cy="4038600"/>
          </a:xfrm>
          <a:prstGeom prst="rect">
            <a:avLst/>
          </a:prstGeom>
          <a:solidFill>
            <a:schemeClr val="bg1">
              <a:lumMod val="6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" y="2286000"/>
            <a:ext cx="970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6600"/>
                </a:solidFill>
              </a:rPr>
              <a:t>514.5 nm</a:t>
            </a:r>
          </a:p>
          <a:p>
            <a:r>
              <a:rPr lang="en-US" sz="1600" dirty="0" smtClean="0">
                <a:solidFill>
                  <a:srgbClr val="006600"/>
                </a:solidFill>
              </a:rPr>
              <a:t>2.4 </a:t>
            </a:r>
            <a:r>
              <a:rPr lang="en-US" sz="1600" dirty="0" err="1" smtClean="0">
                <a:solidFill>
                  <a:srgbClr val="006600"/>
                </a:solidFill>
              </a:rPr>
              <a:t>eV</a:t>
            </a:r>
            <a:endParaRPr lang="en-US" sz="1600" dirty="0">
              <a:solidFill>
                <a:srgbClr val="0066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4400" y="3124200"/>
            <a:ext cx="861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676 nm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1.83  </a:t>
            </a:r>
            <a:r>
              <a:rPr lang="en-US" sz="1600" dirty="0" err="1" smtClean="0">
                <a:solidFill>
                  <a:srgbClr val="FF0000"/>
                </a:solidFill>
              </a:rPr>
              <a:t>eV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962400"/>
            <a:ext cx="918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93300"/>
                </a:solidFill>
              </a:rPr>
              <a:t>1064 nm</a:t>
            </a:r>
          </a:p>
          <a:p>
            <a:r>
              <a:rPr lang="en-US" sz="1600" dirty="0" smtClean="0">
                <a:solidFill>
                  <a:srgbClr val="993300"/>
                </a:solidFill>
              </a:rPr>
              <a:t>1.16  </a:t>
            </a:r>
            <a:r>
              <a:rPr lang="en-US" sz="1600" dirty="0" err="1" smtClean="0">
                <a:solidFill>
                  <a:srgbClr val="993300"/>
                </a:solidFill>
              </a:rPr>
              <a:t>eV</a:t>
            </a:r>
            <a:endParaRPr lang="en-US" sz="1600" dirty="0">
              <a:solidFill>
                <a:srgbClr val="993300"/>
              </a:solidFill>
            </a:endParaRPr>
          </a:p>
        </p:txBody>
      </p:sp>
      <p:pic>
        <p:nvPicPr>
          <p:cNvPr id="19510" name="Picture 5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"/>
            <a:ext cx="3396074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68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6868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Background 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of  Raman light scattering</a:t>
            </a:r>
            <a:endParaRPr lang="en-US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• 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Methods of amplification of the Raman 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emission </a:t>
            </a:r>
            <a:endParaRPr lang="en-US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• Surface Enhanced Raman Scattering (SERS) via </a:t>
            </a:r>
            <a:r>
              <a:rPr lang="en-US" sz="2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plasmons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excitation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• 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SERS mechanism 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as a 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nonlinear optical 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process.</a:t>
            </a:r>
            <a:endParaRPr lang="en-US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Brief 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introductions in the Raman spectroscopy of carbon  nanotubes</a:t>
            </a:r>
            <a:endParaRPr lang="en-US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• Abnormal Anti-Stokes SERS 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spectra 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of single-walled  carbon 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nanotubes 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as  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single beam CARS effect 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• 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Anti-Stokes and Stokes  SERS spectra 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of single-walled  carbon  nanotubes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highly 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separated into 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semiconducting  (99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%) and metallic (98%) nanotube </a:t>
            </a:r>
            <a:endParaRPr lang="en-US" sz="20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components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• Summary</a:t>
            </a:r>
            <a:endParaRPr lang="en-US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2195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609600" y="233136"/>
            <a:ext cx="2514600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</a:rPr>
              <a:t>Electronic structure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317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1748" name="Object 19"/>
          <p:cNvGraphicFramePr>
            <a:graphicFrameLocks noGrp="1" noChangeAspect="1"/>
          </p:cNvGraphicFramePr>
          <p:nvPr>
            <p:ph sz="half" idx="1"/>
          </p:nvPr>
        </p:nvGraphicFramePr>
        <p:xfrm>
          <a:off x="2419350" y="375443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5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375443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2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6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Text Box 28"/>
          <p:cNvSpPr txBox="1">
            <a:spLocks noChangeArrowheads="1"/>
          </p:cNvSpPr>
          <p:nvPr/>
        </p:nvSpPr>
        <p:spPr bwMode="auto">
          <a:xfrm>
            <a:off x="1905000" y="4724400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31751" name="Object 30"/>
          <p:cNvGraphicFramePr>
            <a:graphicFrameLocks noChangeAspect="1"/>
          </p:cNvGraphicFramePr>
          <p:nvPr/>
        </p:nvGraphicFramePr>
        <p:xfrm>
          <a:off x="381000" y="685800"/>
          <a:ext cx="2895600" cy="216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7" name="Bitmap Image" r:id="rId7" imgW="9450119" imgH="6287378" progId="Paint.Picture">
                  <p:embed/>
                </p:oleObj>
              </mc:Choice>
              <mc:Fallback>
                <p:oleObj name="Bitmap Image" r:id="rId7" imgW="9450119" imgH="628737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85800"/>
                        <a:ext cx="2895600" cy="216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2" name="Object 31"/>
          <p:cNvGraphicFramePr>
            <a:graphicFrameLocks noChangeAspect="1"/>
          </p:cNvGraphicFramePr>
          <p:nvPr/>
        </p:nvGraphicFramePr>
        <p:xfrm>
          <a:off x="381000" y="2895600"/>
          <a:ext cx="2895600" cy="237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8" name="Bitmap Image" r:id="rId9" imgW="9450119" imgH="6001588" progId="Paint.Picture">
                  <p:embed/>
                </p:oleObj>
              </mc:Choice>
              <mc:Fallback>
                <p:oleObj name="Bitmap Image" r:id="rId9" imgW="9450119" imgH="600158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95600"/>
                        <a:ext cx="2895600" cy="237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4" name="Text Box 37"/>
          <p:cNvSpPr txBox="1">
            <a:spLocks noChangeArrowheads="1"/>
          </p:cNvSpPr>
          <p:nvPr/>
        </p:nvSpPr>
        <p:spPr bwMode="auto">
          <a:xfrm>
            <a:off x="2209800" y="60960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755" name="Text Box 43"/>
          <p:cNvSpPr txBox="1">
            <a:spLocks noChangeArrowheads="1"/>
          </p:cNvSpPr>
          <p:nvPr/>
        </p:nvSpPr>
        <p:spPr bwMode="auto">
          <a:xfrm>
            <a:off x="3352800" y="60960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756" name="Text Box 49"/>
          <p:cNvSpPr txBox="1">
            <a:spLocks noChangeArrowheads="1"/>
          </p:cNvSpPr>
          <p:nvPr/>
        </p:nvSpPr>
        <p:spPr bwMode="auto">
          <a:xfrm>
            <a:off x="2955925" y="6208713"/>
            <a:ext cx="396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757" name="Text Box 59"/>
          <p:cNvSpPr txBox="1">
            <a:spLocks noChangeArrowheads="1"/>
          </p:cNvSpPr>
          <p:nvPr/>
        </p:nvSpPr>
        <p:spPr bwMode="auto">
          <a:xfrm>
            <a:off x="0" y="5410200"/>
            <a:ext cx="3505200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400" b="1" i="1" dirty="0">
                <a:solidFill>
                  <a:srgbClr val="333399"/>
                </a:solidFill>
              </a:rPr>
              <a:t>Electronic 1D density of states for two (n,0) </a:t>
            </a:r>
            <a:r>
              <a:rPr lang="en-US" sz="1400" b="1" i="1" dirty="0" err="1">
                <a:solidFill>
                  <a:srgbClr val="333399"/>
                </a:solidFill>
              </a:rPr>
              <a:t>zig-zag</a:t>
            </a:r>
            <a:r>
              <a:rPr lang="en-US" sz="1400" b="1" i="1" dirty="0">
                <a:solidFill>
                  <a:srgbClr val="333399"/>
                </a:solidFill>
              </a:rPr>
              <a:t> </a:t>
            </a:r>
            <a:r>
              <a:rPr lang="en-US" sz="1400" b="1" i="1" dirty="0" err="1">
                <a:solidFill>
                  <a:srgbClr val="333399"/>
                </a:solidFill>
              </a:rPr>
              <a:t>nanotubes.Dotted</a:t>
            </a:r>
            <a:r>
              <a:rPr lang="en-US" sz="1400" b="1" i="1" dirty="0">
                <a:solidFill>
                  <a:srgbClr val="333399"/>
                </a:solidFill>
              </a:rPr>
              <a:t> line shows the density of states for the 2D </a:t>
            </a:r>
            <a:r>
              <a:rPr lang="en-US" sz="1400" b="1" i="1" dirty="0" err="1">
                <a:solidFill>
                  <a:srgbClr val="333399"/>
                </a:solidFill>
              </a:rPr>
              <a:t>graphene</a:t>
            </a:r>
            <a:r>
              <a:rPr lang="en-US" sz="1400" b="1" i="1" dirty="0">
                <a:solidFill>
                  <a:srgbClr val="333399"/>
                </a:solidFill>
              </a:rPr>
              <a:t> sheet</a:t>
            </a:r>
            <a:r>
              <a:rPr lang="en-US" dirty="0"/>
              <a:t> </a:t>
            </a:r>
          </a:p>
          <a:p>
            <a:pPr algn="ctr" eaLnBrk="1" hangingPunct="1"/>
            <a:r>
              <a:rPr lang="en-US" sz="1200" dirty="0"/>
              <a:t>(</a:t>
            </a:r>
            <a:r>
              <a:rPr lang="en-US" sz="1200" dirty="0" err="1"/>
              <a:t>R.Saito,M.S</a:t>
            </a:r>
            <a:r>
              <a:rPr lang="en-US" sz="1200" dirty="0"/>
              <a:t> </a:t>
            </a:r>
            <a:r>
              <a:rPr lang="en-US" sz="1200" dirty="0" err="1"/>
              <a:t>Dresselhaus</a:t>
            </a:r>
            <a:r>
              <a:rPr lang="en-US" sz="1200" dirty="0"/>
              <a:t> et al </a:t>
            </a:r>
            <a:r>
              <a:rPr lang="en-US" sz="1200" dirty="0" err="1"/>
              <a:t>J.Appl.Phys</a:t>
            </a:r>
            <a:r>
              <a:rPr lang="en-US" sz="1200" dirty="0"/>
              <a:t> </a:t>
            </a:r>
            <a:r>
              <a:rPr lang="en-US" sz="1200" b="1" dirty="0"/>
              <a:t>73</a:t>
            </a:r>
            <a:r>
              <a:rPr lang="en-US" sz="1200" dirty="0"/>
              <a:t>,494,(1993))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285549"/>
              </p:ext>
            </p:extLst>
          </p:nvPr>
        </p:nvGraphicFramePr>
        <p:xfrm>
          <a:off x="5105400" y="233136"/>
          <a:ext cx="3926052" cy="6271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9" name="Graph" r:id="rId11" imgW="2298192" imgH="3672230" progId="Origin50.Graph">
                  <p:embed/>
                </p:oleObj>
              </mc:Choice>
              <mc:Fallback>
                <p:oleObj name="Graph" r:id="rId11" imgW="2298192" imgH="3672230" progId="Origin50.Grap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33136"/>
                        <a:ext cx="3926052" cy="6271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66834" y="894556"/>
            <a:ext cx="2000731" cy="1258887"/>
          </a:xfrm>
          <a:prstGeom prst="rect">
            <a:avLst/>
          </a:prstGeom>
        </p:spPr>
      </p:pic>
      <p:pic>
        <p:nvPicPr>
          <p:cNvPr id="18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78200" y="3181510"/>
            <a:ext cx="1971435" cy="1314290"/>
          </a:xfrm>
        </p:spPr>
      </p:pic>
      <p:pic>
        <p:nvPicPr>
          <p:cNvPr id="19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3450" y="4754033"/>
            <a:ext cx="2012950" cy="1341967"/>
          </a:xfrm>
          <a:noFill/>
        </p:spPr>
      </p:pic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2418443" y="2153443"/>
            <a:ext cx="3733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solidFill>
                  <a:srgbClr val="0000CC"/>
                </a:solidFill>
              </a:rPr>
              <a:t>radial breathing modes RBM 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solidFill>
                  <a:srgbClr val="0000CC"/>
                </a:solidFill>
                <a:sym typeface="Symbol" pitchFamily="18" charset="2"/>
              </a:rPr>
              <a:t></a:t>
            </a:r>
            <a:r>
              <a:rPr lang="fr-FR" sz="1200" b="1" baseline="-25000" dirty="0">
                <a:solidFill>
                  <a:srgbClr val="0000CC"/>
                </a:solidFill>
              </a:rPr>
              <a:t>RBM</a:t>
            </a:r>
            <a:r>
              <a:rPr lang="fr-FR" sz="1200" b="1" dirty="0">
                <a:solidFill>
                  <a:srgbClr val="0000CC"/>
                </a:solidFill>
              </a:rPr>
              <a:t> (cm</a:t>
            </a:r>
            <a:r>
              <a:rPr lang="fr-FR" sz="1200" b="1" baseline="30000" dirty="0">
                <a:solidFill>
                  <a:srgbClr val="0000CC"/>
                </a:solidFill>
              </a:rPr>
              <a:t>-1</a:t>
            </a:r>
            <a:r>
              <a:rPr lang="fr-FR" sz="1200" b="1" dirty="0">
                <a:solidFill>
                  <a:srgbClr val="0000CC"/>
                </a:solidFill>
              </a:rPr>
              <a:t>) = </a:t>
            </a:r>
            <a:r>
              <a:rPr lang="el-GR" sz="1200" b="1" dirty="0">
                <a:solidFill>
                  <a:srgbClr val="0000CC"/>
                </a:solidFill>
                <a:cs typeface="Arial" pitchFamily="34" charset="0"/>
              </a:rPr>
              <a:t>α</a:t>
            </a:r>
            <a:r>
              <a:rPr lang="fr-FR" sz="1200" b="1" dirty="0">
                <a:solidFill>
                  <a:srgbClr val="0000CC"/>
                </a:solidFill>
              </a:rPr>
              <a:t>/d (nm ) ;     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sz="1200" b="1" dirty="0">
                <a:solidFill>
                  <a:srgbClr val="0000CC"/>
                </a:solidFill>
              </a:rPr>
              <a:t>223.75&lt;</a:t>
            </a:r>
            <a:r>
              <a:rPr lang="el-GR" sz="1200" b="1" dirty="0">
                <a:solidFill>
                  <a:srgbClr val="0000CC"/>
                </a:solidFill>
                <a:cs typeface="Arial" pitchFamily="34" charset="0"/>
              </a:rPr>
              <a:t>α</a:t>
            </a:r>
            <a:r>
              <a:rPr lang="fr-FR" sz="1200" b="1" dirty="0">
                <a:solidFill>
                  <a:srgbClr val="0000CC"/>
                </a:solidFill>
              </a:rPr>
              <a:t>&lt;248</a:t>
            </a:r>
            <a:endParaRPr lang="en-US" sz="1200" b="1" dirty="0">
              <a:solidFill>
                <a:srgbClr val="0000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5114" y="4362716"/>
            <a:ext cx="16201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Tx/>
              <a:buChar char="-"/>
            </a:pPr>
            <a:r>
              <a:rPr lang="en-US" sz="1600" b="1" dirty="0">
                <a:solidFill>
                  <a:srgbClr val="333399"/>
                </a:solidFill>
              </a:rPr>
              <a:t>transversal axial</a:t>
            </a:r>
          </a:p>
        </p:txBody>
      </p:sp>
      <p:sp>
        <p:nvSpPr>
          <p:cNvPr id="4" name="Rectangle 3"/>
          <p:cNvSpPr/>
          <p:nvPr/>
        </p:nvSpPr>
        <p:spPr>
          <a:xfrm>
            <a:off x="3807440" y="6172994"/>
            <a:ext cx="12554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333399"/>
                </a:solidFill>
              </a:rPr>
              <a:t>-</a:t>
            </a:r>
            <a:r>
              <a:rPr lang="en-US" sz="1600" b="1" dirty="0" err="1">
                <a:solidFill>
                  <a:srgbClr val="333399"/>
                </a:solidFill>
              </a:rPr>
              <a:t>longituginal</a:t>
            </a:r>
            <a:endParaRPr lang="en-US" sz="16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48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72" y="1128944"/>
            <a:ext cx="4730849" cy="460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77611" y="1143000"/>
            <a:ext cx="36663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Stokes 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and anti-Stokes </a:t>
            </a:r>
            <a:r>
              <a:rPr lang="en-US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SERS 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spectra </a:t>
            </a:r>
            <a:endParaRPr lang="en-US" sz="16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SWNTs films </a:t>
            </a:r>
            <a:r>
              <a:rPr lang="en-US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of  different thicknesses </a:t>
            </a:r>
          </a:p>
          <a:p>
            <a:r>
              <a:rPr lang="en-US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(h</a:t>
            </a:r>
            <a:r>
              <a:rPr lang="en-US" sz="1600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&lt;h</a:t>
            </a:r>
            <a:r>
              <a:rPr lang="en-US" sz="1600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&lt;h</a:t>
            </a:r>
            <a:r>
              <a:rPr lang="en-US" sz="1600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i.e about 30, 60 and 120nm </a:t>
            </a:r>
            <a:r>
              <a:rPr lang="en-US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recorded through </a:t>
            </a:r>
            <a:r>
              <a:rPr lang="en-US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 microscope objective</a:t>
            </a:r>
          </a:p>
          <a:p>
            <a:r>
              <a:rPr lang="en-US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x0.55 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numerical </a:t>
            </a:r>
            <a:r>
              <a:rPr lang="en-US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aperture  under </a:t>
            </a:r>
          </a:p>
          <a:p>
            <a:r>
              <a:rPr lang="en-US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excitation wavelengths </a:t>
            </a:r>
          </a:p>
          <a:p>
            <a:r>
              <a:rPr lang="en-US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of 676.4 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and 514.5 nm. </a:t>
            </a:r>
            <a:endParaRPr lang="en-US" sz="16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/I</a:t>
            </a:r>
            <a:r>
              <a:rPr lang="en-US" sz="1600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ratio was estimated for</a:t>
            </a:r>
          </a:p>
          <a:p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 G band. </a:t>
            </a:r>
            <a:r>
              <a:rPr lang="en-US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Au as </a:t>
            </a:r>
            <a:r>
              <a:rPr lang="en-US" sz="1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metallic SERS </a:t>
            </a:r>
            <a:r>
              <a:rPr lang="en-US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support</a:t>
            </a:r>
          </a:p>
          <a:p>
            <a:endPara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Explanation:</a:t>
            </a:r>
          </a:p>
          <a:p>
            <a:pPr algn="ctr"/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Single beam CARS effect</a:t>
            </a:r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271" y="333345"/>
            <a:ext cx="82039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SERS spectra of mixture semiconductor (66%) and metallic (33%) </a:t>
            </a:r>
          </a:p>
          <a:p>
            <a:pPr algn="ctr"/>
            <a:r>
              <a:rPr lang="en-US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carbon nanotubes packed 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 bundles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82321"/>
            <a:ext cx="2438400" cy="2549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5943600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I.Baltog</a:t>
            </a:r>
            <a:r>
              <a:rPr lang="en-US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et al .</a:t>
            </a:r>
            <a:r>
              <a:rPr lang="en-US" sz="1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Phys</a:t>
            </a:r>
            <a:r>
              <a:rPr lang="en-US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Rev B,72,(24), 245402,(2005</a:t>
            </a:r>
            <a:r>
              <a:rPr lang="en-US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 SWCNTs</a:t>
            </a:r>
            <a:endParaRPr lang="en-US" sz="1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  J</a:t>
            </a:r>
            <a:r>
              <a:rPr lang="en-US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Raman </a:t>
            </a:r>
            <a:r>
              <a:rPr lang="en-US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Spectrosc,42,303,(2011) </a:t>
            </a:r>
            <a:r>
              <a:rPr lang="en-US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  conducting polymers</a:t>
            </a:r>
            <a:r>
              <a:rPr lang="en-US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  J</a:t>
            </a:r>
            <a:r>
              <a:rPr lang="en-US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Appl. Phys., 110, 053106, (</a:t>
            </a:r>
            <a:r>
              <a:rPr lang="en-US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2011) </a:t>
            </a:r>
            <a:r>
              <a:rPr lang="en-US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nonlinear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optical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			     materials</a:t>
            </a:r>
            <a:endParaRPr lang="en-US" sz="1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01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334" y="2362200"/>
            <a:ext cx="3420666" cy="3886200"/>
          </a:xfrm>
          <a:prstGeom prst="rect">
            <a:avLst/>
          </a:prstGeom>
          <a:solidFill>
            <a:srgbClr val="00FF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5" t="48093" r="6097" b="4651"/>
          <a:stretch/>
        </p:blipFill>
        <p:spPr bwMode="auto">
          <a:xfrm>
            <a:off x="152400" y="3456455"/>
            <a:ext cx="2903934" cy="1953745"/>
          </a:xfrm>
          <a:prstGeom prst="rect">
            <a:avLst/>
          </a:prstGeom>
          <a:solidFill>
            <a:srgbClr val="00FF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52400" y="76200"/>
            <a:ext cx="8686800" cy="6413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/>
              <a:t>Abnormal  anti-Stokes Raman scattering </a:t>
            </a:r>
            <a:r>
              <a:rPr lang="en-US" b="1" dirty="0" smtClean="0"/>
              <a:t>under resonant optical excitation  </a:t>
            </a:r>
          </a:p>
          <a:p>
            <a:r>
              <a:rPr lang="en-US" b="1" dirty="0" smtClean="0"/>
              <a:t>of  </a:t>
            </a:r>
            <a:r>
              <a:rPr lang="en-US" b="1" dirty="0"/>
              <a:t>SWNTs  </a:t>
            </a:r>
            <a:r>
              <a:rPr lang="en-US" b="1" dirty="0" smtClean="0"/>
              <a:t>is a </a:t>
            </a:r>
            <a:r>
              <a:rPr lang="en-US" b="1" dirty="0"/>
              <a:t>process reminiscent to </a:t>
            </a:r>
            <a:r>
              <a:rPr lang="en-US" b="1" dirty="0" smtClean="0"/>
              <a:t>a  single beam  </a:t>
            </a:r>
            <a:r>
              <a:rPr lang="en-US" b="1" dirty="0"/>
              <a:t>CARS </a:t>
            </a:r>
            <a:r>
              <a:rPr lang="en-US" b="1" dirty="0" smtClean="0"/>
              <a:t> effect.</a:t>
            </a:r>
            <a:endParaRPr lang="en-US" b="1" dirty="0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152400" y="685800"/>
            <a:ext cx="4495800" cy="519113"/>
          </a:xfrm>
          <a:prstGeom prst="rect">
            <a:avLst/>
          </a:prstGeom>
          <a:solidFill>
            <a:srgbClr val="00FFFF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b="1" i="1" dirty="0">
                <a:solidFill>
                  <a:schemeClr val="accent2"/>
                </a:solidFill>
              </a:rPr>
              <a:t>I</a:t>
            </a:r>
            <a:r>
              <a:rPr lang="en-US" b="1" i="1" baseline="-25000" dirty="0">
                <a:solidFill>
                  <a:schemeClr val="accent2"/>
                </a:solidFill>
              </a:rPr>
              <a:t>CARS</a:t>
            </a:r>
            <a:r>
              <a:rPr lang="en-US" b="1" i="1" dirty="0">
                <a:solidFill>
                  <a:schemeClr val="accent2"/>
                </a:solidFill>
              </a:rPr>
              <a:t> ~</a:t>
            </a:r>
            <a:r>
              <a:rPr lang="fr-FR" b="1" i="1" dirty="0">
                <a:solidFill>
                  <a:schemeClr val="accent2"/>
                </a:solidFill>
              </a:rPr>
              <a:t> </a:t>
            </a:r>
            <a:r>
              <a:rPr lang="en-US" b="1" i="1" dirty="0">
                <a:solidFill>
                  <a:schemeClr val="accent2"/>
                </a:solidFill>
              </a:rPr>
              <a:t>NA </a:t>
            </a:r>
            <a:r>
              <a:rPr lang="fr-FR" b="1" i="1" dirty="0">
                <a:solidFill>
                  <a:schemeClr val="accent2"/>
                </a:solidFill>
              </a:rPr>
              <a:t>ω</a:t>
            </a:r>
            <a:r>
              <a:rPr lang="en-US" b="1" i="1" baseline="-25000" dirty="0">
                <a:solidFill>
                  <a:schemeClr val="accent2"/>
                </a:solidFill>
              </a:rPr>
              <a:t>aS</a:t>
            </a:r>
            <a:r>
              <a:rPr lang="en-US" b="1" i="1" baseline="30000" dirty="0">
                <a:solidFill>
                  <a:schemeClr val="accent2"/>
                </a:solidFill>
              </a:rPr>
              <a:t>2</a:t>
            </a:r>
            <a:r>
              <a:rPr lang="en-US" b="1" i="1" dirty="0">
                <a:solidFill>
                  <a:schemeClr val="accent2"/>
                </a:solidFill>
              </a:rPr>
              <a:t>d</a:t>
            </a:r>
            <a:r>
              <a:rPr lang="en-US" b="1" i="1" baseline="30000" dirty="0">
                <a:solidFill>
                  <a:schemeClr val="accent2"/>
                </a:solidFill>
              </a:rPr>
              <a:t>2</a:t>
            </a:r>
            <a:r>
              <a:rPr lang="en-US" b="1" i="1" dirty="0">
                <a:solidFill>
                  <a:schemeClr val="accent2"/>
                </a:solidFill>
              </a:rPr>
              <a:t> |</a:t>
            </a:r>
            <a:r>
              <a:rPr lang="fr-FR" b="1" i="1" dirty="0">
                <a:solidFill>
                  <a:schemeClr val="accent2"/>
                </a:solidFill>
              </a:rPr>
              <a:t>χ</a:t>
            </a:r>
            <a:r>
              <a:rPr lang="en-US" b="1" i="1" dirty="0">
                <a:solidFill>
                  <a:schemeClr val="accent2"/>
                </a:solidFill>
              </a:rPr>
              <a:t>(3)|</a:t>
            </a:r>
            <a:r>
              <a:rPr lang="en-US" b="1" i="1" baseline="30000" dirty="0">
                <a:solidFill>
                  <a:schemeClr val="accent2"/>
                </a:solidFill>
              </a:rPr>
              <a:t>2</a:t>
            </a:r>
            <a:r>
              <a:rPr lang="en-US" b="1" i="1" dirty="0">
                <a:solidFill>
                  <a:schemeClr val="accent2"/>
                </a:solidFill>
              </a:rPr>
              <a:t> I</a:t>
            </a:r>
            <a:r>
              <a:rPr lang="en-US" b="1" i="1" baseline="30000" dirty="0">
                <a:solidFill>
                  <a:schemeClr val="accent2"/>
                </a:solidFill>
              </a:rPr>
              <a:t>2</a:t>
            </a:r>
            <a:r>
              <a:rPr lang="en-US" b="1" i="1" baseline="-25000" dirty="0">
                <a:solidFill>
                  <a:schemeClr val="accent2"/>
                </a:solidFill>
              </a:rPr>
              <a:t>l</a:t>
            </a:r>
            <a:r>
              <a:rPr lang="en-US" b="1" i="1" dirty="0">
                <a:solidFill>
                  <a:schemeClr val="accent2"/>
                </a:solidFill>
              </a:rPr>
              <a:t>.I</a:t>
            </a:r>
            <a:r>
              <a:rPr lang="en-US" b="1" i="1" baseline="-25000" dirty="0">
                <a:solidFill>
                  <a:schemeClr val="accent2"/>
                </a:solidFill>
              </a:rPr>
              <a:t>S</a:t>
            </a:r>
            <a:r>
              <a:rPr lang="en-US" b="1" dirty="0">
                <a:solidFill>
                  <a:schemeClr val="accent2"/>
                </a:solidFill>
              </a:rPr>
              <a:t> sinc2(|</a:t>
            </a:r>
            <a:r>
              <a:rPr lang="fr-FR" b="1" i="1" dirty="0">
                <a:solidFill>
                  <a:schemeClr val="accent2"/>
                </a:solidFill>
              </a:rPr>
              <a:t>Δ</a:t>
            </a:r>
            <a:r>
              <a:rPr lang="en-US" b="1" i="1" dirty="0" err="1">
                <a:solidFill>
                  <a:schemeClr val="accent2"/>
                </a:solidFill>
              </a:rPr>
              <a:t>k|.d</a:t>
            </a:r>
            <a:r>
              <a:rPr lang="en-US" b="1" i="1" dirty="0">
                <a:solidFill>
                  <a:schemeClr val="accent2"/>
                </a:solidFill>
              </a:rPr>
              <a:t>/2)</a:t>
            </a:r>
            <a:r>
              <a:rPr lang="en-US" sz="2000" dirty="0"/>
              <a:t> 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4648201" y="685800"/>
            <a:ext cx="4495799" cy="1569660"/>
          </a:xfrm>
          <a:prstGeom prst="rect">
            <a:avLst/>
          </a:prstGeom>
          <a:solidFill>
            <a:srgbClr val="00FFFF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where : </a:t>
            </a:r>
            <a:r>
              <a:rPr lang="en-US" sz="16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b="1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6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incident pump intensity; </a:t>
            </a:r>
          </a:p>
          <a:p>
            <a:r>
              <a:rPr lang="en-US" sz="1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n-US" sz="1600" b="1" i="1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(3)</a:t>
            </a: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- the dielectric </a:t>
            </a:r>
            <a:r>
              <a:rPr lang="en-US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susceptibility; </a:t>
            </a:r>
            <a:r>
              <a:rPr lang="en-US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slab  thickness;  </a:t>
            </a:r>
            <a:r>
              <a:rPr lang="fr-FR" sz="1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6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1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phase-mismatch </a:t>
            </a:r>
            <a:r>
              <a:rPr lang="en-US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requirement </a:t>
            </a:r>
            <a:r>
              <a:rPr lang="en-US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en-US" sz="16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16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6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  = </a:t>
            </a:r>
            <a:r>
              <a:rPr lang="en-US" sz="1600" b="1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b="1" i="1" baseline="-25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sz="16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(2 </a:t>
            </a:r>
            <a:r>
              <a:rPr lang="en-US" sz="1600" b="1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b="1" i="1" baseline="-25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b="1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b="1" i="1" baseline="-25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sz="1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6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b="1" i="1" baseline="-25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sz="16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b="1" i="1" baseline="-25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1600" b="1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b="1" i="1" baseline="-25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n-US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wave </a:t>
            </a:r>
            <a:r>
              <a:rPr lang="en-US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vectors); </a:t>
            </a:r>
            <a:r>
              <a:rPr lang="en-US" sz="1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is the numerical aperture of the </a:t>
            </a:r>
          </a:p>
          <a:p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collecting lens.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1358370" y="1193587"/>
            <a:ext cx="0" cy="370256"/>
          </a:xfrm>
          <a:prstGeom prst="line">
            <a:avLst/>
          </a:prstGeom>
          <a:noFill/>
          <a:ln w="25400">
            <a:solidFill>
              <a:srgbClr val="0000FF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2768445" y="1321623"/>
            <a:ext cx="4876800" cy="2004401"/>
          </a:xfrm>
          <a:prstGeom prst="line">
            <a:avLst/>
          </a:prstGeom>
          <a:noFill/>
          <a:ln w="25400">
            <a:solidFill>
              <a:srgbClr val="0000FF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>
            <a:off x="1660525" y="1113548"/>
            <a:ext cx="2817132" cy="1524000"/>
          </a:xfrm>
          <a:prstGeom prst="line">
            <a:avLst/>
          </a:prstGeom>
          <a:noFill/>
          <a:ln w="25400">
            <a:solidFill>
              <a:srgbClr val="0000FF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6698755" y="5518743"/>
            <a:ext cx="1988045" cy="584775"/>
          </a:xfrm>
          <a:prstGeom prst="rect">
            <a:avLst/>
          </a:prstGeom>
          <a:solidFill>
            <a:srgbClr val="00FFFF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rgbClr val="FF0000"/>
                </a:solidFill>
              </a:rPr>
              <a:t>weak temperature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algn="ctr" eaLnBrk="1" hangingPunct="1"/>
            <a:r>
              <a:rPr lang="en-US" sz="1600" b="1" dirty="0" smtClean="0">
                <a:solidFill>
                  <a:srgbClr val="FF0000"/>
                </a:solidFill>
              </a:rPr>
              <a:t>dependence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76200" y="6248400"/>
            <a:ext cx="51521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i="1" dirty="0" err="1"/>
              <a:t>Baltog</a:t>
            </a:r>
            <a:r>
              <a:rPr lang="en-US" sz="1200" i="1" dirty="0"/>
              <a:t> et all. Journal of Optics A: Pure and Applied Optics 7, 1-8, (2005) </a:t>
            </a:r>
            <a:r>
              <a:rPr lang="en-US" sz="1200" i="1" dirty="0" smtClean="0"/>
              <a:t>;</a:t>
            </a:r>
          </a:p>
          <a:p>
            <a:pPr eaLnBrk="1" hangingPunct="1"/>
            <a:r>
              <a:rPr lang="en-US" sz="1200" i="1" dirty="0" err="1" smtClean="0"/>
              <a:t>Phys</a:t>
            </a:r>
            <a:r>
              <a:rPr lang="en-US" sz="1200" i="1" dirty="0" smtClean="0"/>
              <a:t> </a:t>
            </a:r>
            <a:r>
              <a:rPr lang="en-US" sz="1200" i="1" dirty="0"/>
              <a:t>Rev B,72,(24), 245402-245413,(2005)</a:t>
            </a:r>
            <a:r>
              <a:rPr lang="en-US" sz="1200" dirty="0"/>
              <a:t> </a:t>
            </a:r>
            <a:r>
              <a:rPr lang="en-US" sz="1200" dirty="0" smtClean="0"/>
              <a:t>;</a:t>
            </a:r>
            <a:endParaRPr lang="en-US" sz="12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6" t="65982" r="10741" b="4936"/>
          <a:stretch/>
        </p:blipFill>
        <p:spPr bwMode="auto">
          <a:xfrm>
            <a:off x="6172200" y="3338881"/>
            <a:ext cx="2946091" cy="1842719"/>
          </a:xfrm>
          <a:prstGeom prst="rect">
            <a:avLst/>
          </a:prstGeom>
          <a:solidFill>
            <a:srgbClr val="00FF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6705" b="5509"/>
          <a:stretch/>
        </p:blipFill>
        <p:spPr bwMode="auto">
          <a:xfrm>
            <a:off x="609600" y="1246167"/>
            <a:ext cx="1981200" cy="218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rc 2"/>
          <p:cNvSpPr/>
          <p:nvPr/>
        </p:nvSpPr>
        <p:spPr>
          <a:xfrm rot="13989533">
            <a:off x="322714" y="895520"/>
            <a:ext cx="2619363" cy="2659184"/>
          </a:xfrm>
          <a:prstGeom prst="arc">
            <a:avLst>
              <a:gd name="adj1" fmla="val 16121950"/>
              <a:gd name="adj2" fmla="val 0"/>
            </a:avLst>
          </a:prstGeom>
          <a:noFill/>
          <a:ln w="19050"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2183320" y="1160930"/>
            <a:ext cx="2693480" cy="1476618"/>
          </a:xfrm>
          <a:prstGeom prst="line">
            <a:avLst/>
          </a:prstGeom>
          <a:noFill/>
          <a:ln w="25400">
            <a:solidFill>
              <a:srgbClr val="0000FF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6084" y="3364468"/>
            <a:ext cx="99251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a-Stokes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202666" y="3897868"/>
            <a:ext cx="78893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Stokes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3923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381000"/>
            <a:ext cx="7848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 Anti-Stokes 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and Stokes </a:t>
            </a:r>
            <a:r>
              <a:rPr lang="en-US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SERS spectra 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single-walled</a:t>
            </a:r>
          </a:p>
          <a:p>
            <a:pPr algn="ctr"/>
            <a:r>
              <a:rPr lang="en-US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carbon 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nanotubes highly separated into semiconducting </a:t>
            </a:r>
            <a:r>
              <a:rPr lang="en-US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(99%) and 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metallic </a:t>
            </a:r>
            <a:r>
              <a:rPr lang="en-US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(98%) nanotube 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components. </a:t>
            </a:r>
            <a:endParaRPr lang="en-US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4152756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5393216" y="5534561"/>
            <a:ext cx="311992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</a:rPr>
              <a:t>Calculated </a:t>
            </a:r>
            <a:r>
              <a:rPr lang="en-US" sz="1600" b="1" dirty="0" err="1">
                <a:solidFill>
                  <a:srgbClr val="0000FF"/>
                </a:solidFill>
                <a:latin typeface="Times New Roman" pitchFamily="18" charset="0"/>
              </a:rPr>
              <a:t>Kataura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</a:rPr>
              <a:t>plots 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</a:rPr>
              <a:t>of </a:t>
            </a:r>
            <a:endParaRPr lang="en-US" sz="16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</a:rPr>
              <a:t>van 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</a:rPr>
              <a:t>Hove </a:t>
            </a:r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</a:rPr>
              <a:t> singularities</a:t>
            </a:r>
            <a:endParaRPr lang="en-US" sz="16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</a:rPr>
              <a:t>Energy vs. tub diameter</a:t>
            </a:r>
          </a:p>
          <a:p>
            <a:pPr algn="ctr" eaLnBrk="1" hangingPunct="1"/>
            <a:endParaRPr lang="en-US" sz="1600" dirty="0">
              <a:latin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486400" y="3352800"/>
            <a:ext cx="1466778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866587" y="2209800"/>
            <a:ext cx="76200" cy="2743200"/>
          </a:xfrm>
          <a:prstGeom prst="rect">
            <a:avLst/>
          </a:prstGeom>
          <a:solidFill>
            <a:schemeClr val="bg2">
              <a:lumMod val="25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486400" y="2819400"/>
            <a:ext cx="1418287" cy="0"/>
          </a:xfrm>
          <a:prstGeom prst="line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200689"/>
              </p:ext>
            </p:extLst>
          </p:nvPr>
        </p:nvGraphicFramePr>
        <p:xfrm>
          <a:off x="609600" y="2053951"/>
          <a:ext cx="3924300" cy="4651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7" name="Graph" r:id="rId5" imgW="2156841" imgH="3096138" progId="Origin50.Graph">
                  <p:embed/>
                </p:oleObj>
              </mc:Choice>
              <mc:Fallback>
                <p:oleObj name="Graph" r:id="rId5" imgW="2156841" imgH="3096138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7529" t="38843" r="27092" b="15703"/>
                      <a:stretch>
                        <a:fillRect/>
                      </a:stretch>
                    </p:blipFill>
                    <p:spPr bwMode="auto">
                      <a:xfrm>
                        <a:off x="609600" y="2053951"/>
                        <a:ext cx="3924300" cy="46516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09600" y="1599685"/>
            <a:ext cx="7914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Absorption spectra of semiconducting (99%) and metallic (98%) SWNT</a:t>
            </a:r>
            <a:endParaRPr lang="en-US" sz="2000" baseline="-25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6400" y="3045023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676</a:t>
            </a:r>
            <a:endParaRPr 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25146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514</a:t>
            </a:r>
            <a:endParaRPr lang="en-US" sz="1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84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346551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381000" y="258118"/>
            <a:ext cx="23028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 b="1" dirty="0" err="1">
                <a:solidFill>
                  <a:srgbClr val="333399"/>
                </a:solidFill>
              </a:rPr>
              <a:t>Fano</a:t>
            </a:r>
            <a:r>
              <a:rPr lang="en-US" sz="2400" b="1" dirty="0">
                <a:solidFill>
                  <a:srgbClr val="333399"/>
                </a:solidFill>
              </a:rPr>
              <a:t> asymmetry</a:t>
            </a:r>
          </a:p>
        </p:txBody>
      </p:sp>
      <p:sp>
        <p:nvSpPr>
          <p:cNvPr id="35844" name="Rectangle 7"/>
          <p:cNvSpPr>
            <a:spLocks noChangeArrowheads="1"/>
          </p:cNvSpPr>
          <p:nvPr/>
        </p:nvSpPr>
        <p:spPr bwMode="auto">
          <a:xfrm>
            <a:off x="304800" y="2797710"/>
            <a:ext cx="38862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sz="1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●The quantum interference between two configurations in the transition process into a final state with the same energy: </a:t>
            </a:r>
          </a:p>
          <a:p>
            <a:pPr algn="just"/>
            <a:r>
              <a:rPr lang="en-US" sz="1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one direct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&lt;2‌</a:t>
            </a:r>
            <a:r>
              <a:rPr lang="el-G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|0&gt;  </a:t>
            </a:r>
            <a:r>
              <a:rPr lang="en-US" sz="1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and one indirect via a discrete state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&lt;2‌W|1&gt; &lt;1‌</a:t>
            </a:r>
            <a:r>
              <a:rPr lang="el-G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|0&gt; </a:t>
            </a:r>
            <a:r>
              <a:rPr lang="en-US" sz="1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, where W is a matrix element describing a </a:t>
            </a:r>
            <a:r>
              <a:rPr lang="en-US" sz="1600" b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nonradiative</a:t>
            </a:r>
            <a:r>
              <a:rPr lang="en-US" sz="1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transition from discrete to continuum.</a:t>
            </a:r>
          </a:p>
          <a:p>
            <a:pPr algn="just"/>
            <a:endParaRPr lang="en-US" sz="16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●The energy continuum of these transitions overlaps with the energy of the discrete Raman active optical phonon of the same symmetry and an  </a:t>
            </a:r>
            <a:r>
              <a:rPr lang="en-US" sz="1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interference between the phonon  and the electronic transition  </a:t>
            </a:r>
            <a:r>
              <a:rPr lang="en-US" sz="1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takes place.</a:t>
            </a:r>
            <a:r>
              <a:rPr lang="en-US" sz="16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5845" name="Text Box 8"/>
          <p:cNvSpPr txBox="1">
            <a:spLocks noChangeArrowheads="1"/>
          </p:cNvSpPr>
          <p:nvPr/>
        </p:nvSpPr>
        <p:spPr bwMode="auto">
          <a:xfrm>
            <a:off x="4419600" y="152400"/>
            <a:ext cx="4191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fr-FR" sz="1400" b="1" dirty="0" err="1">
                <a:solidFill>
                  <a:srgbClr val="000099"/>
                </a:solidFill>
              </a:rPr>
              <a:t>Breit</a:t>
            </a:r>
            <a:r>
              <a:rPr lang="fr-FR" sz="1400" b="1" dirty="0">
                <a:solidFill>
                  <a:srgbClr val="000099"/>
                </a:solidFill>
              </a:rPr>
              <a:t>-Wigner-Fano (B WF)  profile :</a:t>
            </a:r>
          </a:p>
          <a:p>
            <a:pPr algn="ctr" eaLnBrk="1" hangingPunct="1">
              <a:lnSpc>
                <a:spcPct val="80000"/>
              </a:lnSpc>
            </a:pPr>
            <a:endParaRPr lang="it-IT" sz="1600" b="1" dirty="0">
              <a:solidFill>
                <a:srgbClr val="000099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it-IT" sz="1600" b="1" dirty="0">
                <a:solidFill>
                  <a:srgbClr val="000099"/>
                </a:solidFill>
              </a:rPr>
              <a:t>I=I</a:t>
            </a:r>
            <a:r>
              <a:rPr lang="it-IT" sz="1600" b="1" baseline="-25000" dirty="0">
                <a:solidFill>
                  <a:srgbClr val="000099"/>
                </a:solidFill>
              </a:rPr>
              <a:t>0</a:t>
            </a:r>
            <a:r>
              <a:rPr lang="it-IT" sz="1600" b="1" dirty="0">
                <a:solidFill>
                  <a:srgbClr val="000099"/>
                </a:solidFill>
              </a:rPr>
              <a:t>{1+(</a:t>
            </a:r>
            <a:r>
              <a:rPr lang="en-US" sz="1600" b="1" dirty="0">
                <a:solidFill>
                  <a:srgbClr val="000099"/>
                </a:solidFill>
                <a:sym typeface="Symbol" pitchFamily="18" charset="2"/>
              </a:rPr>
              <a:t></a:t>
            </a:r>
            <a:r>
              <a:rPr lang="it-IT" sz="1600" b="1" baseline="-25000" dirty="0">
                <a:solidFill>
                  <a:srgbClr val="000099"/>
                </a:solidFill>
              </a:rPr>
              <a:t>0</a:t>
            </a:r>
            <a:r>
              <a:rPr lang="it-IT" sz="1600" b="1" dirty="0">
                <a:solidFill>
                  <a:srgbClr val="000099"/>
                </a:solidFill>
              </a:rPr>
              <a:t> - </a:t>
            </a:r>
            <a:r>
              <a:rPr lang="en-US" sz="1600" b="1" dirty="0">
                <a:solidFill>
                  <a:srgbClr val="000099"/>
                </a:solidFill>
                <a:sym typeface="Symbol" pitchFamily="18" charset="2"/>
              </a:rPr>
              <a:t></a:t>
            </a:r>
            <a:r>
              <a:rPr lang="it-IT" sz="1600" b="1" dirty="0">
                <a:solidFill>
                  <a:srgbClr val="000099"/>
                </a:solidFill>
              </a:rPr>
              <a:t>)/</a:t>
            </a:r>
            <a:r>
              <a:rPr lang="en-US" sz="1600" b="1" dirty="0">
                <a:solidFill>
                  <a:srgbClr val="000099"/>
                </a:solidFill>
                <a:sym typeface="Symbol" pitchFamily="18" charset="2"/>
              </a:rPr>
              <a:t></a:t>
            </a:r>
            <a:r>
              <a:rPr lang="it-IT" sz="1600" b="1" dirty="0">
                <a:solidFill>
                  <a:srgbClr val="000099"/>
                </a:solidFill>
              </a:rPr>
              <a:t>}</a:t>
            </a:r>
            <a:r>
              <a:rPr lang="it-IT" sz="1600" b="1" baseline="30000" dirty="0">
                <a:solidFill>
                  <a:srgbClr val="000099"/>
                </a:solidFill>
              </a:rPr>
              <a:t>2</a:t>
            </a:r>
            <a:r>
              <a:rPr lang="it-IT" sz="1600" b="1" dirty="0">
                <a:solidFill>
                  <a:srgbClr val="000099"/>
                </a:solidFill>
              </a:rPr>
              <a:t>/{1+[(</a:t>
            </a:r>
            <a:r>
              <a:rPr lang="en-US" sz="1600" b="1" dirty="0">
                <a:solidFill>
                  <a:srgbClr val="000099"/>
                </a:solidFill>
                <a:sym typeface="Symbol" pitchFamily="18" charset="2"/>
              </a:rPr>
              <a:t></a:t>
            </a:r>
            <a:r>
              <a:rPr lang="it-IT" sz="1600" b="1" baseline="-25000" dirty="0">
                <a:solidFill>
                  <a:srgbClr val="000099"/>
                </a:solidFill>
              </a:rPr>
              <a:t>0</a:t>
            </a:r>
            <a:r>
              <a:rPr lang="it-IT" sz="1600" b="1" dirty="0">
                <a:solidFill>
                  <a:srgbClr val="000099"/>
                </a:solidFill>
              </a:rPr>
              <a:t> - </a:t>
            </a:r>
            <a:r>
              <a:rPr lang="en-US" sz="1600" b="1" dirty="0">
                <a:solidFill>
                  <a:srgbClr val="000099"/>
                </a:solidFill>
                <a:sym typeface="Symbol" pitchFamily="18" charset="2"/>
              </a:rPr>
              <a:t></a:t>
            </a:r>
            <a:r>
              <a:rPr lang="it-IT" sz="1600" b="1" dirty="0">
                <a:solidFill>
                  <a:srgbClr val="000099"/>
                </a:solidFill>
              </a:rPr>
              <a:t>)/</a:t>
            </a:r>
            <a:r>
              <a:rPr lang="en-US" sz="1600" b="1" dirty="0">
                <a:solidFill>
                  <a:srgbClr val="000099"/>
                </a:solidFill>
                <a:sym typeface="Symbol" pitchFamily="18" charset="2"/>
              </a:rPr>
              <a:t></a:t>
            </a:r>
            <a:r>
              <a:rPr lang="it-IT" sz="1600" b="1" dirty="0">
                <a:solidFill>
                  <a:srgbClr val="000099"/>
                </a:solidFill>
              </a:rPr>
              <a:t>]</a:t>
            </a:r>
            <a:r>
              <a:rPr lang="it-IT" sz="1600" b="1" baseline="30000" dirty="0">
                <a:solidFill>
                  <a:srgbClr val="000099"/>
                </a:solidFill>
              </a:rPr>
              <a:t>2</a:t>
            </a:r>
            <a:r>
              <a:rPr lang="it-IT" sz="1600" b="1" dirty="0">
                <a:solidFill>
                  <a:srgbClr val="000099"/>
                </a:solidFill>
              </a:rPr>
              <a:t>}</a:t>
            </a:r>
            <a:r>
              <a:rPr lang="it-IT" sz="1400" b="1" dirty="0">
                <a:solidFill>
                  <a:srgbClr val="000099"/>
                </a:solidFill>
              </a:rPr>
              <a:t>  </a:t>
            </a:r>
          </a:p>
          <a:p>
            <a:pPr algn="ctr" eaLnBrk="1" hangingPunct="1">
              <a:lnSpc>
                <a:spcPct val="80000"/>
              </a:lnSpc>
            </a:pPr>
            <a:r>
              <a:rPr lang="it-IT" sz="1400" b="1" dirty="0">
                <a:solidFill>
                  <a:srgbClr val="000099"/>
                </a:solidFill>
              </a:rPr>
              <a:t>       </a:t>
            </a:r>
            <a:endParaRPr lang="en-US" sz="1400" b="1" dirty="0">
              <a:solidFill>
                <a:srgbClr val="000099"/>
              </a:solidFill>
              <a:sym typeface="Symbol" pitchFamily="18" charset="2"/>
            </a:endParaRPr>
          </a:p>
          <a:p>
            <a:pPr algn="ctr" eaLnBrk="1" hangingPunct="1"/>
            <a:r>
              <a:rPr lang="en-US" sz="1400" b="1" dirty="0">
                <a:solidFill>
                  <a:srgbClr val="000099"/>
                </a:solidFill>
                <a:sym typeface="Symbol" pitchFamily="18" charset="2"/>
              </a:rPr>
              <a:t></a:t>
            </a:r>
            <a:r>
              <a:rPr lang="it-IT" sz="1400" b="1" dirty="0">
                <a:solidFill>
                  <a:srgbClr val="000099"/>
                </a:solidFill>
              </a:rPr>
              <a:t> = line width ;</a:t>
            </a:r>
          </a:p>
          <a:p>
            <a:pPr algn="ctr" eaLnBrk="1" hangingPunct="1"/>
            <a:r>
              <a:rPr lang="it-IT" sz="1400" b="1" dirty="0">
                <a:solidFill>
                  <a:srgbClr val="000099"/>
                </a:solidFill>
              </a:rPr>
              <a:t> </a:t>
            </a:r>
            <a:r>
              <a:rPr lang="en-US" sz="1400" b="1" dirty="0">
                <a:solidFill>
                  <a:srgbClr val="000099"/>
                </a:solidFill>
                <a:sym typeface="Symbol" pitchFamily="18" charset="2"/>
              </a:rPr>
              <a:t></a:t>
            </a:r>
            <a:r>
              <a:rPr lang="it-IT" sz="1400" b="1" dirty="0">
                <a:solidFill>
                  <a:srgbClr val="000099"/>
                </a:solidFill>
              </a:rPr>
              <a:t> = parametre of asymetery </a:t>
            </a:r>
            <a:endParaRPr lang="en-US" sz="1400" b="1" dirty="0">
              <a:solidFill>
                <a:srgbClr val="000099"/>
              </a:solidFill>
            </a:endParaRPr>
          </a:p>
        </p:txBody>
      </p:sp>
      <p:pic>
        <p:nvPicPr>
          <p:cNvPr id="3584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83342"/>
            <a:ext cx="3886200" cy="18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7" name="Text Box 15"/>
          <p:cNvSpPr txBox="1">
            <a:spLocks noChangeArrowheads="1"/>
          </p:cNvSpPr>
          <p:nvPr/>
        </p:nvSpPr>
        <p:spPr bwMode="auto">
          <a:xfrm>
            <a:off x="4800600" y="6384925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/>
              <a:t>M.A.Pimenta, …,G.Dresselhaus, and M.S.Dresselhaus.., Phys.Rev.B </a:t>
            </a:r>
            <a:r>
              <a:rPr lang="en-US" sz="1000" b="1"/>
              <a:t>58,R16016-R16019,</a:t>
            </a:r>
            <a:r>
              <a:rPr lang="en-US" sz="1000"/>
              <a:t>(1998</a:t>
            </a:r>
            <a:r>
              <a:rPr lang="en-US" sz="9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5912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13" y="286547"/>
            <a:ext cx="4936544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9143" y="355432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Stokes and anti-Stokes Raman spectra for SWNT’s </a:t>
            </a:r>
            <a:r>
              <a:rPr lang="en-US" dirty="0" smtClean="0"/>
              <a:t>of  </a:t>
            </a:r>
            <a:r>
              <a:rPr lang="en-US" i="1" dirty="0" smtClean="0"/>
              <a:t>d</a:t>
            </a:r>
            <a:r>
              <a:rPr lang="en-US" dirty="0" smtClean="0"/>
              <a:t>~1.49 </a:t>
            </a:r>
            <a:r>
              <a:rPr lang="en-US" dirty="0"/>
              <a:t>nm taken at four different values of </a:t>
            </a:r>
            <a:r>
              <a:rPr lang="en-US" i="1" dirty="0" smtClean="0"/>
              <a:t>E </a:t>
            </a:r>
            <a:r>
              <a:rPr lang="en-US" dirty="0" smtClean="0"/>
              <a:t>laser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5513" y="4520622"/>
            <a:ext cx="39705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S. D. M. </a:t>
            </a:r>
            <a:r>
              <a:rPr lang="en-US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Brown et al. </a:t>
            </a:r>
            <a:r>
              <a:rPr lang="pt-BR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Phys</a:t>
            </a:r>
            <a:r>
              <a:rPr lang="pt-BR" sz="1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Rev. B </a:t>
            </a:r>
            <a:r>
              <a:rPr lang="pt-BR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r>
              <a:rPr lang="pt-BR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R5137(2000)</a:t>
            </a:r>
            <a:endParaRPr lang="en-US" sz="1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473" y="4854"/>
            <a:ext cx="3473527" cy="6853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10474" y="2085201"/>
            <a:ext cx="4047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TO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67674" y="4066401"/>
            <a:ext cx="4047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TO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72474" y="2085201"/>
            <a:ext cx="4047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LO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10474" y="4066401"/>
            <a:ext cx="4047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LO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287833"/>
            <a:ext cx="4782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Raman G</a:t>
            </a:r>
            <a:r>
              <a:rPr lang="en-US" baseline="30000" dirty="0" smtClean="0"/>
              <a:t>+ </a:t>
            </a:r>
            <a:r>
              <a:rPr lang="en-US" dirty="0" smtClean="0"/>
              <a:t>and G</a:t>
            </a:r>
            <a:r>
              <a:rPr lang="en-US" baseline="30000" dirty="0" smtClean="0"/>
              <a:t>- </a:t>
            </a:r>
            <a:r>
              <a:rPr lang="en-US" dirty="0" smtClean="0"/>
              <a:t> peaks associated to  </a:t>
            </a:r>
            <a:r>
              <a:rPr lang="en-US" b="1" dirty="0" smtClean="0">
                <a:solidFill>
                  <a:srgbClr val="0000CC"/>
                </a:solidFill>
              </a:rPr>
              <a:t>LO</a:t>
            </a:r>
            <a:r>
              <a:rPr lang="en-US" dirty="0" smtClean="0"/>
              <a:t> and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00CC"/>
                </a:solidFill>
              </a:rPr>
              <a:t>TO </a:t>
            </a:r>
          </a:p>
          <a:p>
            <a:pPr algn="ctr"/>
            <a:r>
              <a:rPr lang="en-US" dirty="0" smtClean="0"/>
              <a:t>phonons for semiconducting  and metallic SWNTs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99143" y="6090678"/>
            <a:ext cx="37012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US" sz="1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Piscanec</a:t>
            </a:r>
            <a:r>
              <a:rPr lang="en-US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et al. </a:t>
            </a:r>
            <a:r>
              <a:rPr lang="pt-BR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Phys</a:t>
            </a:r>
            <a:r>
              <a:rPr lang="pt-BR" sz="1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Rev. B </a:t>
            </a:r>
            <a:r>
              <a:rPr lang="pt-BR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pt-BR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035427(2007)</a:t>
            </a:r>
            <a:endParaRPr lang="en-US" sz="1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4971144" y="5302431"/>
            <a:ext cx="420914" cy="1064959"/>
          </a:xfrm>
          <a:prstGeom prst="rightBrac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92057" y="5419411"/>
            <a:ext cx="856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5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228600"/>
            <a:ext cx="891540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en-US" sz="19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Since </a:t>
            </a:r>
            <a:r>
              <a:rPr lang="en-US" sz="19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metals are infinitely polarizable, it is hard to see how a vibration of the atoms </a:t>
            </a:r>
            <a:endParaRPr lang="en-US" sz="19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9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in  the </a:t>
            </a:r>
            <a:r>
              <a:rPr lang="en-US" sz="19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crystal lattice could cause a change in the </a:t>
            </a:r>
            <a:r>
              <a:rPr lang="en-US" sz="19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polarizability</a:t>
            </a:r>
            <a:r>
              <a:rPr lang="en-US" sz="19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19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Symbol"/>
              <a:buChar char="·"/>
            </a:pPr>
            <a:r>
              <a:rPr lang="en-US" sz="19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Raman </a:t>
            </a:r>
            <a:r>
              <a:rPr lang="en-US" sz="19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activity of metals may be generated by small clusters of metal atoms, and in </a:t>
            </a:r>
            <a:r>
              <a:rPr lang="en-US" sz="19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19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the </a:t>
            </a:r>
            <a:r>
              <a:rPr lang="en-US" sz="19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case of metallic nanotubes by their association in </a:t>
            </a:r>
            <a:r>
              <a:rPr lang="en-US" sz="19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bundles </a:t>
            </a:r>
          </a:p>
          <a:p>
            <a:r>
              <a:rPr lang="en-US" sz="19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 </a:t>
            </a:r>
            <a:r>
              <a:rPr lang="en-US" sz="19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Fano</a:t>
            </a:r>
            <a:r>
              <a:rPr lang="en-US" sz="1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 Raman profile</a:t>
            </a:r>
            <a:endParaRPr lang="en-US" sz="1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62" y="2146582"/>
            <a:ext cx="4474038" cy="3479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4343400" cy="2925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610" y="5226278"/>
            <a:ext cx="445019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relative BWF intensity is always weak for thin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bundles or individual tubes but varies for thicker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bundles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solid  lines show estimated relative intensities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for pure metallic bundles and bundles containing isolated 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noninteracting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metallic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tubes.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6134219"/>
            <a:ext cx="3637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K.Kempa</a:t>
            </a:r>
            <a:r>
              <a:rPr lang="en-US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et al.</a:t>
            </a:r>
            <a:r>
              <a:rPr lang="en-US" sz="1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Phys</a:t>
            </a:r>
            <a:r>
              <a:rPr lang="en-US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Rev B  </a:t>
            </a:r>
            <a:r>
              <a:rPr lang="en-US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66</a:t>
            </a:r>
            <a:r>
              <a:rPr lang="en-US" sz="1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161404 </a:t>
            </a:r>
            <a:r>
              <a:rPr lang="en-US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(2002);</a:t>
            </a:r>
          </a:p>
          <a:p>
            <a:r>
              <a:rPr lang="en-US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66</a:t>
            </a:r>
            <a:r>
              <a:rPr lang="en-US" sz="1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195406 </a:t>
            </a:r>
            <a:r>
              <a:rPr lang="en-US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(2002)</a:t>
            </a:r>
            <a:endParaRPr lang="en-US" sz="1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35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304938"/>
              </p:ext>
            </p:extLst>
          </p:nvPr>
        </p:nvGraphicFramePr>
        <p:xfrm>
          <a:off x="152400" y="1905000"/>
          <a:ext cx="2819456" cy="3052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19" name="Graph" r:id="rId3" imgW="2877120" imgH="4129200" progId="Origin50.Graph">
                  <p:embed/>
                </p:oleObj>
              </mc:Choice>
              <mc:Fallback>
                <p:oleObj name="Graph" r:id="rId3" imgW="2877120" imgH="4129200" progId="Origin50.Grap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l="13754" t="12114" r="9294" b="30154"/>
                      <a:stretch>
                        <a:fillRect/>
                      </a:stretch>
                    </p:blipFill>
                    <p:spPr bwMode="auto">
                      <a:xfrm>
                        <a:off x="152400" y="1905000"/>
                        <a:ext cx="2819456" cy="30524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908403"/>
              </p:ext>
            </p:extLst>
          </p:nvPr>
        </p:nvGraphicFramePr>
        <p:xfrm>
          <a:off x="5982107" y="1828800"/>
          <a:ext cx="3085693" cy="318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20" name="Graph" r:id="rId5" imgW="2877120" imgH="4129200" progId="Origin50.Graph">
                  <p:embed/>
                </p:oleObj>
              </mc:Choice>
              <mc:Fallback>
                <p:oleObj name="Graph" r:id="rId5" imgW="2877120" imgH="4129200" progId="Origin50.Grap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 l="12978" t="12401" r="10687" b="32982"/>
                      <a:stretch>
                        <a:fillRect/>
                      </a:stretch>
                    </p:blipFill>
                    <p:spPr bwMode="auto">
                      <a:xfrm>
                        <a:off x="5982107" y="1828800"/>
                        <a:ext cx="3085693" cy="3187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685800" y="5181600"/>
            <a:ext cx="7772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Anti-Stokes (a</a:t>
            </a:r>
            <a:r>
              <a:rPr lang="en-US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;b</a:t>
            </a:r>
            <a:r>
              <a:rPr lang="en-US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and Stokes (a</a:t>
            </a:r>
            <a:r>
              <a:rPr lang="en-US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;b</a:t>
            </a:r>
            <a:r>
              <a:rPr lang="en-US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G Raman band profiles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of metallic 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(~98% pure, a</a:t>
            </a:r>
            <a:r>
              <a:rPr lang="en-US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;a</a:t>
            </a:r>
            <a:r>
              <a:rPr lang="en-US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and semiconductor (~99% pure, b</a:t>
            </a:r>
            <a:r>
              <a:rPr lang="en-US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;b</a:t>
            </a:r>
            <a:r>
              <a:rPr lang="en-US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SWNTS deposited in a thin layer on glass (black), Au (red) and Ag (blue) supports. All spectra were recorded in a backscattering geometry with 2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mW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of laser intensity focused on the sample through a 50x objective.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" y="1168339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ym typeface="Symbol"/>
              </a:rPr>
              <a:t>Supports:  glass ;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    Au;  </a:t>
            </a:r>
            <a:r>
              <a:rPr lang="en-US" b="1" dirty="0" smtClean="0">
                <a:solidFill>
                  <a:srgbClr val="0000CC"/>
                </a:solidFill>
                <a:sym typeface="Symbol"/>
              </a:rPr>
              <a:t> Ag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348734"/>
            <a:ext cx="77239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Raman band profiles of metallic 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( 98%) and 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semiconductor 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(99%)</a:t>
            </a:r>
          </a:p>
          <a:p>
            <a:pPr algn="ctr"/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carbon nanotubes</a:t>
            </a:r>
            <a:endParaRPr lang="en-US" sz="2000" b="1" dirty="0"/>
          </a:p>
        </p:txBody>
      </p:sp>
      <p:sp>
        <p:nvSpPr>
          <p:cNvPr id="2" name="Rectangle 5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233357"/>
              </p:ext>
            </p:extLst>
          </p:nvPr>
        </p:nvGraphicFramePr>
        <p:xfrm>
          <a:off x="3056955" y="1905000"/>
          <a:ext cx="2956185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21" name="Graph" r:id="rId7" imgW="2877120" imgH="4129200" progId="Origin50.Graph">
                  <p:embed/>
                </p:oleObj>
              </mc:Choice>
              <mc:Fallback>
                <p:oleObj name="Graph" r:id="rId7" imgW="2877120" imgH="4129200" progId="Origin50.Graph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 l="12903" t="13408" r="9274" b="31006"/>
                      <a:stretch>
                        <a:fillRect/>
                      </a:stretch>
                    </p:blipFill>
                    <p:spPr bwMode="auto">
                      <a:xfrm>
                        <a:off x="3056955" y="1905000"/>
                        <a:ext cx="2956185" cy="304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316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478109"/>
              </p:ext>
            </p:extLst>
          </p:nvPr>
        </p:nvGraphicFramePr>
        <p:xfrm>
          <a:off x="1262592" y="1371600"/>
          <a:ext cx="2852208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6" name="Graph" r:id="rId4" imgW="2156841" imgH="3096138" progId="Origin50.Graph">
                  <p:embed/>
                </p:oleObj>
              </mc:Choice>
              <mc:Fallback>
                <p:oleObj name="Graph" r:id="rId4" imgW="2156841" imgH="3096138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750" t="15306" r="18750" b="33673"/>
                      <a:stretch>
                        <a:fillRect/>
                      </a:stretch>
                    </p:blipFill>
                    <p:spPr bwMode="auto">
                      <a:xfrm>
                        <a:off x="1262592" y="1371600"/>
                        <a:ext cx="2852208" cy="3352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70711"/>
              </p:ext>
            </p:extLst>
          </p:nvPr>
        </p:nvGraphicFramePr>
        <p:xfrm>
          <a:off x="6202712" y="1198798"/>
          <a:ext cx="2636488" cy="3601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7" name="Graph" r:id="rId6" imgW="2156841" imgH="3096138" progId="Origin50.Graph">
                  <p:embed/>
                </p:oleObj>
              </mc:Choice>
              <mc:Fallback>
                <p:oleObj name="Graph" r:id="rId6" imgW="2156841" imgH="3096138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9847" t="12698" r="21375" b="31746"/>
                      <a:stretch>
                        <a:fillRect/>
                      </a:stretch>
                    </p:blipFill>
                    <p:spPr bwMode="auto">
                      <a:xfrm>
                        <a:off x="6202712" y="1198798"/>
                        <a:ext cx="2636488" cy="36018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080241" y="5486400"/>
            <a:ext cx="70104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Intensities </a:t>
            </a:r>
            <a:r>
              <a:rPr lang="en-US" sz="1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of the anti-Stokes and Stokes G </a:t>
            </a:r>
            <a:r>
              <a:rPr lang="en-US" sz="1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Raman </a:t>
            </a:r>
            <a:r>
              <a:rPr lang="en-US" sz="1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lines (1595 cm</a:t>
            </a:r>
            <a:r>
              <a:rPr lang="en-US" sz="1500" b="1" baseline="30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under 514.5; 647.1 and 676.4 nm excitation </a:t>
            </a:r>
            <a:r>
              <a:rPr lang="en-US" sz="1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light (normalized by the intensity obtained from samples with the glass substrate) for metallic (M, ~98 % pure) and semiconductor (S, ~99% pure) C-SWNT thin films deposited on glass, Au and Ag supports. The intensity of the laser light focused on all samples was 2 </a:t>
            </a:r>
            <a:r>
              <a:rPr lang="en-US" sz="1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mW</a:t>
            </a:r>
            <a:r>
              <a:rPr lang="en-US" sz="1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178758"/>
            <a:ext cx="77846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SERS evidence of anomalous behavior in anti-Stokes 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Raman branch </a:t>
            </a:r>
          </a:p>
          <a:p>
            <a:pPr algn="ctr"/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metallic 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nanotubes.</a:t>
            </a:r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958" y="1832513"/>
            <a:ext cx="9412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Stimulated </a:t>
            </a:r>
          </a:p>
          <a:p>
            <a:pPr algn="ctr"/>
            <a:r>
              <a:rPr lang="en-US" sz="1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Raman </a:t>
            </a:r>
          </a:p>
          <a:p>
            <a:pPr algn="ctr"/>
            <a:r>
              <a:rPr lang="en-US" sz="1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Scattering</a:t>
            </a:r>
          </a:p>
          <a:p>
            <a:pPr algn="ctr"/>
            <a:r>
              <a:rPr lang="en-US" sz="1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effect</a:t>
            </a:r>
            <a:endParaRPr lang="en-US" sz="1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44582" y="5176039"/>
            <a:ext cx="1512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CARS  effect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434411"/>
              </p:ext>
            </p:extLst>
          </p:nvPr>
        </p:nvGraphicFramePr>
        <p:xfrm>
          <a:off x="3895725" y="1295400"/>
          <a:ext cx="2505075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8" name="Graph" r:id="rId8" imgW="2156841" imgH="3096138" progId="Origin50.Graph">
                  <p:embed/>
                </p:oleObj>
              </mc:Choice>
              <mc:Fallback>
                <p:oleObj name="Graph" r:id="rId8" imgW="2156841" imgH="3096138" progId="Origin50.Graph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654" t="13934" r="23228" b="32513"/>
                      <a:stretch>
                        <a:fillRect/>
                      </a:stretch>
                    </p:blipFill>
                    <p:spPr bwMode="auto">
                      <a:xfrm>
                        <a:off x="3895725" y="1295400"/>
                        <a:ext cx="2505075" cy="3505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Brace 12"/>
          <p:cNvSpPr/>
          <p:nvPr/>
        </p:nvSpPr>
        <p:spPr>
          <a:xfrm>
            <a:off x="1066800" y="1832513"/>
            <a:ext cx="228599" cy="83099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 rot="5400000">
            <a:off x="6324601" y="2661441"/>
            <a:ext cx="380997" cy="46482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191000" y="2895599"/>
            <a:ext cx="4648200" cy="18994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91000" y="886644"/>
            <a:ext cx="4648200" cy="1932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60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903929"/>
              </p:ext>
            </p:extLst>
          </p:nvPr>
        </p:nvGraphicFramePr>
        <p:xfrm>
          <a:off x="152400" y="0"/>
          <a:ext cx="3276600" cy="3805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7" name="Graph" r:id="rId3" imgW="2156841" imgH="3096138" progId="Origin50.Graph">
                  <p:embed/>
                </p:oleObj>
              </mc:Choice>
              <mc:Fallback>
                <p:oleObj name="Graph" r:id="rId3" imgW="2156841" imgH="3096138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4453" t="14674" r="10156" b="24457"/>
                      <a:stretch>
                        <a:fillRect/>
                      </a:stretch>
                    </p:blipFill>
                    <p:spPr bwMode="auto">
                      <a:xfrm>
                        <a:off x="152400" y="0"/>
                        <a:ext cx="3276600" cy="38058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534838"/>
              </p:ext>
            </p:extLst>
          </p:nvPr>
        </p:nvGraphicFramePr>
        <p:xfrm>
          <a:off x="5791200" y="-76200"/>
          <a:ext cx="3200400" cy="3903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8" name="Graph" r:id="rId5" imgW="2156841" imgH="3096138" progId="Origin50.Graph">
                  <p:embed/>
                </p:oleObj>
              </mc:Choice>
              <mc:Fallback>
                <p:oleObj name="Graph" r:id="rId5" imgW="2156841" imgH="3096138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4503" t="12962" r="10687" b="23810"/>
                      <a:stretch>
                        <a:fillRect/>
                      </a:stretch>
                    </p:blipFill>
                    <p:spPr bwMode="auto">
                      <a:xfrm>
                        <a:off x="5791200" y="-76200"/>
                        <a:ext cx="3200400" cy="39035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421235"/>
              </p:ext>
            </p:extLst>
          </p:nvPr>
        </p:nvGraphicFramePr>
        <p:xfrm>
          <a:off x="457200" y="3484217"/>
          <a:ext cx="2819400" cy="3362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9" name="Graph" r:id="rId7" imgW="2156841" imgH="3096138" progId="Origin50.Graph">
                  <p:embed/>
                </p:oleObj>
              </mc:Choice>
              <mc:Fallback>
                <p:oleObj name="Graph" r:id="rId7" imgW="2156841" imgH="3096138" progId="Origin50.Grap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137" t="15344" r="18703" b="35715"/>
                      <a:stretch>
                        <a:fillRect/>
                      </a:stretch>
                    </p:blipFill>
                    <p:spPr bwMode="auto">
                      <a:xfrm>
                        <a:off x="457200" y="3484217"/>
                        <a:ext cx="2819400" cy="33628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284695"/>
              </p:ext>
            </p:extLst>
          </p:nvPr>
        </p:nvGraphicFramePr>
        <p:xfrm>
          <a:off x="6248400" y="3505200"/>
          <a:ext cx="248168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0" name="Graph" r:id="rId9" imgW="2156841" imgH="3096138" progId="Origin50.Graph">
                  <p:embed/>
                </p:oleObj>
              </mc:Choice>
              <mc:Fallback>
                <p:oleObj name="Graph" r:id="rId9" imgW="2156841" imgH="3096138" progId="Origin50.Grap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134" t="12877" r="20554" b="33424"/>
                      <a:stretch>
                        <a:fillRect/>
                      </a:stretch>
                    </p:blipFill>
                    <p:spPr bwMode="auto">
                      <a:xfrm>
                        <a:off x="6248400" y="3505200"/>
                        <a:ext cx="2481680" cy="3352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657600" y="1833771"/>
            <a:ext cx="1173718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MWNT</a:t>
            </a:r>
          </a:p>
          <a:p>
            <a:pPr algn="ctr">
              <a:lnSpc>
                <a:spcPct val="150000"/>
              </a:lnSpc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LAUSANNE</a:t>
            </a:r>
          </a:p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etallic</a:t>
            </a:r>
            <a:endParaRPr lang="en-US" sz="1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00675" y="4738807"/>
            <a:ext cx="1514325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MWNT</a:t>
            </a:r>
          </a:p>
          <a:p>
            <a:pPr algn="ctr">
              <a:lnSpc>
                <a:spcPct val="150000"/>
              </a:lnSpc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ALDRICH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Metallic +</a:t>
            </a:r>
          </a:p>
          <a:p>
            <a:pPr algn="ctr">
              <a:lnSpc>
                <a:spcPct val="150000"/>
              </a:lnSpc>
            </a:pPr>
            <a:r>
              <a:rPr lang="en-US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Semiconductor</a:t>
            </a:r>
            <a:endParaRPr lang="en-US" sz="1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429000" y="228600"/>
            <a:ext cx="228600" cy="63246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Bent-Up Arrow 17"/>
          <p:cNvSpPr/>
          <p:nvPr/>
        </p:nvSpPr>
        <p:spPr>
          <a:xfrm>
            <a:off x="3657600" y="3028042"/>
            <a:ext cx="762000" cy="934358"/>
          </a:xfrm>
          <a:prstGeom prst="bentUpArrow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62600" y="228600"/>
            <a:ext cx="220771" cy="63246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Bent-Up Arrow 19"/>
          <p:cNvSpPr/>
          <p:nvPr/>
        </p:nvSpPr>
        <p:spPr>
          <a:xfrm rot="10800000">
            <a:off x="4800600" y="3733800"/>
            <a:ext cx="762000" cy="914400"/>
          </a:xfrm>
          <a:prstGeom prst="bentUpArrow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996586" y="228600"/>
            <a:ext cx="1413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ym typeface="Symbol"/>
              </a:rPr>
              <a:t>Supports: </a:t>
            </a:r>
          </a:p>
          <a:p>
            <a:r>
              <a:rPr lang="en-US" b="1" dirty="0" smtClean="0">
                <a:sym typeface="Symbol"/>
              </a:rPr>
              <a:t>   glass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  </a:t>
            </a:r>
          </a:p>
          <a:p>
            <a:r>
              <a:rPr lang="en-US" b="1" dirty="0" smtClean="0">
                <a:solidFill>
                  <a:srgbClr val="FF0000"/>
                </a:solidFill>
                <a:sym typeface="Symbol"/>
              </a:rPr>
              <a:t>    Au  </a:t>
            </a:r>
          </a:p>
          <a:p>
            <a:r>
              <a:rPr lang="en-US" b="1" dirty="0" smtClean="0">
                <a:solidFill>
                  <a:srgbClr val="0000CC"/>
                </a:solidFill>
                <a:sym typeface="Symbol"/>
              </a:rPr>
              <a:t>    Ag</a:t>
            </a:r>
            <a:endParaRPr 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05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9" t="17394" b="47292"/>
          <a:stretch/>
        </p:blipFill>
        <p:spPr bwMode="auto">
          <a:xfrm>
            <a:off x="357186" y="457200"/>
            <a:ext cx="4291014" cy="205740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832" y="839454"/>
            <a:ext cx="3581401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1543050" y="6275705"/>
            <a:ext cx="1581150" cy="0"/>
          </a:xfrm>
          <a:prstGeom prst="line">
            <a:avLst/>
          </a:prstGeom>
          <a:ln w="3810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43050" y="6037580"/>
            <a:ext cx="1581150" cy="0"/>
          </a:xfrm>
          <a:prstGeom prst="line">
            <a:avLst/>
          </a:prstGeom>
          <a:ln w="3810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43050" y="5770880"/>
            <a:ext cx="1581150" cy="0"/>
          </a:xfrm>
          <a:prstGeom prst="line">
            <a:avLst/>
          </a:prstGeom>
          <a:ln w="3810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24000" y="3703955"/>
            <a:ext cx="1581150" cy="0"/>
          </a:xfrm>
          <a:prstGeom prst="line">
            <a:avLst/>
          </a:prstGeom>
          <a:ln w="38100">
            <a:solidFill>
              <a:srgbClr val="80808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04950" y="3923030"/>
            <a:ext cx="1581150" cy="0"/>
          </a:xfrm>
          <a:prstGeom prst="line">
            <a:avLst/>
          </a:prstGeom>
          <a:ln w="38100">
            <a:solidFill>
              <a:srgbClr val="80808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76725" y="3218180"/>
            <a:ext cx="1581150" cy="0"/>
          </a:xfrm>
          <a:prstGeom prst="line">
            <a:avLst/>
          </a:prstGeom>
          <a:ln w="3810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67200" y="3465830"/>
            <a:ext cx="1581150" cy="0"/>
          </a:xfrm>
          <a:prstGeom prst="line">
            <a:avLst/>
          </a:prstGeom>
          <a:ln w="3810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05300" y="3703955"/>
            <a:ext cx="1581150" cy="0"/>
          </a:xfrm>
          <a:prstGeom prst="line">
            <a:avLst/>
          </a:prstGeom>
          <a:ln w="38100">
            <a:solidFill>
              <a:srgbClr val="808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05300" y="3923030"/>
            <a:ext cx="1581150" cy="0"/>
          </a:xfrm>
          <a:prstGeom prst="line">
            <a:avLst/>
          </a:prstGeom>
          <a:ln w="38100">
            <a:solidFill>
              <a:srgbClr val="80808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352925" y="6175375"/>
            <a:ext cx="1543050" cy="14033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 flipV="1">
            <a:off x="4333875" y="5932170"/>
            <a:ext cx="1543050" cy="10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324350" y="5732780"/>
            <a:ext cx="1543050" cy="4508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790700" y="3923030"/>
            <a:ext cx="9525" cy="2543175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409825" y="3713480"/>
            <a:ext cx="9525" cy="2543175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095500" y="3923030"/>
            <a:ext cx="0" cy="2388235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819400" y="3703955"/>
            <a:ext cx="0" cy="2759710"/>
          </a:xfrm>
          <a:prstGeom prst="straightConnector1">
            <a:avLst/>
          </a:prstGeom>
          <a:ln w="38100">
            <a:solidFill>
              <a:srgbClr val="3333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334000" y="3665855"/>
            <a:ext cx="9525" cy="2543175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648200" y="3903980"/>
            <a:ext cx="9525" cy="2543175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991100" y="3932555"/>
            <a:ext cx="0" cy="2388235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1219200" y="5552182"/>
            <a:ext cx="476250" cy="107721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v</a:t>
            </a:r>
            <a:r>
              <a:rPr lang="en-US" sz="1600" baseline="-25000" dirty="0">
                <a:effectLst/>
                <a:latin typeface="Times New Roman"/>
                <a:ea typeface="Calibri"/>
                <a:cs typeface="Times New Roman"/>
              </a:rPr>
              <a:t>3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v</a:t>
            </a:r>
            <a:r>
              <a:rPr lang="en-US" sz="1600" baseline="-25000" dirty="0">
                <a:effectLst/>
                <a:latin typeface="Times New Roman"/>
                <a:ea typeface="Calibri"/>
                <a:cs typeface="Times New Roman"/>
              </a:rPr>
              <a:t>2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v</a:t>
            </a:r>
            <a:r>
              <a:rPr lang="en-US" sz="1600" baseline="-25000" dirty="0">
                <a:effectLst/>
                <a:latin typeface="Times New Roman"/>
                <a:ea typeface="Calibri"/>
                <a:cs typeface="Times New Roman"/>
              </a:rPr>
              <a:t>1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v</a:t>
            </a:r>
            <a:r>
              <a:rPr lang="en-US" sz="1600" baseline="-25000" dirty="0">
                <a:effectLst/>
                <a:latin typeface="Times New Roman"/>
                <a:ea typeface="Calibri"/>
                <a:cs typeface="Times New Roman"/>
              </a:rPr>
              <a:t>0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4019550" y="5486400"/>
            <a:ext cx="476250" cy="107721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v</a:t>
            </a:r>
            <a:r>
              <a:rPr lang="en-US" sz="1600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3</a:t>
            </a:r>
            <a:endParaRPr lang="en-US" sz="16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v</a:t>
            </a:r>
            <a:r>
              <a:rPr lang="en-US" sz="1600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endParaRPr lang="en-US" sz="16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v</a:t>
            </a:r>
            <a:r>
              <a:rPr lang="en-US" sz="1600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</a:t>
            </a:r>
            <a:endParaRPr lang="en-US" sz="16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v</a:t>
            </a:r>
            <a:r>
              <a:rPr lang="en-US" sz="1600" baseline="-25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0</a:t>
            </a:r>
            <a:endParaRPr lang="en-US" sz="16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 rot="16200000">
            <a:off x="1149668" y="4642167"/>
            <a:ext cx="1059180" cy="36893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Excitation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 rot="16200000">
            <a:off x="1777683" y="4607242"/>
            <a:ext cx="1059180" cy="36893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Excitation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 rot="16200000">
            <a:off x="4016693" y="4605337"/>
            <a:ext cx="1059180" cy="36893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Excitation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 rot="16200000">
            <a:off x="4712018" y="4603432"/>
            <a:ext cx="1059180" cy="36893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Excitation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 rot="16200000">
            <a:off x="1254443" y="4901882"/>
            <a:ext cx="1457960" cy="36893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Raman Stokes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 rot="16200000">
            <a:off x="4150043" y="4892357"/>
            <a:ext cx="1457960" cy="36893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Raman Stokes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 rot="16200000">
            <a:off x="1744028" y="4696777"/>
            <a:ext cx="1905000" cy="36893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Raman anti-Stokes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 rot="16200000">
            <a:off x="4572953" y="4639627"/>
            <a:ext cx="1905000" cy="36893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/>
                <a:ea typeface="Calibri"/>
                <a:cs typeface="Times New Roman"/>
              </a:rPr>
              <a:t>Raman anti-Stokes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686425" y="3727450"/>
            <a:ext cx="9525" cy="2476500"/>
          </a:xfrm>
          <a:prstGeom prst="straightConnector1">
            <a:avLst/>
          </a:prstGeom>
          <a:ln w="76200">
            <a:solidFill>
              <a:srgbClr val="3333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743575" y="3727450"/>
            <a:ext cx="9525" cy="2476500"/>
          </a:xfrm>
          <a:prstGeom prst="straightConnector1">
            <a:avLst/>
          </a:prstGeom>
          <a:ln w="76200">
            <a:solidFill>
              <a:srgbClr val="3333F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562100" y="6494780"/>
            <a:ext cx="1581150" cy="0"/>
          </a:xfrm>
          <a:prstGeom prst="line">
            <a:avLst/>
          </a:prstGeom>
          <a:ln w="3810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343400" y="6475730"/>
            <a:ext cx="1581150" cy="0"/>
          </a:xfrm>
          <a:prstGeom prst="line">
            <a:avLst/>
          </a:prstGeom>
          <a:ln w="3810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Down Arrow 41"/>
          <p:cNvSpPr/>
          <p:nvPr/>
        </p:nvSpPr>
        <p:spPr>
          <a:xfrm flipH="1">
            <a:off x="5600700" y="6175375"/>
            <a:ext cx="238125" cy="295275"/>
          </a:xfrm>
          <a:prstGeom prst="downArrow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3" name="Rectangle 4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332103" y="2784143"/>
            <a:ext cx="6797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Virtual levels                             </a:t>
            </a:r>
            <a:r>
              <a:rPr lang="en-US" b="1" dirty="0" smtClean="0">
                <a:solidFill>
                  <a:srgbClr val="0000CC"/>
                </a:solidFill>
              </a:rPr>
              <a:t>                          </a:t>
            </a:r>
            <a:r>
              <a:rPr lang="en-US" b="1" dirty="0">
                <a:solidFill>
                  <a:srgbClr val="0000CC"/>
                </a:solidFill>
              </a:rPr>
              <a:t>Electronic levels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45" name="Picture 2" descr="File:Franck-Condon-diagram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772" y="3496056"/>
            <a:ext cx="2192535" cy="270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3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3352800"/>
            <a:ext cx="2362200" cy="533400"/>
          </a:xfrm>
          <a:prstGeom prst="rect">
            <a:avLst/>
          </a:prstGeom>
          <a:pattFill prst="narHorz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219200" y="28956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876800" y="4267200"/>
            <a:ext cx="2514600" cy="304800"/>
          </a:xfrm>
          <a:prstGeom prst="rect">
            <a:avLst/>
          </a:prstGeom>
          <a:pattFill prst="ltHorz">
            <a:fgClr>
              <a:schemeClr val="accent3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76800" y="4572000"/>
            <a:ext cx="2514600" cy="304800"/>
          </a:xfrm>
          <a:prstGeom prst="rect">
            <a:avLst/>
          </a:prstGeom>
          <a:pattFill prst="ltHorz">
            <a:fgClr>
              <a:schemeClr val="accent3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76800" y="4876800"/>
            <a:ext cx="2514600" cy="304800"/>
          </a:xfrm>
          <a:prstGeom prst="rect">
            <a:avLst/>
          </a:prstGeom>
          <a:pattFill prst="ltHorz">
            <a:fgClr>
              <a:schemeClr val="accent3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76800" y="5181600"/>
            <a:ext cx="2514600" cy="304800"/>
          </a:xfrm>
          <a:prstGeom prst="rect">
            <a:avLst/>
          </a:prstGeom>
          <a:pattFill prst="ltHorz">
            <a:fgClr>
              <a:schemeClr val="accent3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76800" y="5486400"/>
            <a:ext cx="2514600" cy="304800"/>
          </a:xfrm>
          <a:prstGeom prst="rect">
            <a:avLst/>
          </a:prstGeom>
          <a:pattFill prst="ltHorz">
            <a:fgClr>
              <a:schemeClr val="accent3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876800" y="4558145"/>
            <a:ext cx="2514600" cy="13855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76800" y="4876800"/>
            <a:ext cx="251460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76800" y="5181600"/>
            <a:ext cx="251460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76800" y="5486400"/>
            <a:ext cx="251460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76800" y="5791200"/>
            <a:ext cx="251460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4800" y="3352800"/>
            <a:ext cx="3810000" cy="0"/>
          </a:xfrm>
          <a:prstGeom prst="line">
            <a:avLst/>
          </a:prstGeom>
          <a:ln w="28575">
            <a:solidFill>
              <a:srgbClr val="00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97368" y="2828249"/>
            <a:ext cx="4972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200" b="1" i="1" baseline="-25000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en-US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3657600" y="2819400"/>
            <a:ext cx="332509" cy="108758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38708" y="2819400"/>
            <a:ext cx="12666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Conduction</a:t>
            </a:r>
          </a:p>
          <a:p>
            <a:pPr algn="ctr">
              <a:lnSpc>
                <a:spcPct val="150000"/>
              </a:lnSpc>
            </a:pPr>
            <a:r>
              <a:rPr lang="en-US" dirty="0" smtClean="0"/>
              <a:t>band</a:t>
            </a:r>
            <a:endParaRPr lang="en-US" dirty="0"/>
          </a:p>
        </p:txBody>
      </p:sp>
      <p:sp>
        <p:nvSpPr>
          <p:cNvPr id="27" name="Right Brace 26"/>
          <p:cNvSpPr/>
          <p:nvPr/>
        </p:nvSpPr>
        <p:spPr>
          <a:xfrm>
            <a:off x="7442765" y="4142509"/>
            <a:ext cx="329635" cy="18288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660201" y="4724400"/>
            <a:ext cx="970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Valence </a:t>
            </a:r>
          </a:p>
          <a:p>
            <a:pPr algn="ctr"/>
            <a:r>
              <a:rPr lang="en-US" dirty="0" smtClean="0"/>
              <a:t>band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625565" y="1066800"/>
            <a:ext cx="12666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Conduction</a:t>
            </a:r>
          </a:p>
          <a:p>
            <a:pPr algn="ctr">
              <a:lnSpc>
                <a:spcPct val="150000"/>
              </a:lnSpc>
            </a:pPr>
            <a:r>
              <a:rPr lang="en-US" dirty="0" smtClean="0"/>
              <a:t>band</a:t>
            </a:r>
            <a:endParaRPr lang="en-US" dirty="0"/>
          </a:p>
        </p:txBody>
      </p:sp>
      <p:sp>
        <p:nvSpPr>
          <p:cNvPr id="30" name="Right Brace 29"/>
          <p:cNvSpPr/>
          <p:nvPr/>
        </p:nvSpPr>
        <p:spPr>
          <a:xfrm>
            <a:off x="7391400" y="609600"/>
            <a:ext cx="329635" cy="18288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800600" y="762000"/>
            <a:ext cx="2514600" cy="304800"/>
          </a:xfrm>
          <a:prstGeom prst="rect">
            <a:avLst/>
          </a:prstGeom>
          <a:pattFill prst="ltHorz">
            <a:fgClr>
              <a:schemeClr val="accent3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800600" y="1066800"/>
            <a:ext cx="2514600" cy="304800"/>
          </a:xfrm>
          <a:prstGeom prst="rect">
            <a:avLst/>
          </a:prstGeom>
          <a:pattFill prst="ltHorz">
            <a:fgClr>
              <a:schemeClr val="accent3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800600" y="1371600"/>
            <a:ext cx="2514600" cy="304800"/>
          </a:xfrm>
          <a:prstGeom prst="rect">
            <a:avLst/>
          </a:prstGeom>
          <a:pattFill prst="ltHorz">
            <a:fgClr>
              <a:schemeClr val="accent3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800600" y="1676400"/>
            <a:ext cx="2514600" cy="304800"/>
          </a:xfrm>
          <a:prstGeom prst="rect">
            <a:avLst/>
          </a:prstGeom>
          <a:pattFill prst="ltHorz">
            <a:fgClr>
              <a:schemeClr val="accent3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800600" y="1981200"/>
            <a:ext cx="2514600" cy="304800"/>
          </a:xfrm>
          <a:prstGeom prst="rect">
            <a:avLst/>
          </a:prstGeom>
          <a:pattFill prst="ltHorz">
            <a:fgClr>
              <a:schemeClr val="accent3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4800600" y="1052945"/>
            <a:ext cx="2514600" cy="13855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800600" y="1371600"/>
            <a:ext cx="251460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800600" y="1676400"/>
            <a:ext cx="251460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800600" y="1981200"/>
            <a:ext cx="251460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800600" y="2286000"/>
            <a:ext cx="2514600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252354" y="4096434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Vibration</a:t>
            </a:r>
          </a:p>
          <a:p>
            <a:pPr algn="ctr"/>
            <a:r>
              <a:rPr lang="en-US" dirty="0" smtClean="0"/>
              <a:t>levels</a:t>
            </a:r>
            <a:endParaRPr lang="en-US" dirty="0"/>
          </a:p>
        </p:txBody>
      </p:sp>
      <p:sp>
        <p:nvSpPr>
          <p:cNvPr id="43" name="Right Brace 42"/>
          <p:cNvSpPr/>
          <p:nvPr/>
        </p:nvSpPr>
        <p:spPr>
          <a:xfrm>
            <a:off x="4472054" y="4096434"/>
            <a:ext cx="176146" cy="64633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7323331" y="2279073"/>
            <a:ext cx="105866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375887" y="4558145"/>
            <a:ext cx="105866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5334000" y="2286000"/>
            <a:ext cx="0" cy="80426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334282" y="3900055"/>
            <a:ext cx="0" cy="67194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105400" y="3281065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200" b="1" i="1" baseline="-250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en-US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1143000" y="2514600"/>
            <a:ext cx="0" cy="146858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 rot="16200000">
            <a:off x="704419" y="435034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Energy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08249" y="6052203"/>
            <a:ext cx="1055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METAL</a:t>
            </a:r>
            <a:endParaRPr lang="en-US" sz="20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019244" y="5941367"/>
            <a:ext cx="24226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INSULATOR   or</a:t>
            </a:r>
          </a:p>
          <a:p>
            <a:pPr algn="ctr"/>
            <a:r>
              <a:rPr lang="en-US" sz="2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SEMICONDUCTOR</a:t>
            </a:r>
            <a:endParaRPr lang="en-US" sz="20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2261" y="378767"/>
            <a:ext cx="42963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Insulator, semiconductor and metal</a:t>
            </a:r>
          </a:p>
          <a:p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Clasification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based on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bandstructure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31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84438" y="698956"/>
            <a:ext cx="5801104" cy="28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dirty="0">
                <a:latin typeface="Arial" charset="0"/>
              </a:rPr>
              <a:t>•  Absorption by electron transition occurs if </a:t>
            </a:r>
            <a:r>
              <a:rPr lang="en-US" i="1" dirty="0" err="1">
                <a:latin typeface="Arial" charset="0"/>
              </a:rPr>
              <a:t>h</a:t>
            </a:r>
            <a:r>
              <a:rPr lang="en-US" dirty="0" err="1">
                <a:latin typeface="Symbol" pitchFamily="32" charset="2"/>
              </a:rPr>
              <a:t>n</a:t>
            </a:r>
            <a:r>
              <a:rPr lang="en-US" dirty="0">
                <a:latin typeface="Arial" charset="0"/>
              </a:rPr>
              <a:t> &gt; </a:t>
            </a:r>
            <a:r>
              <a:rPr lang="en-US" i="1" dirty="0" err="1" smtClean="0">
                <a:latin typeface="Arial" charset="0"/>
              </a:rPr>
              <a:t>E</a:t>
            </a:r>
            <a:r>
              <a:rPr lang="en-US" sz="2800" baseline="-25000" dirty="0" err="1" smtClean="0">
                <a:latin typeface="Arial" charset="0"/>
              </a:rPr>
              <a:t>gap</a:t>
            </a:r>
            <a:endParaRPr lang="en-US" baseline="-25000" dirty="0">
              <a:latin typeface="Arial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34486" y="152400"/>
            <a:ext cx="77724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Absorption:  Semiconductors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429000" y="3172791"/>
            <a:ext cx="2133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Arial" charset="0"/>
              </a:rPr>
              <a:t>incident photon energy </a:t>
            </a:r>
            <a:r>
              <a:rPr lang="en-US" sz="2000" i="1" dirty="0" err="1">
                <a:latin typeface="Arial" charset="0"/>
              </a:rPr>
              <a:t>h</a:t>
            </a:r>
            <a:r>
              <a:rPr lang="en-US" sz="2000" dirty="0" err="1">
                <a:latin typeface="Symbol" pitchFamily="32" charset="2"/>
              </a:rPr>
              <a:t>n</a:t>
            </a:r>
            <a:endParaRPr lang="en-US" sz="2000" dirty="0">
              <a:latin typeface="Arial" charset="0"/>
            </a:endParaRP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2754021" y="1386260"/>
            <a:ext cx="6237579" cy="5036233"/>
            <a:chOff x="832" y="816"/>
            <a:chExt cx="3460" cy="2340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2672" y="1436"/>
              <a:ext cx="320" cy="96"/>
              <a:chOff x="2672" y="1436"/>
              <a:chExt cx="320" cy="96"/>
            </a:xfrm>
          </p:grpSpPr>
          <p:sp>
            <p:nvSpPr>
              <p:cNvPr id="454" name="Oval 12"/>
              <p:cNvSpPr>
                <a:spLocks noChangeArrowheads="1"/>
              </p:cNvSpPr>
              <p:nvPr/>
            </p:nvSpPr>
            <p:spPr bwMode="auto">
              <a:xfrm>
                <a:off x="2788" y="1436"/>
                <a:ext cx="96" cy="96"/>
              </a:xfrm>
              <a:prstGeom prst="ellipse">
                <a:avLst/>
              </a:prstGeom>
              <a:noFill/>
              <a:ln w="12700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Line 13"/>
              <p:cNvSpPr>
                <a:spLocks noChangeShapeType="1"/>
              </p:cNvSpPr>
              <p:nvPr/>
            </p:nvSpPr>
            <p:spPr bwMode="auto">
              <a:xfrm>
                <a:off x="2672" y="1480"/>
                <a:ext cx="320" cy="1"/>
              </a:xfrm>
              <a:prstGeom prst="line">
                <a:avLst/>
              </a:prstGeom>
              <a:noFill/>
              <a:ln w="12700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2680" y="2356"/>
              <a:ext cx="320" cy="800"/>
              <a:chOff x="2680" y="2356"/>
              <a:chExt cx="320" cy="800"/>
            </a:xfrm>
          </p:grpSpPr>
          <p:grpSp>
            <p:nvGrpSpPr>
              <p:cNvPr id="436" name="Group 15"/>
              <p:cNvGrpSpPr>
                <a:grpSpLocks/>
              </p:cNvGrpSpPr>
              <p:nvPr/>
            </p:nvGrpSpPr>
            <p:grpSpPr bwMode="auto">
              <a:xfrm>
                <a:off x="2680" y="3060"/>
                <a:ext cx="320" cy="96"/>
                <a:chOff x="2680" y="3060"/>
                <a:chExt cx="320" cy="96"/>
              </a:xfrm>
            </p:grpSpPr>
            <p:sp>
              <p:nvSpPr>
                <p:cNvPr id="452" name="Oval 16"/>
                <p:cNvSpPr>
                  <a:spLocks noChangeArrowheads="1"/>
                </p:cNvSpPr>
                <p:nvPr/>
              </p:nvSpPr>
              <p:spPr bwMode="auto">
                <a:xfrm>
                  <a:off x="2788" y="3060"/>
                  <a:ext cx="96" cy="96"/>
                </a:xfrm>
                <a:prstGeom prst="ellipse">
                  <a:avLst/>
                </a:prstGeom>
                <a:solidFill>
                  <a:srgbClr val="FF6666"/>
                </a:solidFill>
                <a:ln w="12700">
                  <a:solidFill>
                    <a:srgbClr val="DD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3" name="Line 17"/>
                <p:cNvSpPr>
                  <a:spLocks noChangeShapeType="1"/>
                </p:cNvSpPr>
                <p:nvPr/>
              </p:nvSpPr>
              <p:spPr bwMode="auto">
                <a:xfrm>
                  <a:off x="2680" y="3104"/>
                  <a:ext cx="320" cy="1"/>
                </a:xfrm>
                <a:prstGeom prst="line">
                  <a:avLst/>
                </a:prstGeom>
                <a:noFill/>
                <a:ln w="12700">
                  <a:solidFill>
                    <a:srgbClr val="DD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7" name="Group 18"/>
              <p:cNvGrpSpPr>
                <a:grpSpLocks/>
              </p:cNvGrpSpPr>
              <p:nvPr/>
            </p:nvGrpSpPr>
            <p:grpSpPr bwMode="auto">
              <a:xfrm>
                <a:off x="2680" y="2916"/>
                <a:ext cx="320" cy="96"/>
                <a:chOff x="2680" y="2916"/>
                <a:chExt cx="320" cy="96"/>
              </a:xfrm>
            </p:grpSpPr>
            <p:sp>
              <p:nvSpPr>
                <p:cNvPr id="450" name="Oval 19"/>
                <p:cNvSpPr>
                  <a:spLocks noChangeArrowheads="1"/>
                </p:cNvSpPr>
                <p:nvPr/>
              </p:nvSpPr>
              <p:spPr bwMode="auto">
                <a:xfrm>
                  <a:off x="2788" y="2916"/>
                  <a:ext cx="96" cy="96"/>
                </a:xfrm>
                <a:prstGeom prst="ellipse">
                  <a:avLst/>
                </a:prstGeom>
                <a:solidFill>
                  <a:srgbClr val="FF6666"/>
                </a:solidFill>
                <a:ln w="12700">
                  <a:solidFill>
                    <a:srgbClr val="DD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" name="Line 20"/>
                <p:cNvSpPr>
                  <a:spLocks noChangeShapeType="1"/>
                </p:cNvSpPr>
                <p:nvPr/>
              </p:nvSpPr>
              <p:spPr bwMode="auto">
                <a:xfrm>
                  <a:off x="2680" y="2960"/>
                  <a:ext cx="320" cy="1"/>
                </a:xfrm>
                <a:prstGeom prst="line">
                  <a:avLst/>
                </a:prstGeom>
                <a:noFill/>
                <a:ln w="12700">
                  <a:solidFill>
                    <a:srgbClr val="DD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8" name="Group 21"/>
              <p:cNvGrpSpPr>
                <a:grpSpLocks/>
              </p:cNvGrpSpPr>
              <p:nvPr/>
            </p:nvGrpSpPr>
            <p:grpSpPr bwMode="auto">
              <a:xfrm>
                <a:off x="2680" y="2780"/>
                <a:ext cx="320" cy="96"/>
                <a:chOff x="2680" y="2780"/>
                <a:chExt cx="320" cy="96"/>
              </a:xfrm>
            </p:grpSpPr>
            <p:sp>
              <p:nvSpPr>
                <p:cNvPr id="448" name="Oval 22"/>
                <p:cNvSpPr>
                  <a:spLocks noChangeArrowheads="1"/>
                </p:cNvSpPr>
                <p:nvPr/>
              </p:nvSpPr>
              <p:spPr bwMode="auto">
                <a:xfrm>
                  <a:off x="2788" y="2780"/>
                  <a:ext cx="96" cy="96"/>
                </a:xfrm>
                <a:prstGeom prst="ellipse">
                  <a:avLst/>
                </a:prstGeom>
                <a:solidFill>
                  <a:srgbClr val="FF6666"/>
                </a:solidFill>
                <a:ln w="12700">
                  <a:solidFill>
                    <a:srgbClr val="DD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" name="Line 23"/>
                <p:cNvSpPr>
                  <a:spLocks noChangeShapeType="1"/>
                </p:cNvSpPr>
                <p:nvPr/>
              </p:nvSpPr>
              <p:spPr bwMode="auto">
                <a:xfrm>
                  <a:off x="2680" y="2824"/>
                  <a:ext cx="320" cy="1"/>
                </a:xfrm>
                <a:prstGeom prst="line">
                  <a:avLst/>
                </a:prstGeom>
                <a:noFill/>
                <a:ln w="12700">
                  <a:solidFill>
                    <a:srgbClr val="DD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9" name="Group 24"/>
              <p:cNvGrpSpPr>
                <a:grpSpLocks/>
              </p:cNvGrpSpPr>
              <p:nvPr/>
            </p:nvGrpSpPr>
            <p:grpSpPr bwMode="auto">
              <a:xfrm>
                <a:off x="2680" y="2636"/>
                <a:ext cx="320" cy="96"/>
                <a:chOff x="2680" y="2636"/>
                <a:chExt cx="320" cy="96"/>
              </a:xfrm>
            </p:grpSpPr>
            <p:sp>
              <p:nvSpPr>
                <p:cNvPr id="446" name="Oval 25"/>
                <p:cNvSpPr>
                  <a:spLocks noChangeArrowheads="1"/>
                </p:cNvSpPr>
                <p:nvPr/>
              </p:nvSpPr>
              <p:spPr bwMode="auto">
                <a:xfrm>
                  <a:off x="2788" y="2636"/>
                  <a:ext cx="96" cy="96"/>
                </a:xfrm>
                <a:prstGeom prst="ellipse">
                  <a:avLst/>
                </a:prstGeom>
                <a:solidFill>
                  <a:srgbClr val="FF6666"/>
                </a:solidFill>
                <a:ln w="12700">
                  <a:solidFill>
                    <a:srgbClr val="DD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" name="Line 26"/>
                <p:cNvSpPr>
                  <a:spLocks noChangeShapeType="1"/>
                </p:cNvSpPr>
                <p:nvPr/>
              </p:nvSpPr>
              <p:spPr bwMode="auto">
                <a:xfrm>
                  <a:off x="2680" y="2680"/>
                  <a:ext cx="320" cy="1"/>
                </a:xfrm>
                <a:prstGeom prst="line">
                  <a:avLst/>
                </a:prstGeom>
                <a:noFill/>
                <a:ln w="12700">
                  <a:solidFill>
                    <a:srgbClr val="DD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40" name="Group 27"/>
              <p:cNvGrpSpPr>
                <a:grpSpLocks/>
              </p:cNvGrpSpPr>
              <p:nvPr/>
            </p:nvGrpSpPr>
            <p:grpSpPr bwMode="auto">
              <a:xfrm>
                <a:off x="2680" y="2492"/>
                <a:ext cx="320" cy="96"/>
                <a:chOff x="2680" y="2492"/>
                <a:chExt cx="320" cy="96"/>
              </a:xfrm>
            </p:grpSpPr>
            <p:sp>
              <p:nvSpPr>
                <p:cNvPr id="444" name="Oval 28"/>
                <p:cNvSpPr>
                  <a:spLocks noChangeArrowheads="1"/>
                </p:cNvSpPr>
                <p:nvPr/>
              </p:nvSpPr>
              <p:spPr bwMode="auto">
                <a:xfrm>
                  <a:off x="2788" y="2492"/>
                  <a:ext cx="96" cy="96"/>
                </a:xfrm>
                <a:prstGeom prst="ellipse">
                  <a:avLst/>
                </a:prstGeom>
                <a:solidFill>
                  <a:srgbClr val="FF6666"/>
                </a:solidFill>
                <a:ln w="12700">
                  <a:solidFill>
                    <a:srgbClr val="DD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" name="Line 29"/>
                <p:cNvSpPr>
                  <a:spLocks noChangeShapeType="1"/>
                </p:cNvSpPr>
                <p:nvPr/>
              </p:nvSpPr>
              <p:spPr bwMode="auto">
                <a:xfrm>
                  <a:off x="2680" y="2536"/>
                  <a:ext cx="320" cy="1"/>
                </a:xfrm>
                <a:prstGeom prst="line">
                  <a:avLst/>
                </a:prstGeom>
                <a:noFill/>
                <a:ln w="12700">
                  <a:solidFill>
                    <a:srgbClr val="DD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41" name="Group 30"/>
              <p:cNvGrpSpPr>
                <a:grpSpLocks/>
              </p:cNvGrpSpPr>
              <p:nvPr/>
            </p:nvGrpSpPr>
            <p:grpSpPr bwMode="auto">
              <a:xfrm>
                <a:off x="2680" y="2356"/>
                <a:ext cx="320" cy="96"/>
                <a:chOff x="2680" y="2356"/>
                <a:chExt cx="320" cy="96"/>
              </a:xfrm>
            </p:grpSpPr>
            <p:sp>
              <p:nvSpPr>
                <p:cNvPr id="442" name="Oval 31"/>
                <p:cNvSpPr>
                  <a:spLocks noChangeArrowheads="1"/>
                </p:cNvSpPr>
                <p:nvPr/>
              </p:nvSpPr>
              <p:spPr bwMode="auto">
                <a:xfrm>
                  <a:off x="2788" y="2356"/>
                  <a:ext cx="96" cy="96"/>
                </a:xfrm>
                <a:prstGeom prst="ellipse">
                  <a:avLst/>
                </a:prstGeom>
                <a:solidFill>
                  <a:srgbClr val="FF6666"/>
                </a:solidFill>
                <a:ln w="12700">
                  <a:solidFill>
                    <a:srgbClr val="DD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" name="Line 32"/>
                <p:cNvSpPr>
                  <a:spLocks noChangeShapeType="1"/>
                </p:cNvSpPr>
                <p:nvPr/>
              </p:nvSpPr>
              <p:spPr bwMode="auto">
                <a:xfrm>
                  <a:off x="2680" y="2400"/>
                  <a:ext cx="320" cy="1"/>
                </a:xfrm>
                <a:prstGeom prst="line">
                  <a:avLst/>
                </a:prstGeom>
                <a:noFill/>
                <a:ln w="12700">
                  <a:solidFill>
                    <a:srgbClr val="DD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" name="Group 33"/>
            <p:cNvGrpSpPr>
              <a:grpSpLocks/>
            </p:cNvGrpSpPr>
            <p:nvPr/>
          </p:nvGrpSpPr>
          <p:grpSpPr bwMode="auto">
            <a:xfrm>
              <a:off x="2520" y="920"/>
              <a:ext cx="80" cy="1784"/>
              <a:chOff x="2520" y="920"/>
              <a:chExt cx="80" cy="1784"/>
            </a:xfrm>
          </p:grpSpPr>
          <p:sp>
            <p:nvSpPr>
              <p:cNvPr id="434" name="Freeform 34"/>
              <p:cNvSpPr>
                <a:spLocks/>
              </p:cNvSpPr>
              <p:nvPr/>
            </p:nvSpPr>
            <p:spPr bwMode="auto">
              <a:xfrm>
                <a:off x="2520" y="920"/>
                <a:ext cx="80" cy="72"/>
              </a:xfrm>
              <a:custGeom>
                <a:avLst/>
                <a:gdLst>
                  <a:gd name="T0" fmla="*/ 40 w 80"/>
                  <a:gd name="T1" fmla="*/ 0 h 72"/>
                  <a:gd name="T2" fmla="*/ 80 w 80"/>
                  <a:gd name="T3" fmla="*/ 72 h 72"/>
                  <a:gd name="T4" fmla="*/ 40 w 80"/>
                  <a:gd name="T5" fmla="*/ 48 h 72"/>
                  <a:gd name="T6" fmla="*/ 0 w 80"/>
                  <a:gd name="T7" fmla="*/ 72 h 72"/>
                  <a:gd name="T8" fmla="*/ 40 w 80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" h="72">
                    <a:moveTo>
                      <a:pt x="40" y="0"/>
                    </a:moveTo>
                    <a:lnTo>
                      <a:pt x="80" y="72"/>
                    </a:lnTo>
                    <a:lnTo>
                      <a:pt x="40" y="48"/>
                    </a:lnTo>
                    <a:lnTo>
                      <a:pt x="0" y="7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Line 35"/>
              <p:cNvSpPr>
                <a:spLocks noChangeShapeType="1"/>
              </p:cNvSpPr>
              <p:nvPr/>
            </p:nvSpPr>
            <p:spPr bwMode="auto">
              <a:xfrm flipV="1">
                <a:off x="2560" y="968"/>
                <a:ext cx="1" cy="17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Rectangle 36"/>
            <p:cNvSpPr>
              <a:spLocks noChangeArrowheads="1"/>
            </p:cNvSpPr>
            <p:nvPr/>
          </p:nvSpPr>
          <p:spPr bwMode="auto">
            <a:xfrm>
              <a:off x="2632" y="816"/>
              <a:ext cx="142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Arial" charset="0"/>
                </a:rPr>
                <a:t>Energy of electron</a:t>
              </a:r>
              <a:endParaRPr lang="en-US">
                <a:latin typeface="Arial" charset="0"/>
              </a:endParaRPr>
            </a:p>
          </p:txBody>
        </p:sp>
        <p:sp>
          <p:nvSpPr>
            <p:cNvPr id="12" name="Rectangle 37"/>
            <p:cNvSpPr>
              <a:spLocks noChangeArrowheads="1"/>
            </p:cNvSpPr>
            <p:nvPr/>
          </p:nvSpPr>
          <p:spPr bwMode="auto">
            <a:xfrm>
              <a:off x="4208" y="816"/>
              <a:ext cx="49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>
                <a:latin typeface="Arial" charset="0"/>
              </a:endParaRPr>
            </a:p>
          </p:txBody>
        </p:sp>
        <p:grpSp>
          <p:nvGrpSpPr>
            <p:cNvPr id="13" name="Group 38"/>
            <p:cNvGrpSpPr>
              <a:grpSpLocks/>
            </p:cNvGrpSpPr>
            <p:nvPr/>
          </p:nvGrpSpPr>
          <p:grpSpPr bwMode="auto">
            <a:xfrm>
              <a:off x="2672" y="1860"/>
              <a:ext cx="320" cy="96"/>
              <a:chOff x="2672" y="1860"/>
              <a:chExt cx="320" cy="96"/>
            </a:xfrm>
          </p:grpSpPr>
          <p:sp>
            <p:nvSpPr>
              <p:cNvPr id="432" name="Oval 39"/>
              <p:cNvSpPr>
                <a:spLocks noChangeArrowheads="1"/>
              </p:cNvSpPr>
              <p:nvPr/>
            </p:nvSpPr>
            <p:spPr bwMode="auto">
              <a:xfrm>
                <a:off x="2788" y="1860"/>
                <a:ext cx="96" cy="96"/>
              </a:xfrm>
              <a:prstGeom prst="ellipse">
                <a:avLst/>
              </a:prstGeom>
              <a:noFill/>
              <a:ln w="12700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" name="Line 40"/>
              <p:cNvSpPr>
                <a:spLocks noChangeShapeType="1"/>
              </p:cNvSpPr>
              <p:nvPr/>
            </p:nvSpPr>
            <p:spPr bwMode="auto">
              <a:xfrm>
                <a:off x="2672" y="1904"/>
                <a:ext cx="320" cy="1"/>
              </a:xfrm>
              <a:prstGeom prst="line">
                <a:avLst/>
              </a:prstGeom>
              <a:noFill/>
              <a:ln w="12700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41"/>
            <p:cNvGrpSpPr>
              <a:grpSpLocks/>
            </p:cNvGrpSpPr>
            <p:nvPr/>
          </p:nvGrpSpPr>
          <p:grpSpPr bwMode="auto">
            <a:xfrm>
              <a:off x="2672" y="1724"/>
              <a:ext cx="320" cy="96"/>
              <a:chOff x="2672" y="1724"/>
              <a:chExt cx="320" cy="96"/>
            </a:xfrm>
          </p:grpSpPr>
          <p:sp>
            <p:nvSpPr>
              <p:cNvPr id="430" name="Oval 42"/>
              <p:cNvSpPr>
                <a:spLocks noChangeArrowheads="1"/>
              </p:cNvSpPr>
              <p:nvPr/>
            </p:nvSpPr>
            <p:spPr bwMode="auto">
              <a:xfrm>
                <a:off x="2788" y="1724"/>
                <a:ext cx="96" cy="96"/>
              </a:xfrm>
              <a:prstGeom prst="ellipse">
                <a:avLst/>
              </a:prstGeom>
              <a:noFill/>
              <a:ln w="12700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Line 43"/>
              <p:cNvSpPr>
                <a:spLocks noChangeShapeType="1"/>
              </p:cNvSpPr>
              <p:nvPr/>
            </p:nvSpPr>
            <p:spPr bwMode="auto">
              <a:xfrm>
                <a:off x="2672" y="1768"/>
                <a:ext cx="320" cy="1"/>
              </a:xfrm>
              <a:prstGeom prst="line">
                <a:avLst/>
              </a:prstGeom>
              <a:noFill/>
              <a:ln w="12700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2672" y="1580"/>
              <a:ext cx="320" cy="96"/>
              <a:chOff x="2672" y="1580"/>
              <a:chExt cx="320" cy="96"/>
            </a:xfrm>
          </p:grpSpPr>
          <p:sp>
            <p:nvSpPr>
              <p:cNvPr id="428" name="Oval 45"/>
              <p:cNvSpPr>
                <a:spLocks noChangeArrowheads="1"/>
              </p:cNvSpPr>
              <p:nvPr/>
            </p:nvSpPr>
            <p:spPr bwMode="auto">
              <a:xfrm>
                <a:off x="2788" y="1580"/>
                <a:ext cx="96" cy="96"/>
              </a:xfrm>
              <a:prstGeom prst="ellipse">
                <a:avLst/>
              </a:prstGeom>
              <a:noFill/>
              <a:ln w="12700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Line 46"/>
              <p:cNvSpPr>
                <a:spLocks noChangeShapeType="1"/>
              </p:cNvSpPr>
              <p:nvPr/>
            </p:nvSpPr>
            <p:spPr bwMode="auto">
              <a:xfrm>
                <a:off x="2672" y="1624"/>
                <a:ext cx="320" cy="1"/>
              </a:xfrm>
              <a:prstGeom prst="line">
                <a:avLst/>
              </a:prstGeom>
              <a:noFill/>
              <a:ln w="12700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47"/>
            <p:cNvGrpSpPr>
              <a:grpSpLocks/>
            </p:cNvGrpSpPr>
            <p:nvPr/>
          </p:nvGrpSpPr>
          <p:grpSpPr bwMode="auto">
            <a:xfrm>
              <a:off x="2672" y="1300"/>
              <a:ext cx="320" cy="96"/>
              <a:chOff x="2672" y="1300"/>
              <a:chExt cx="320" cy="96"/>
            </a:xfrm>
          </p:grpSpPr>
          <p:sp>
            <p:nvSpPr>
              <p:cNvPr id="426" name="Oval 48"/>
              <p:cNvSpPr>
                <a:spLocks noChangeArrowheads="1"/>
              </p:cNvSpPr>
              <p:nvPr/>
            </p:nvSpPr>
            <p:spPr bwMode="auto">
              <a:xfrm>
                <a:off x="2788" y="1300"/>
                <a:ext cx="96" cy="96"/>
              </a:xfrm>
              <a:prstGeom prst="ellipse">
                <a:avLst/>
              </a:prstGeom>
              <a:noFill/>
              <a:ln w="12700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" name="Line 49"/>
              <p:cNvSpPr>
                <a:spLocks noChangeShapeType="1"/>
              </p:cNvSpPr>
              <p:nvPr/>
            </p:nvSpPr>
            <p:spPr bwMode="auto">
              <a:xfrm>
                <a:off x="2672" y="1344"/>
                <a:ext cx="320" cy="1"/>
              </a:xfrm>
              <a:prstGeom prst="line">
                <a:avLst/>
              </a:prstGeom>
              <a:noFill/>
              <a:ln w="12700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50"/>
            <p:cNvGrpSpPr>
              <a:grpSpLocks/>
            </p:cNvGrpSpPr>
            <p:nvPr/>
          </p:nvGrpSpPr>
          <p:grpSpPr bwMode="auto">
            <a:xfrm>
              <a:off x="2672" y="1156"/>
              <a:ext cx="320" cy="96"/>
              <a:chOff x="2672" y="1156"/>
              <a:chExt cx="320" cy="96"/>
            </a:xfrm>
          </p:grpSpPr>
          <p:sp>
            <p:nvSpPr>
              <p:cNvPr id="424" name="Oval 51"/>
              <p:cNvSpPr>
                <a:spLocks noChangeArrowheads="1"/>
              </p:cNvSpPr>
              <p:nvPr/>
            </p:nvSpPr>
            <p:spPr bwMode="auto">
              <a:xfrm>
                <a:off x="2788" y="1156"/>
                <a:ext cx="96" cy="96"/>
              </a:xfrm>
              <a:prstGeom prst="ellipse">
                <a:avLst/>
              </a:prstGeom>
              <a:noFill/>
              <a:ln w="12700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Line 52"/>
              <p:cNvSpPr>
                <a:spLocks noChangeShapeType="1"/>
              </p:cNvSpPr>
              <p:nvPr/>
            </p:nvSpPr>
            <p:spPr bwMode="auto">
              <a:xfrm>
                <a:off x="2672" y="1200"/>
                <a:ext cx="320" cy="1"/>
              </a:xfrm>
              <a:prstGeom prst="line">
                <a:avLst/>
              </a:prstGeom>
              <a:noFill/>
              <a:ln w="12700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Rectangle 53"/>
            <p:cNvSpPr>
              <a:spLocks noChangeArrowheads="1"/>
            </p:cNvSpPr>
            <p:nvPr/>
          </p:nvSpPr>
          <p:spPr bwMode="auto">
            <a:xfrm>
              <a:off x="3088" y="2672"/>
              <a:ext cx="8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FF6666"/>
                  </a:solidFill>
                  <a:latin typeface="Arial" charset="0"/>
                </a:rPr>
                <a:t>filled states</a:t>
              </a:r>
              <a:endParaRPr lang="en-US" dirty="0">
                <a:latin typeface="Arial" charset="0"/>
              </a:endParaRPr>
            </a:p>
          </p:txBody>
        </p:sp>
        <p:sp>
          <p:nvSpPr>
            <p:cNvPr id="19" name="Rectangle 54"/>
            <p:cNvSpPr>
              <a:spLocks noChangeArrowheads="1"/>
            </p:cNvSpPr>
            <p:nvPr/>
          </p:nvSpPr>
          <p:spPr bwMode="auto">
            <a:xfrm>
              <a:off x="3984" y="2672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6666"/>
                  </a:solidFill>
                  <a:latin typeface="Arial" charset="0"/>
                </a:rPr>
                <a:t> </a:t>
              </a:r>
              <a:endParaRPr lang="en-US">
                <a:latin typeface="Arial" charset="0"/>
              </a:endParaRPr>
            </a:p>
          </p:txBody>
        </p:sp>
        <p:sp>
          <p:nvSpPr>
            <p:cNvPr id="20" name="Rectangle 55"/>
            <p:cNvSpPr>
              <a:spLocks noChangeArrowheads="1"/>
            </p:cNvSpPr>
            <p:nvPr/>
          </p:nvSpPr>
          <p:spPr bwMode="auto">
            <a:xfrm>
              <a:off x="3160" y="1248"/>
              <a:ext cx="9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777777"/>
                  </a:solidFill>
                  <a:latin typeface="Arial" charset="0"/>
                </a:rPr>
                <a:t>unfilled states</a:t>
              </a:r>
              <a:endParaRPr lang="en-US">
                <a:latin typeface="Arial" charset="0"/>
              </a:endParaRPr>
            </a:p>
          </p:txBody>
        </p:sp>
        <p:sp>
          <p:nvSpPr>
            <p:cNvPr id="21" name="Rectangle 56"/>
            <p:cNvSpPr>
              <a:spLocks noChangeArrowheads="1"/>
            </p:cNvSpPr>
            <p:nvPr/>
          </p:nvSpPr>
          <p:spPr bwMode="auto">
            <a:xfrm>
              <a:off x="4248" y="1248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777777"/>
                  </a:solidFill>
                  <a:latin typeface="Arial" charset="0"/>
                </a:rPr>
                <a:t> </a:t>
              </a:r>
              <a:endParaRPr lang="en-US">
                <a:latin typeface="Arial" charset="0"/>
              </a:endParaRPr>
            </a:p>
          </p:txBody>
        </p:sp>
        <p:sp>
          <p:nvSpPr>
            <p:cNvPr id="22" name="Line 57"/>
            <p:cNvSpPr>
              <a:spLocks noChangeShapeType="1"/>
            </p:cNvSpPr>
            <p:nvPr/>
          </p:nvSpPr>
          <p:spPr bwMode="auto">
            <a:xfrm>
              <a:off x="3112" y="1904"/>
              <a:ext cx="264" cy="1"/>
            </a:xfrm>
            <a:prstGeom prst="line">
              <a:avLst/>
            </a:prstGeom>
            <a:noFill/>
            <a:ln w="12700">
              <a:solidFill>
                <a:srgbClr val="77777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58"/>
            <p:cNvSpPr>
              <a:spLocks noChangeShapeType="1"/>
            </p:cNvSpPr>
            <p:nvPr/>
          </p:nvSpPr>
          <p:spPr bwMode="auto">
            <a:xfrm>
              <a:off x="3128" y="2384"/>
              <a:ext cx="272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" name="Group 59"/>
            <p:cNvGrpSpPr>
              <a:grpSpLocks/>
            </p:cNvGrpSpPr>
            <p:nvPr/>
          </p:nvGrpSpPr>
          <p:grpSpPr bwMode="auto">
            <a:xfrm>
              <a:off x="3240" y="1904"/>
              <a:ext cx="80" cy="480"/>
              <a:chOff x="3240" y="1904"/>
              <a:chExt cx="80" cy="480"/>
            </a:xfrm>
          </p:grpSpPr>
          <p:sp>
            <p:nvSpPr>
              <p:cNvPr id="422" name="Freeform 60"/>
              <p:cNvSpPr>
                <a:spLocks/>
              </p:cNvSpPr>
              <p:nvPr/>
            </p:nvSpPr>
            <p:spPr bwMode="auto">
              <a:xfrm>
                <a:off x="3240" y="1904"/>
                <a:ext cx="80" cy="72"/>
              </a:xfrm>
              <a:custGeom>
                <a:avLst/>
                <a:gdLst>
                  <a:gd name="T0" fmla="*/ 40 w 80"/>
                  <a:gd name="T1" fmla="*/ 0 h 72"/>
                  <a:gd name="T2" fmla="*/ 80 w 80"/>
                  <a:gd name="T3" fmla="*/ 72 h 72"/>
                  <a:gd name="T4" fmla="*/ 40 w 80"/>
                  <a:gd name="T5" fmla="*/ 48 h 72"/>
                  <a:gd name="T6" fmla="*/ 0 w 80"/>
                  <a:gd name="T7" fmla="*/ 72 h 72"/>
                  <a:gd name="T8" fmla="*/ 40 w 80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" h="72">
                    <a:moveTo>
                      <a:pt x="40" y="0"/>
                    </a:moveTo>
                    <a:lnTo>
                      <a:pt x="80" y="72"/>
                    </a:lnTo>
                    <a:lnTo>
                      <a:pt x="40" y="48"/>
                    </a:lnTo>
                    <a:lnTo>
                      <a:pt x="0" y="7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DD"/>
              </a:solidFill>
              <a:ln w="12700">
                <a:solidFill>
                  <a:srgbClr val="0000D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Line 61"/>
              <p:cNvSpPr>
                <a:spLocks noChangeShapeType="1"/>
              </p:cNvSpPr>
              <p:nvPr/>
            </p:nvSpPr>
            <p:spPr bwMode="auto">
              <a:xfrm flipV="1">
                <a:off x="3278" y="1952"/>
                <a:ext cx="1" cy="432"/>
              </a:xfrm>
              <a:prstGeom prst="line">
                <a:avLst/>
              </a:prstGeom>
              <a:noFill/>
              <a:ln w="12700">
                <a:solidFill>
                  <a:srgbClr val="0000D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Rectangle 62"/>
            <p:cNvSpPr>
              <a:spLocks noChangeArrowheads="1"/>
            </p:cNvSpPr>
            <p:nvPr/>
          </p:nvSpPr>
          <p:spPr bwMode="auto">
            <a:xfrm>
              <a:off x="3352" y="2032"/>
              <a:ext cx="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i="1" dirty="0">
                <a:latin typeface="Arial" charset="0"/>
              </a:endParaRPr>
            </a:p>
          </p:txBody>
        </p:sp>
        <p:sp>
          <p:nvSpPr>
            <p:cNvPr id="26" name="Rectangle 63"/>
            <p:cNvSpPr>
              <a:spLocks noChangeArrowheads="1"/>
            </p:cNvSpPr>
            <p:nvPr/>
          </p:nvSpPr>
          <p:spPr bwMode="auto">
            <a:xfrm>
              <a:off x="3456" y="2064"/>
              <a:ext cx="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27" name="Rectangle 64"/>
            <p:cNvSpPr>
              <a:spLocks noChangeArrowheads="1"/>
            </p:cNvSpPr>
            <p:nvPr/>
          </p:nvSpPr>
          <p:spPr bwMode="auto">
            <a:xfrm>
              <a:off x="3752" y="2032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0000DD"/>
                  </a:solidFill>
                  <a:latin typeface="Arial" charset="0"/>
                </a:rPr>
                <a:t> </a:t>
              </a:r>
              <a:endParaRPr lang="en-US" dirty="0">
                <a:latin typeface="Arial" charset="0"/>
              </a:endParaRPr>
            </a:p>
          </p:txBody>
        </p:sp>
        <p:sp>
          <p:nvSpPr>
            <p:cNvPr id="28" name="Rectangle 65"/>
            <p:cNvSpPr>
              <a:spLocks noChangeArrowheads="1"/>
            </p:cNvSpPr>
            <p:nvPr/>
          </p:nvSpPr>
          <p:spPr bwMode="auto">
            <a:xfrm>
              <a:off x="832" y="2592"/>
              <a:ext cx="6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1">
                  <a:solidFill>
                    <a:srgbClr val="000000"/>
                  </a:solidFill>
                  <a:latin typeface="Arial" charset="0"/>
                </a:rPr>
                <a:t>I</a:t>
              </a:r>
              <a:endParaRPr lang="en-US" i="1">
                <a:latin typeface="Arial" charset="0"/>
              </a:endParaRPr>
            </a:p>
          </p:txBody>
        </p:sp>
        <p:sp>
          <p:nvSpPr>
            <p:cNvPr id="29" name="Rectangle 66"/>
            <p:cNvSpPr>
              <a:spLocks noChangeArrowheads="1"/>
            </p:cNvSpPr>
            <p:nvPr/>
          </p:nvSpPr>
          <p:spPr bwMode="auto">
            <a:xfrm>
              <a:off x="904" y="2640"/>
              <a:ext cx="12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1" dirty="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i="1" dirty="0">
                <a:latin typeface="Arial" charset="0"/>
              </a:endParaRPr>
            </a:p>
          </p:txBody>
        </p:sp>
        <p:sp>
          <p:nvSpPr>
            <p:cNvPr id="30" name="Rectangle 67"/>
            <p:cNvSpPr>
              <a:spLocks noChangeArrowheads="1"/>
            </p:cNvSpPr>
            <p:nvPr/>
          </p:nvSpPr>
          <p:spPr bwMode="auto">
            <a:xfrm>
              <a:off x="1040" y="2592"/>
              <a:ext cx="6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>
                <a:latin typeface="Arial" charset="0"/>
              </a:endParaRPr>
            </a:p>
          </p:txBody>
        </p:sp>
        <p:grpSp>
          <p:nvGrpSpPr>
            <p:cNvPr id="33" name="Group 70"/>
            <p:cNvGrpSpPr>
              <a:grpSpLocks/>
            </p:cNvGrpSpPr>
            <p:nvPr/>
          </p:nvGrpSpPr>
          <p:grpSpPr bwMode="auto">
            <a:xfrm>
              <a:off x="1024" y="1948"/>
              <a:ext cx="1569" cy="507"/>
              <a:chOff x="1280" y="1811"/>
              <a:chExt cx="1569" cy="507"/>
            </a:xfrm>
          </p:grpSpPr>
          <p:grpSp>
            <p:nvGrpSpPr>
              <p:cNvPr id="34" name="Group 71"/>
              <p:cNvGrpSpPr>
                <a:grpSpLocks/>
              </p:cNvGrpSpPr>
              <p:nvPr/>
            </p:nvGrpSpPr>
            <p:grpSpPr bwMode="auto">
              <a:xfrm rot="-1559887">
                <a:off x="1280" y="2179"/>
                <a:ext cx="1569" cy="139"/>
                <a:chOff x="1500" y="1896"/>
                <a:chExt cx="2070" cy="715"/>
              </a:xfrm>
            </p:grpSpPr>
            <p:sp>
              <p:nvSpPr>
                <p:cNvPr id="36" name="Line 72"/>
                <p:cNvSpPr>
                  <a:spLocks noChangeShapeType="1"/>
                </p:cNvSpPr>
                <p:nvPr/>
              </p:nvSpPr>
              <p:spPr bwMode="auto">
                <a:xfrm>
                  <a:off x="1500" y="1896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Line 73"/>
                <p:cNvSpPr>
                  <a:spLocks noChangeShapeType="1"/>
                </p:cNvSpPr>
                <p:nvPr/>
              </p:nvSpPr>
              <p:spPr bwMode="auto">
                <a:xfrm>
                  <a:off x="1506" y="1896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74"/>
                <p:cNvSpPr>
                  <a:spLocks noChangeShapeType="1"/>
                </p:cNvSpPr>
                <p:nvPr/>
              </p:nvSpPr>
              <p:spPr bwMode="auto">
                <a:xfrm>
                  <a:off x="1512" y="1902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75"/>
                <p:cNvSpPr>
                  <a:spLocks noChangeShapeType="1"/>
                </p:cNvSpPr>
                <p:nvPr/>
              </p:nvSpPr>
              <p:spPr bwMode="auto">
                <a:xfrm>
                  <a:off x="1518" y="1908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76"/>
                <p:cNvSpPr>
                  <a:spLocks noChangeShapeType="1"/>
                </p:cNvSpPr>
                <p:nvPr/>
              </p:nvSpPr>
              <p:spPr bwMode="auto">
                <a:xfrm>
                  <a:off x="1524" y="1920"/>
                  <a:ext cx="1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77"/>
                <p:cNvSpPr>
                  <a:spLocks noChangeShapeType="1"/>
                </p:cNvSpPr>
                <p:nvPr/>
              </p:nvSpPr>
              <p:spPr bwMode="auto">
                <a:xfrm>
                  <a:off x="1524" y="1938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78"/>
                <p:cNvSpPr>
                  <a:spLocks noChangeShapeType="1"/>
                </p:cNvSpPr>
                <p:nvPr/>
              </p:nvSpPr>
              <p:spPr bwMode="auto">
                <a:xfrm>
                  <a:off x="1530" y="1956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79"/>
                <p:cNvSpPr>
                  <a:spLocks noChangeShapeType="1"/>
                </p:cNvSpPr>
                <p:nvPr/>
              </p:nvSpPr>
              <p:spPr bwMode="auto">
                <a:xfrm>
                  <a:off x="1536" y="1974"/>
                  <a:ext cx="6" cy="24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80"/>
                <p:cNvSpPr>
                  <a:spLocks noChangeShapeType="1"/>
                </p:cNvSpPr>
                <p:nvPr/>
              </p:nvSpPr>
              <p:spPr bwMode="auto">
                <a:xfrm>
                  <a:off x="1542" y="1998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81"/>
                <p:cNvSpPr>
                  <a:spLocks noChangeShapeType="1"/>
                </p:cNvSpPr>
                <p:nvPr/>
              </p:nvSpPr>
              <p:spPr bwMode="auto">
                <a:xfrm>
                  <a:off x="1548" y="2028"/>
                  <a:ext cx="6" cy="24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82"/>
                <p:cNvSpPr>
                  <a:spLocks noChangeShapeType="1"/>
                </p:cNvSpPr>
                <p:nvPr/>
              </p:nvSpPr>
              <p:spPr bwMode="auto">
                <a:xfrm>
                  <a:off x="1554" y="2052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Freeform 83"/>
                <p:cNvSpPr>
                  <a:spLocks/>
                </p:cNvSpPr>
                <p:nvPr/>
              </p:nvSpPr>
              <p:spPr bwMode="auto">
                <a:xfrm>
                  <a:off x="1560" y="2082"/>
                  <a:ext cx="6" cy="36"/>
                </a:xfrm>
                <a:custGeom>
                  <a:avLst/>
                  <a:gdLst>
                    <a:gd name="T0" fmla="*/ 0 w 6"/>
                    <a:gd name="T1" fmla="*/ 0 h 36"/>
                    <a:gd name="T2" fmla="*/ 0 w 6"/>
                    <a:gd name="T3" fmla="*/ 18 h 36"/>
                    <a:gd name="T4" fmla="*/ 6 w 6"/>
                    <a:gd name="T5" fmla="*/ 36 h 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36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6" y="36"/>
                      </a:lnTo>
                    </a:path>
                  </a:pathLst>
                </a:custGeom>
                <a:noFill/>
                <a:ln w="9525">
                  <a:solidFill>
                    <a:srgbClr val="77777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84"/>
                <p:cNvSpPr>
                  <a:spLocks noChangeShapeType="1"/>
                </p:cNvSpPr>
                <p:nvPr/>
              </p:nvSpPr>
              <p:spPr bwMode="auto">
                <a:xfrm>
                  <a:off x="1566" y="2118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85"/>
                <p:cNvSpPr>
                  <a:spLocks noChangeShapeType="1"/>
                </p:cNvSpPr>
                <p:nvPr/>
              </p:nvSpPr>
              <p:spPr bwMode="auto">
                <a:xfrm>
                  <a:off x="1572" y="2148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86"/>
                <p:cNvSpPr>
                  <a:spLocks noChangeShapeType="1"/>
                </p:cNvSpPr>
                <p:nvPr/>
              </p:nvSpPr>
              <p:spPr bwMode="auto">
                <a:xfrm>
                  <a:off x="1578" y="2184"/>
                  <a:ext cx="1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87"/>
                <p:cNvSpPr>
                  <a:spLocks noChangeShapeType="1"/>
                </p:cNvSpPr>
                <p:nvPr/>
              </p:nvSpPr>
              <p:spPr bwMode="auto">
                <a:xfrm>
                  <a:off x="1578" y="2220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88"/>
                <p:cNvSpPr>
                  <a:spLocks noChangeShapeType="1"/>
                </p:cNvSpPr>
                <p:nvPr/>
              </p:nvSpPr>
              <p:spPr bwMode="auto">
                <a:xfrm>
                  <a:off x="1584" y="2256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89"/>
                <p:cNvSpPr>
                  <a:spLocks noChangeShapeType="1"/>
                </p:cNvSpPr>
                <p:nvPr/>
              </p:nvSpPr>
              <p:spPr bwMode="auto">
                <a:xfrm>
                  <a:off x="1590" y="2286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90"/>
                <p:cNvSpPr>
                  <a:spLocks noChangeShapeType="1"/>
                </p:cNvSpPr>
                <p:nvPr/>
              </p:nvSpPr>
              <p:spPr bwMode="auto">
                <a:xfrm>
                  <a:off x="1596" y="2322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91"/>
                <p:cNvSpPr>
                  <a:spLocks noChangeShapeType="1"/>
                </p:cNvSpPr>
                <p:nvPr/>
              </p:nvSpPr>
              <p:spPr bwMode="auto">
                <a:xfrm>
                  <a:off x="1602" y="2358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Freeform 92"/>
                <p:cNvSpPr>
                  <a:spLocks/>
                </p:cNvSpPr>
                <p:nvPr/>
              </p:nvSpPr>
              <p:spPr bwMode="auto">
                <a:xfrm>
                  <a:off x="1608" y="2388"/>
                  <a:ext cx="6" cy="36"/>
                </a:xfrm>
                <a:custGeom>
                  <a:avLst/>
                  <a:gdLst>
                    <a:gd name="T0" fmla="*/ 0 w 6"/>
                    <a:gd name="T1" fmla="*/ 0 h 36"/>
                    <a:gd name="T2" fmla="*/ 0 w 6"/>
                    <a:gd name="T3" fmla="*/ 18 h 36"/>
                    <a:gd name="T4" fmla="*/ 6 w 6"/>
                    <a:gd name="T5" fmla="*/ 36 h 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36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6" y="36"/>
                      </a:lnTo>
                    </a:path>
                  </a:pathLst>
                </a:custGeom>
                <a:noFill/>
                <a:ln w="9525">
                  <a:solidFill>
                    <a:srgbClr val="77777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93"/>
                <p:cNvSpPr>
                  <a:spLocks noChangeShapeType="1"/>
                </p:cNvSpPr>
                <p:nvPr/>
              </p:nvSpPr>
              <p:spPr bwMode="auto">
                <a:xfrm>
                  <a:off x="1614" y="2424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94"/>
                <p:cNvSpPr>
                  <a:spLocks noChangeShapeType="1"/>
                </p:cNvSpPr>
                <p:nvPr/>
              </p:nvSpPr>
              <p:spPr bwMode="auto">
                <a:xfrm>
                  <a:off x="1620" y="2454"/>
                  <a:ext cx="6" cy="24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95"/>
                <p:cNvSpPr>
                  <a:spLocks noChangeShapeType="1"/>
                </p:cNvSpPr>
                <p:nvPr/>
              </p:nvSpPr>
              <p:spPr bwMode="auto">
                <a:xfrm>
                  <a:off x="1626" y="2478"/>
                  <a:ext cx="1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96"/>
                <p:cNvSpPr>
                  <a:spLocks noChangeShapeType="1"/>
                </p:cNvSpPr>
                <p:nvPr/>
              </p:nvSpPr>
              <p:spPr bwMode="auto">
                <a:xfrm>
                  <a:off x="1626" y="2508"/>
                  <a:ext cx="6" cy="24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97"/>
                <p:cNvSpPr>
                  <a:spLocks noChangeShapeType="1"/>
                </p:cNvSpPr>
                <p:nvPr/>
              </p:nvSpPr>
              <p:spPr bwMode="auto">
                <a:xfrm>
                  <a:off x="1632" y="2532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98"/>
                <p:cNvSpPr>
                  <a:spLocks noChangeShapeType="1"/>
                </p:cNvSpPr>
                <p:nvPr/>
              </p:nvSpPr>
              <p:spPr bwMode="auto">
                <a:xfrm>
                  <a:off x="1638" y="2550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99"/>
                <p:cNvSpPr>
                  <a:spLocks noChangeShapeType="1"/>
                </p:cNvSpPr>
                <p:nvPr/>
              </p:nvSpPr>
              <p:spPr bwMode="auto">
                <a:xfrm>
                  <a:off x="1644" y="2568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100"/>
                <p:cNvSpPr>
                  <a:spLocks noChangeShapeType="1"/>
                </p:cNvSpPr>
                <p:nvPr/>
              </p:nvSpPr>
              <p:spPr bwMode="auto">
                <a:xfrm>
                  <a:off x="1650" y="2586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101"/>
                <p:cNvSpPr>
                  <a:spLocks noChangeShapeType="1"/>
                </p:cNvSpPr>
                <p:nvPr/>
              </p:nvSpPr>
              <p:spPr bwMode="auto">
                <a:xfrm>
                  <a:off x="1656" y="2598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102"/>
                <p:cNvSpPr>
                  <a:spLocks noChangeShapeType="1"/>
                </p:cNvSpPr>
                <p:nvPr/>
              </p:nvSpPr>
              <p:spPr bwMode="auto">
                <a:xfrm>
                  <a:off x="1662" y="2604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103"/>
                <p:cNvSpPr>
                  <a:spLocks noChangeShapeType="1"/>
                </p:cNvSpPr>
                <p:nvPr/>
              </p:nvSpPr>
              <p:spPr bwMode="auto">
                <a:xfrm>
                  <a:off x="1668" y="2610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104"/>
                <p:cNvSpPr>
                  <a:spLocks noChangeShapeType="1"/>
                </p:cNvSpPr>
                <p:nvPr/>
              </p:nvSpPr>
              <p:spPr bwMode="auto">
                <a:xfrm>
                  <a:off x="1674" y="2610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1674" y="2604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1680" y="2598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1686" y="2586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1692" y="2568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1698" y="2550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1704" y="2532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111"/>
                <p:cNvSpPr>
                  <a:spLocks noChangeShapeType="1"/>
                </p:cNvSpPr>
                <p:nvPr/>
              </p:nvSpPr>
              <p:spPr bwMode="auto">
                <a:xfrm flipV="1">
                  <a:off x="1710" y="2508"/>
                  <a:ext cx="6" cy="24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1716" y="2478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1722" y="2454"/>
                  <a:ext cx="6" cy="24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1728" y="2424"/>
                  <a:ext cx="1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Freeform 115"/>
                <p:cNvSpPr>
                  <a:spLocks/>
                </p:cNvSpPr>
                <p:nvPr/>
              </p:nvSpPr>
              <p:spPr bwMode="auto">
                <a:xfrm>
                  <a:off x="1728" y="2388"/>
                  <a:ext cx="6" cy="36"/>
                </a:xfrm>
                <a:custGeom>
                  <a:avLst/>
                  <a:gdLst>
                    <a:gd name="T0" fmla="*/ 0 w 6"/>
                    <a:gd name="T1" fmla="*/ 36 h 36"/>
                    <a:gd name="T2" fmla="*/ 0 w 6"/>
                    <a:gd name="T3" fmla="*/ 18 h 36"/>
                    <a:gd name="T4" fmla="*/ 6 w 6"/>
                    <a:gd name="T5" fmla="*/ 0 h 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36">
                      <a:moveTo>
                        <a:pt x="0" y="36"/>
                      </a:moveTo>
                      <a:lnTo>
                        <a:pt x="0" y="18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77777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116"/>
                <p:cNvSpPr>
                  <a:spLocks noChangeShapeType="1"/>
                </p:cNvSpPr>
                <p:nvPr/>
              </p:nvSpPr>
              <p:spPr bwMode="auto">
                <a:xfrm flipV="1">
                  <a:off x="1734" y="2358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1740" y="2322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Line 118"/>
                <p:cNvSpPr>
                  <a:spLocks noChangeShapeType="1"/>
                </p:cNvSpPr>
                <p:nvPr/>
              </p:nvSpPr>
              <p:spPr bwMode="auto">
                <a:xfrm flipV="1">
                  <a:off x="1746" y="2286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1752" y="2250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1758" y="2220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1764" y="2184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122"/>
                <p:cNvSpPr>
                  <a:spLocks noChangeShapeType="1"/>
                </p:cNvSpPr>
                <p:nvPr/>
              </p:nvSpPr>
              <p:spPr bwMode="auto">
                <a:xfrm flipV="1">
                  <a:off x="1770" y="2148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1776" y="2118"/>
                  <a:ext cx="1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Freeform 124"/>
                <p:cNvSpPr>
                  <a:spLocks/>
                </p:cNvSpPr>
                <p:nvPr/>
              </p:nvSpPr>
              <p:spPr bwMode="auto">
                <a:xfrm>
                  <a:off x="1776" y="2082"/>
                  <a:ext cx="6" cy="36"/>
                </a:xfrm>
                <a:custGeom>
                  <a:avLst/>
                  <a:gdLst>
                    <a:gd name="T0" fmla="*/ 0 w 6"/>
                    <a:gd name="T1" fmla="*/ 36 h 36"/>
                    <a:gd name="T2" fmla="*/ 0 w 6"/>
                    <a:gd name="T3" fmla="*/ 18 h 36"/>
                    <a:gd name="T4" fmla="*/ 6 w 6"/>
                    <a:gd name="T5" fmla="*/ 0 h 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36">
                      <a:moveTo>
                        <a:pt x="0" y="36"/>
                      </a:moveTo>
                      <a:lnTo>
                        <a:pt x="0" y="18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77777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125"/>
                <p:cNvSpPr>
                  <a:spLocks noChangeShapeType="1"/>
                </p:cNvSpPr>
                <p:nvPr/>
              </p:nvSpPr>
              <p:spPr bwMode="auto">
                <a:xfrm flipV="1">
                  <a:off x="1782" y="2052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126"/>
                <p:cNvSpPr>
                  <a:spLocks noChangeShapeType="1"/>
                </p:cNvSpPr>
                <p:nvPr/>
              </p:nvSpPr>
              <p:spPr bwMode="auto">
                <a:xfrm flipV="1">
                  <a:off x="1788" y="2028"/>
                  <a:ext cx="6" cy="24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1794" y="1998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1800" y="1974"/>
                  <a:ext cx="6" cy="24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Line 129"/>
                <p:cNvSpPr>
                  <a:spLocks noChangeShapeType="1"/>
                </p:cNvSpPr>
                <p:nvPr/>
              </p:nvSpPr>
              <p:spPr bwMode="auto">
                <a:xfrm flipV="1">
                  <a:off x="1806" y="1956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Line 130"/>
                <p:cNvSpPr>
                  <a:spLocks noChangeShapeType="1"/>
                </p:cNvSpPr>
                <p:nvPr/>
              </p:nvSpPr>
              <p:spPr bwMode="auto">
                <a:xfrm flipV="1">
                  <a:off x="1812" y="1938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1818" y="1920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1824" y="1908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1824" y="1902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1830" y="1896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Line 135"/>
                <p:cNvSpPr>
                  <a:spLocks noChangeShapeType="1"/>
                </p:cNvSpPr>
                <p:nvPr/>
              </p:nvSpPr>
              <p:spPr bwMode="auto">
                <a:xfrm>
                  <a:off x="1836" y="1896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136"/>
                <p:cNvSpPr>
                  <a:spLocks noChangeShapeType="1"/>
                </p:cNvSpPr>
                <p:nvPr/>
              </p:nvSpPr>
              <p:spPr bwMode="auto">
                <a:xfrm>
                  <a:off x="1842" y="1896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Line 137"/>
                <p:cNvSpPr>
                  <a:spLocks noChangeShapeType="1"/>
                </p:cNvSpPr>
                <p:nvPr/>
              </p:nvSpPr>
              <p:spPr bwMode="auto">
                <a:xfrm>
                  <a:off x="1848" y="1896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Line 138"/>
                <p:cNvSpPr>
                  <a:spLocks noChangeShapeType="1"/>
                </p:cNvSpPr>
                <p:nvPr/>
              </p:nvSpPr>
              <p:spPr bwMode="auto">
                <a:xfrm>
                  <a:off x="1854" y="1902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Line 139"/>
                <p:cNvSpPr>
                  <a:spLocks noChangeShapeType="1"/>
                </p:cNvSpPr>
                <p:nvPr/>
              </p:nvSpPr>
              <p:spPr bwMode="auto">
                <a:xfrm>
                  <a:off x="1860" y="1908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Line 140"/>
                <p:cNvSpPr>
                  <a:spLocks noChangeShapeType="1"/>
                </p:cNvSpPr>
                <p:nvPr/>
              </p:nvSpPr>
              <p:spPr bwMode="auto">
                <a:xfrm>
                  <a:off x="1866" y="1920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141"/>
                <p:cNvSpPr>
                  <a:spLocks noChangeShapeType="1"/>
                </p:cNvSpPr>
                <p:nvPr/>
              </p:nvSpPr>
              <p:spPr bwMode="auto">
                <a:xfrm>
                  <a:off x="1872" y="1938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Line 142"/>
                <p:cNvSpPr>
                  <a:spLocks noChangeShapeType="1"/>
                </p:cNvSpPr>
                <p:nvPr/>
              </p:nvSpPr>
              <p:spPr bwMode="auto">
                <a:xfrm>
                  <a:off x="1878" y="1956"/>
                  <a:ext cx="1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Line 143"/>
                <p:cNvSpPr>
                  <a:spLocks noChangeShapeType="1"/>
                </p:cNvSpPr>
                <p:nvPr/>
              </p:nvSpPr>
              <p:spPr bwMode="auto">
                <a:xfrm>
                  <a:off x="1878" y="1974"/>
                  <a:ext cx="6" cy="24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144"/>
                <p:cNvSpPr>
                  <a:spLocks noChangeShapeType="1"/>
                </p:cNvSpPr>
                <p:nvPr/>
              </p:nvSpPr>
              <p:spPr bwMode="auto">
                <a:xfrm>
                  <a:off x="1884" y="1998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Line 145"/>
                <p:cNvSpPr>
                  <a:spLocks noChangeShapeType="1"/>
                </p:cNvSpPr>
                <p:nvPr/>
              </p:nvSpPr>
              <p:spPr bwMode="auto">
                <a:xfrm>
                  <a:off x="1890" y="2028"/>
                  <a:ext cx="6" cy="24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146"/>
                <p:cNvSpPr>
                  <a:spLocks noChangeShapeType="1"/>
                </p:cNvSpPr>
                <p:nvPr/>
              </p:nvSpPr>
              <p:spPr bwMode="auto">
                <a:xfrm>
                  <a:off x="1896" y="2052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Freeform 147"/>
                <p:cNvSpPr>
                  <a:spLocks/>
                </p:cNvSpPr>
                <p:nvPr/>
              </p:nvSpPr>
              <p:spPr bwMode="auto">
                <a:xfrm>
                  <a:off x="1902" y="2082"/>
                  <a:ext cx="6" cy="36"/>
                </a:xfrm>
                <a:custGeom>
                  <a:avLst/>
                  <a:gdLst>
                    <a:gd name="T0" fmla="*/ 0 w 6"/>
                    <a:gd name="T1" fmla="*/ 0 h 36"/>
                    <a:gd name="T2" fmla="*/ 0 w 6"/>
                    <a:gd name="T3" fmla="*/ 18 h 36"/>
                    <a:gd name="T4" fmla="*/ 6 w 6"/>
                    <a:gd name="T5" fmla="*/ 36 h 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36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6" y="36"/>
                      </a:lnTo>
                    </a:path>
                  </a:pathLst>
                </a:custGeom>
                <a:noFill/>
                <a:ln w="9525">
                  <a:solidFill>
                    <a:srgbClr val="77777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148"/>
                <p:cNvSpPr>
                  <a:spLocks noChangeShapeType="1"/>
                </p:cNvSpPr>
                <p:nvPr/>
              </p:nvSpPr>
              <p:spPr bwMode="auto">
                <a:xfrm>
                  <a:off x="1908" y="2118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149"/>
                <p:cNvSpPr>
                  <a:spLocks noChangeShapeType="1"/>
                </p:cNvSpPr>
                <p:nvPr/>
              </p:nvSpPr>
              <p:spPr bwMode="auto">
                <a:xfrm>
                  <a:off x="1914" y="2148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Line 150"/>
                <p:cNvSpPr>
                  <a:spLocks noChangeShapeType="1"/>
                </p:cNvSpPr>
                <p:nvPr/>
              </p:nvSpPr>
              <p:spPr bwMode="auto">
                <a:xfrm>
                  <a:off x="1920" y="2184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Line 151"/>
                <p:cNvSpPr>
                  <a:spLocks noChangeShapeType="1"/>
                </p:cNvSpPr>
                <p:nvPr/>
              </p:nvSpPr>
              <p:spPr bwMode="auto">
                <a:xfrm>
                  <a:off x="1926" y="2220"/>
                  <a:ext cx="1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Line 152"/>
                <p:cNvSpPr>
                  <a:spLocks noChangeShapeType="1"/>
                </p:cNvSpPr>
                <p:nvPr/>
              </p:nvSpPr>
              <p:spPr bwMode="auto">
                <a:xfrm>
                  <a:off x="1926" y="2250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153"/>
                <p:cNvSpPr>
                  <a:spLocks noChangeShapeType="1"/>
                </p:cNvSpPr>
                <p:nvPr/>
              </p:nvSpPr>
              <p:spPr bwMode="auto">
                <a:xfrm>
                  <a:off x="1932" y="2286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Line 154"/>
                <p:cNvSpPr>
                  <a:spLocks noChangeShapeType="1"/>
                </p:cNvSpPr>
                <p:nvPr/>
              </p:nvSpPr>
              <p:spPr bwMode="auto">
                <a:xfrm>
                  <a:off x="1938" y="2322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Line 155"/>
                <p:cNvSpPr>
                  <a:spLocks noChangeShapeType="1"/>
                </p:cNvSpPr>
                <p:nvPr/>
              </p:nvSpPr>
              <p:spPr bwMode="auto">
                <a:xfrm>
                  <a:off x="1944" y="2358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Freeform 156"/>
                <p:cNvSpPr>
                  <a:spLocks/>
                </p:cNvSpPr>
                <p:nvPr/>
              </p:nvSpPr>
              <p:spPr bwMode="auto">
                <a:xfrm>
                  <a:off x="1950" y="2388"/>
                  <a:ext cx="6" cy="36"/>
                </a:xfrm>
                <a:custGeom>
                  <a:avLst/>
                  <a:gdLst>
                    <a:gd name="T0" fmla="*/ 0 w 6"/>
                    <a:gd name="T1" fmla="*/ 0 h 36"/>
                    <a:gd name="T2" fmla="*/ 0 w 6"/>
                    <a:gd name="T3" fmla="*/ 18 h 36"/>
                    <a:gd name="T4" fmla="*/ 6 w 6"/>
                    <a:gd name="T5" fmla="*/ 36 h 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36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6" y="36"/>
                      </a:lnTo>
                    </a:path>
                  </a:pathLst>
                </a:custGeom>
                <a:noFill/>
                <a:ln w="9525">
                  <a:solidFill>
                    <a:srgbClr val="77777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Line 157"/>
                <p:cNvSpPr>
                  <a:spLocks noChangeShapeType="1"/>
                </p:cNvSpPr>
                <p:nvPr/>
              </p:nvSpPr>
              <p:spPr bwMode="auto">
                <a:xfrm>
                  <a:off x="1956" y="2424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Line 158"/>
                <p:cNvSpPr>
                  <a:spLocks noChangeShapeType="1"/>
                </p:cNvSpPr>
                <p:nvPr/>
              </p:nvSpPr>
              <p:spPr bwMode="auto">
                <a:xfrm>
                  <a:off x="1962" y="2454"/>
                  <a:ext cx="6" cy="24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Line 159"/>
                <p:cNvSpPr>
                  <a:spLocks noChangeShapeType="1"/>
                </p:cNvSpPr>
                <p:nvPr/>
              </p:nvSpPr>
              <p:spPr bwMode="auto">
                <a:xfrm>
                  <a:off x="1968" y="2478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Line 160"/>
                <p:cNvSpPr>
                  <a:spLocks noChangeShapeType="1"/>
                </p:cNvSpPr>
                <p:nvPr/>
              </p:nvSpPr>
              <p:spPr bwMode="auto">
                <a:xfrm>
                  <a:off x="1974" y="2508"/>
                  <a:ext cx="6" cy="24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Line 161"/>
                <p:cNvSpPr>
                  <a:spLocks noChangeShapeType="1"/>
                </p:cNvSpPr>
                <p:nvPr/>
              </p:nvSpPr>
              <p:spPr bwMode="auto">
                <a:xfrm>
                  <a:off x="1980" y="2532"/>
                  <a:ext cx="1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Line 162"/>
                <p:cNvSpPr>
                  <a:spLocks noChangeShapeType="1"/>
                </p:cNvSpPr>
                <p:nvPr/>
              </p:nvSpPr>
              <p:spPr bwMode="auto">
                <a:xfrm>
                  <a:off x="1980" y="2550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Line 163"/>
                <p:cNvSpPr>
                  <a:spLocks noChangeShapeType="1"/>
                </p:cNvSpPr>
                <p:nvPr/>
              </p:nvSpPr>
              <p:spPr bwMode="auto">
                <a:xfrm>
                  <a:off x="1986" y="2568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Line 164"/>
                <p:cNvSpPr>
                  <a:spLocks noChangeShapeType="1"/>
                </p:cNvSpPr>
                <p:nvPr/>
              </p:nvSpPr>
              <p:spPr bwMode="auto">
                <a:xfrm>
                  <a:off x="1992" y="2586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Line 165"/>
                <p:cNvSpPr>
                  <a:spLocks noChangeShapeType="1"/>
                </p:cNvSpPr>
                <p:nvPr/>
              </p:nvSpPr>
              <p:spPr bwMode="auto">
                <a:xfrm>
                  <a:off x="1998" y="2598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Line 166"/>
                <p:cNvSpPr>
                  <a:spLocks noChangeShapeType="1"/>
                </p:cNvSpPr>
                <p:nvPr/>
              </p:nvSpPr>
              <p:spPr bwMode="auto">
                <a:xfrm>
                  <a:off x="2004" y="2604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Line 167"/>
                <p:cNvSpPr>
                  <a:spLocks noChangeShapeType="1"/>
                </p:cNvSpPr>
                <p:nvPr/>
              </p:nvSpPr>
              <p:spPr bwMode="auto">
                <a:xfrm>
                  <a:off x="2010" y="2610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Line 168"/>
                <p:cNvSpPr>
                  <a:spLocks noChangeShapeType="1"/>
                </p:cNvSpPr>
                <p:nvPr/>
              </p:nvSpPr>
              <p:spPr bwMode="auto">
                <a:xfrm>
                  <a:off x="2016" y="2610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2022" y="2604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Line 170"/>
                <p:cNvSpPr>
                  <a:spLocks noChangeShapeType="1"/>
                </p:cNvSpPr>
                <p:nvPr/>
              </p:nvSpPr>
              <p:spPr bwMode="auto">
                <a:xfrm flipV="1">
                  <a:off x="2028" y="2598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2028" y="2586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Line 172"/>
                <p:cNvSpPr>
                  <a:spLocks noChangeShapeType="1"/>
                </p:cNvSpPr>
                <p:nvPr/>
              </p:nvSpPr>
              <p:spPr bwMode="auto">
                <a:xfrm flipV="1">
                  <a:off x="2034" y="2568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2040" y="2550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Line 174"/>
                <p:cNvSpPr>
                  <a:spLocks noChangeShapeType="1"/>
                </p:cNvSpPr>
                <p:nvPr/>
              </p:nvSpPr>
              <p:spPr bwMode="auto">
                <a:xfrm flipV="1">
                  <a:off x="2046" y="2532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2052" y="2508"/>
                  <a:ext cx="6" cy="24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2058" y="2478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Line 177"/>
                <p:cNvSpPr>
                  <a:spLocks noChangeShapeType="1"/>
                </p:cNvSpPr>
                <p:nvPr/>
              </p:nvSpPr>
              <p:spPr bwMode="auto">
                <a:xfrm flipV="1">
                  <a:off x="2064" y="2454"/>
                  <a:ext cx="6" cy="24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178"/>
                <p:cNvSpPr>
                  <a:spLocks noChangeShapeType="1"/>
                </p:cNvSpPr>
                <p:nvPr/>
              </p:nvSpPr>
              <p:spPr bwMode="auto">
                <a:xfrm flipV="1">
                  <a:off x="2070" y="2424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Freeform 179"/>
                <p:cNvSpPr>
                  <a:spLocks/>
                </p:cNvSpPr>
                <p:nvPr/>
              </p:nvSpPr>
              <p:spPr bwMode="auto">
                <a:xfrm>
                  <a:off x="2076" y="2388"/>
                  <a:ext cx="1" cy="36"/>
                </a:xfrm>
                <a:custGeom>
                  <a:avLst/>
                  <a:gdLst>
                    <a:gd name="T0" fmla="*/ 0 w 1"/>
                    <a:gd name="T1" fmla="*/ 36 h 36"/>
                    <a:gd name="T2" fmla="*/ 0 w 1"/>
                    <a:gd name="T3" fmla="*/ 18 h 36"/>
                    <a:gd name="T4" fmla="*/ 0 w 1"/>
                    <a:gd name="T5" fmla="*/ 0 h 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36">
                      <a:moveTo>
                        <a:pt x="0" y="36"/>
                      </a:move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77777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180"/>
                <p:cNvSpPr>
                  <a:spLocks noChangeShapeType="1"/>
                </p:cNvSpPr>
                <p:nvPr/>
              </p:nvSpPr>
              <p:spPr bwMode="auto">
                <a:xfrm flipV="1">
                  <a:off x="2076" y="2358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181"/>
                <p:cNvSpPr>
                  <a:spLocks noChangeShapeType="1"/>
                </p:cNvSpPr>
                <p:nvPr/>
              </p:nvSpPr>
              <p:spPr bwMode="auto">
                <a:xfrm flipV="1">
                  <a:off x="2082" y="2322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Line 182"/>
                <p:cNvSpPr>
                  <a:spLocks noChangeShapeType="1"/>
                </p:cNvSpPr>
                <p:nvPr/>
              </p:nvSpPr>
              <p:spPr bwMode="auto">
                <a:xfrm flipV="1">
                  <a:off x="2088" y="2286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183"/>
                <p:cNvSpPr>
                  <a:spLocks noChangeShapeType="1"/>
                </p:cNvSpPr>
                <p:nvPr/>
              </p:nvSpPr>
              <p:spPr bwMode="auto">
                <a:xfrm flipV="1">
                  <a:off x="2094" y="2256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Line 184"/>
                <p:cNvSpPr>
                  <a:spLocks noChangeShapeType="1"/>
                </p:cNvSpPr>
                <p:nvPr/>
              </p:nvSpPr>
              <p:spPr bwMode="auto">
                <a:xfrm flipV="1">
                  <a:off x="2100" y="2220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185"/>
                <p:cNvSpPr>
                  <a:spLocks noChangeShapeType="1"/>
                </p:cNvSpPr>
                <p:nvPr/>
              </p:nvSpPr>
              <p:spPr bwMode="auto">
                <a:xfrm flipV="1">
                  <a:off x="2106" y="2184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Line 186"/>
                <p:cNvSpPr>
                  <a:spLocks noChangeShapeType="1"/>
                </p:cNvSpPr>
                <p:nvPr/>
              </p:nvSpPr>
              <p:spPr bwMode="auto">
                <a:xfrm flipV="1">
                  <a:off x="2112" y="2148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Line 187"/>
                <p:cNvSpPr>
                  <a:spLocks noChangeShapeType="1"/>
                </p:cNvSpPr>
                <p:nvPr/>
              </p:nvSpPr>
              <p:spPr bwMode="auto">
                <a:xfrm flipV="1">
                  <a:off x="2118" y="2118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Freeform 188"/>
                <p:cNvSpPr>
                  <a:spLocks/>
                </p:cNvSpPr>
                <p:nvPr/>
              </p:nvSpPr>
              <p:spPr bwMode="auto">
                <a:xfrm>
                  <a:off x="2124" y="2082"/>
                  <a:ext cx="6" cy="36"/>
                </a:xfrm>
                <a:custGeom>
                  <a:avLst/>
                  <a:gdLst>
                    <a:gd name="T0" fmla="*/ 0 w 6"/>
                    <a:gd name="T1" fmla="*/ 36 h 36"/>
                    <a:gd name="T2" fmla="*/ 6 w 6"/>
                    <a:gd name="T3" fmla="*/ 18 h 36"/>
                    <a:gd name="T4" fmla="*/ 6 w 6"/>
                    <a:gd name="T5" fmla="*/ 0 h 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36">
                      <a:moveTo>
                        <a:pt x="0" y="36"/>
                      </a:moveTo>
                      <a:lnTo>
                        <a:pt x="6" y="18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77777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2130" y="2052"/>
                  <a:ext cx="1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190"/>
                <p:cNvSpPr>
                  <a:spLocks noChangeShapeType="1"/>
                </p:cNvSpPr>
                <p:nvPr/>
              </p:nvSpPr>
              <p:spPr bwMode="auto">
                <a:xfrm flipV="1">
                  <a:off x="2130" y="2028"/>
                  <a:ext cx="6" cy="24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191"/>
                <p:cNvSpPr>
                  <a:spLocks noChangeShapeType="1"/>
                </p:cNvSpPr>
                <p:nvPr/>
              </p:nvSpPr>
              <p:spPr bwMode="auto">
                <a:xfrm flipV="1">
                  <a:off x="2136" y="1998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Line 192"/>
                <p:cNvSpPr>
                  <a:spLocks noChangeShapeType="1"/>
                </p:cNvSpPr>
                <p:nvPr/>
              </p:nvSpPr>
              <p:spPr bwMode="auto">
                <a:xfrm flipV="1">
                  <a:off x="2142" y="1974"/>
                  <a:ext cx="6" cy="24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Line 193"/>
                <p:cNvSpPr>
                  <a:spLocks noChangeShapeType="1"/>
                </p:cNvSpPr>
                <p:nvPr/>
              </p:nvSpPr>
              <p:spPr bwMode="auto">
                <a:xfrm flipV="1">
                  <a:off x="2148" y="1956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" name="Line 194"/>
                <p:cNvSpPr>
                  <a:spLocks noChangeShapeType="1"/>
                </p:cNvSpPr>
                <p:nvPr/>
              </p:nvSpPr>
              <p:spPr bwMode="auto">
                <a:xfrm flipV="1">
                  <a:off x="2154" y="1938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Line 195"/>
                <p:cNvSpPr>
                  <a:spLocks noChangeShapeType="1"/>
                </p:cNvSpPr>
                <p:nvPr/>
              </p:nvSpPr>
              <p:spPr bwMode="auto">
                <a:xfrm flipV="1">
                  <a:off x="2160" y="1920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Line 196"/>
                <p:cNvSpPr>
                  <a:spLocks noChangeShapeType="1"/>
                </p:cNvSpPr>
                <p:nvPr/>
              </p:nvSpPr>
              <p:spPr bwMode="auto">
                <a:xfrm flipV="1">
                  <a:off x="2166" y="1908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Line 197"/>
                <p:cNvSpPr>
                  <a:spLocks noChangeShapeType="1"/>
                </p:cNvSpPr>
                <p:nvPr/>
              </p:nvSpPr>
              <p:spPr bwMode="auto">
                <a:xfrm flipV="1">
                  <a:off x="2172" y="1902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Line 198"/>
                <p:cNvSpPr>
                  <a:spLocks noChangeShapeType="1"/>
                </p:cNvSpPr>
                <p:nvPr/>
              </p:nvSpPr>
              <p:spPr bwMode="auto">
                <a:xfrm flipV="1">
                  <a:off x="2178" y="1896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Line 199"/>
                <p:cNvSpPr>
                  <a:spLocks noChangeShapeType="1"/>
                </p:cNvSpPr>
                <p:nvPr/>
              </p:nvSpPr>
              <p:spPr bwMode="auto">
                <a:xfrm>
                  <a:off x="2178" y="1896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Line 200"/>
                <p:cNvSpPr>
                  <a:spLocks noChangeShapeType="1"/>
                </p:cNvSpPr>
                <p:nvPr/>
              </p:nvSpPr>
              <p:spPr bwMode="auto">
                <a:xfrm>
                  <a:off x="2184" y="1896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Line 201"/>
                <p:cNvSpPr>
                  <a:spLocks noChangeShapeType="1"/>
                </p:cNvSpPr>
                <p:nvPr/>
              </p:nvSpPr>
              <p:spPr bwMode="auto">
                <a:xfrm>
                  <a:off x="2190" y="1896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Line 202"/>
                <p:cNvSpPr>
                  <a:spLocks noChangeShapeType="1"/>
                </p:cNvSpPr>
                <p:nvPr/>
              </p:nvSpPr>
              <p:spPr bwMode="auto">
                <a:xfrm>
                  <a:off x="2196" y="1902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Line 203"/>
                <p:cNvSpPr>
                  <a:spLocks noChangeShapeType="1"/>
                </p:cNvSpPr>
                <p:nvPr/>
              </p:nvSpPr>
              <p:spPr bwMode="auto">
                <a:xfrm>
                  <a:off x="2202" y="1908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Line 204"/>
                <p:cNvSpPr>
                  <a:spLocks noChangeShapeType="1"/>
                </p:cNvSpPr>
                <p:nvPr/>
              </p:nvSpPr>
              <p:spPr bwMode="auto">
                <a:xfrm>
                  <a:off x="2208" y="1920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Line 205"/>
                <p:cNvSpPr>
                  <a:spLocks noChangeShapeType="1"/>
                </p:cNvSpPr>
                <p:nvPr/>
              </p:nvSpPr>
              <p:spPr bwMode="auto">
                <a:xfrm>
                  <a:off x="2214" y="1938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Line 206"/>
                <p:cNvSpPr>
                  <a:spLocks noChangeShapeType="1"/>
                </p:cNvSpPr>
                <p:nvPr/>
              </p:nvSpPr>
              <p:spPr bwMode="auto">
                <a:xfrm>
                  <a:off x="2220" y="1956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207"/>
                <p:cNvSpPr>
                  <a:spLocks noChangeShapeType="1"/>
                </p:cNvSpPr>
                <p:nvPr/>
              </p:nvSpPr>
              <p:spPr bwMode="auto">
                <a:xfrm>
                  <a:off x="2226" y="1974"/>
                  <a:ext cx="6" cy="24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208"/>
                <p:cNvSpPr>
                  <a:spLocks noChangeShapeType="1"/>
                </p:cNvSpPr>
                <p:nvPr/>
              </p:nvSpPr>
              <p:spPr bwMode="auto">
                <a:xfrm>
                  <a:off x="2232" y="1998"/>
                  <a:ext cx="1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Line 209"/>
                <p:cNvSpPr>
                  <a:spLocks noChangeShapeType="1"/>
                </p:cNvSpPr>
                <p:nvPr/>
              </p:nvSpPr>
              <p:spPr bwMode="auto">
                <a:xfrm>
                  <a:off x="2232" y="2028"/>
                  <a:ext cx="6" cy="24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210"/>
                <p:cNvSpPr>
                  <a:spLocks noChangeShapeType="1"/>
                </p:cNvSpPr>
                <p:nvPr/>
              </p:nvSpPr>
              <p:spPr bwMode="auto">
                <a:xfrm>
                  <a:off x="2238" y="2052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Freeform 211"/>
                <p:cNvSpPr>
                  <a:spLocks/>
                </p:cNvSpPr>
                <p:nvPr/>
              </p:nvSpPr>
              <p:spPr bwMode="auto">
                <a:xfrm>
                  <a:off x="2244" y="2082"/>
                  <a:ext cx="6" cy="36"/>
                </a:xfrm>
                <a:custGeom>
                  <a:avLst/>
                  <a:gdLst>
                    <a:gd name="T0" fmla="*/ 0 w 6"/>
                    <a:gd name="T1" fmla="*/ 0 h 36"/>
                    <a:gd name="T2" fmla="*/ 0 w 6"/>
                    <a:gd name="T3" fmla="*/ 18 h 36"/>
                    <a:gd name="T4" fmla="*/ 6 w 6"/>
                    <a:gd name="T5" fmla="*/ 36 h 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36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6" y="36"/>
                      </a:lnTo>
                    </a:path>
                  </a:pathLst>
                </a:custGeom>
                <a:noFill/>
                <a:ln w="9525">
                  <a:solidFill>
                    <a:srgbClr val="77777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212"/>
                <p:cNvSpPr>
                  <a:spLocks noChangeShapeType="1"/>
                </p:cNvSpPr>
                <p:nvPr/>
              </p:nvSpPr>
              <p:spPr bwMode="auto">
                <a:xfrm>
                  <a:off x="2250" y="2118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213"/>
                <p:cNvSpPr>
                  <a:spLocks noChangeShapeType="1"/>
                </p:cNvSpPr>
                <p:nvPr/>
              </p:nvSpPr>
              <p:spPr bwMode="auto">
                <a:xfrm>
                  <a:off x="2256" y="2148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Line 214"/>
                <p:cNvSpPr>
                  <a:spLocks noChangeShapeType="1"/>
                </p:cNvSpPr>
                <p:nvPr/>
              </p:nvSpPr>
              <p:spPr bwMode="auto">
                <a:xfrm>
                  <a:off x="2262" y="2184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215"/>
                <p:cNvSpPr>
                  <a:spLocks noChangeShapeType="1"/>
                </p:cNvSpPr>
                <p:nvPr/>
              </p:nvSpPr>
              <p:spPr bwMode="auto">
                <a:xfrm>
                  <a:off x="2268" y="2220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216"/>
                <p:cNvSpPr>
                  <a:spLocks noChangeShapeType="1"/>
                </p:cNvSpPr>
                <p:nvPr/>
              </p:nvSpPr>
              <p:spPr bwMode="auto">
                <a:xfrm>
                  <a:off x="2274" y="2250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217"/>
                <p:cNvSpPr>
                  <a:spLocks noChangeShapeType="1"/>
                </p:cNvSpPr>
                <p:nvPr/>
              </p:nvSpPr>
              <p:spPr bwMode="auto">
                <a:xfrm>
                  <a:off x="2280" y="2286"/>
                  <a:ext cx="1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218"/>
                <p:cNvSpPr>
                  <a:spLocks noChangeShapeType="1"/>
                </p:cNvSpPr>
                <p:nvPr/>
              </p:nvSpPr>
              <p:spPr bwMode="auto">
                <a:xfrm>
                  <a:off x="2280" y="2322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Line 219"/>
                <p:cNvSpPr>
                  <a:spLocks noChangeShapeType="1"/>
                </p:cNvSpPr>
                <p:nvPr/>
              </p:nvSpPr>
              <p:spPr bwMode="auto">
                <a:xfrm>
                  <a:off x="2286" y="2358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Freeform 220"/>
                <p:cNvSpPr>
                  <a:spLocks/>
                </p:cNvSpPr>
                <p:nvPr/>
              </p:nvSpPr>
              <p:spPr bwMode="auto">
                <a:xfrm>
                  <a:off x="2292" y="2388"/>
                  <a:ext cx="6" cy="36"/>
                </a:xfrm>
                <a:custGeom>
                  <a:avLst/>
                  <a:gdLst>
                    <a:gd name="T0" fmla="*/ 0 w 6"/>
                    <a:gd name="T1" fmla="*/ 0 h 36"/>
                    <a:gd name="T2" fmla="*/ 0 w 6"/>
                    <a:gd name="T3" fmla="*/ 18 h 36"/>
                    <a:gd name="T4" fmla="*/ 6 w 6"/>
                    <a:gd name="T5" fmla="*/ 36 h 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36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6" y="36"/>
                      </a:lnTo>
                    </a:path>
                  </a:pathLst>
                </a:custGeom>
                <a:noFill/>
                <a:ln w="9525">
                  <a:solidFill>
                    <a:srgbClr val="77777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Line 221"/>
                <p:cNvSpPr>
                  <a:spLocks noChangeShapeType="1"/>
                </p:cNvSpPr>
                <p:nvPr/>
              </p:nvSpPr>
              <p:spPr bwMode="auto">
                <a:xfrm>
                  <a:off x="2298" y="2424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222"/>
                <p:cNvSpPr>
                  <a:spLocks noChangeShapeType="1"/>
                </p:cNvSpPr>
                <p:nvPr/>
              </p:nvSpPr>
              <p:spPr bwMode="auto">
                <a:xfrm>
                  <a:off x="2304" y="2454"/>
                  <a:ext cx="6" cy="24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223"/>
                <p:cNvSpPr>
                  <a:spLocks noChangeShapeType="1"/>
                </p:cNvSpPr>
                <p:nvPr/>
              </p:nvSpPr>
              <p:spPr bwMode="auto">
                <a:xfrm>
                  <a:off x="2310" y="2478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Line 224"/>
                <p:cNvSpPr>
                  <a:spLocks noChangeShapeType="1"/>
                </p:cNvSpPr>
                <p:nvPr/>
              </p:nvSpPr>
              <p:spPr bwMode="auto">
                <a:xfrm>
                  <a:off x="2316" y="2508"/>
                  <a:ext cx="6" cy="24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Line 225"/>
                <p:cNvSpPr>
                  <a:spLocks noChangeShapeType="1"/>
                </p:cNvSpPr>
                <p:nvPr/>
              </p:nvSpPr>
              <p:spPr bwMode="auto">
                <a:xfrm>
                  <a:off x="2322" y="2532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Line 226"/>
                <p:cNvSpPr>
                  <a:spLocks noChangeShapeType="1"/>
                </p:cNvSpPr>
                <p:nvPr/>
              </p:nvSpPr>
              <p:spPr bwMode="auto">
                <a:xfrm>
                  <a:off x="2328" y="2550"/>
                  <a:ext cx="1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227"/>
                <p:cNvSpPr>
                  <a:spLocks noChangeShapeType="1"/>
                </p:cNvSpPr>
                <p:nvPr/>
              </p:nvSpPr>
              <p:spPr bwMode="auto">
                <a:xfrm>
                  <a:off x="2328" y="2568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Line 228"/>
                <p:cNvSpPr>
                  <a:spLocks noChangeShapeType="1"/>
                </p:cNvSpPr>
                <p:nvPr/>
              </p:nvSpPr>
              <p:spPr bwMode="auto">
                <a:xfrm>
                  <a:off x="2334" y="2586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Line 229"/>
                <p:cNvSpPr>
                  <a:spLocks noChangeShapeType="1"/>
                </p:cNvSpPr>
                <p:nvPr/>
              </p:nvSpPr>
              <p:spPr bwMode="auto">
                <a:xfrm>
                  <a:off x="2340" y="2598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Line 230"/>
                <p:cNvSpPr>
                  <a:spLocks noChangeShapeType="1"/>
                </p:cNvSpPr>
                <p:nvPr/>
              </p:nvSpPr>
              <p:spPr bwMode="auto">
                <a:xfrm>
                  <a:off x="2346" y="2604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Line 231"/>
                <p:cNvSpPr>
                  <a:spLocks noChangeShapeType="1"/>
                </p:cNvSpPr>
                <p:nvPr/>
              </p:nvSpPr>
              <p:spPr bwMode="auto">
                <a:xfrm>
                  <a:off x="2352" y="2610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Line 232"/>
                <p:cNvSpPr>
                  <a:spLocks noChangeShapeType="1"/>
                </p:cNvSpPr>
                <p:nvPr/>
              </p:nvSpPr>
              <p:spPr bwMode="auto">
                <a:xfrm>
                  <a:off x="2358" y="2610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Line 233"/>
                <p:cNvSpPr>
                  <a:spLocks noChangeShapeType="1"/>
                </p:cNvSpPr>
                <p:nvPr/>
              </p:nvSpPr>
              <p:spPr bwMode="auto">
                <a:xfrm flipV="1">
                  <a:off x="2364" y="2604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Line 234"/>
                <p:cNvSpPr>
                  <a:spLocks noChangeShapeType="1"/>
                </p:cNvSpPr>
                <p:nvPr/>
              </p:nvSpPr>
              <p:spPr bwMode="auto">
                <a:xfrm flipV="1">
                  <a:off x="2370" y="2598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Line 235"/>
                <p:cNvSpPr>
                  <a:spLocks noChangeShapeType="1"/>
                </p:cNvSpPr>
                <p:nvPr/>
              </p:nvSpPr>
              <p:spPr bwMode="auto">
                <a:xfrm flipV="1">
                  <a:off x="2376" y="2586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Line 236"/>
                <p:cNvSpPr>
                  <a:spLocks noChangeShapeType="1"/>
                </p:cNvSpPr>
                <p:nvPr/>
              </p:nvSpPr>
              <p:spPr bwMode="auto">
                <a:xfrm flipV="1">
                  <a:off x="2382" y="2568"/>
                  <a:ext cx="1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Line 237"/>
                <p:cNvSpPr>
                  <a:spLocks noChangeShapeType="1"/>
                </p:cNvSpPr>
                <p:nvPr/>
              </p:nvSpPr>
              <p:spPr bwMode="auto">
                <a:xfrm flipV="1">
                  <a:off x="2382" y="2550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Line 238"/>
                <p:cNvSpPr>
                  <a:spLocks noChangeShapeType="1"/>
                </p:cNvSpPr>
                <p:nvPr/>
              </p:nvSpPr>
              <p:spPr bwMode="auto">
                <a:xfrm flipV="1">
                  <a:off x="2388" y="2532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Line 239"/>
                <p:cNvSpPr>
                  <a:spLocks noChangeShapeType="1"/>
                </p:cNvSpPr>
                <p:nvPr/>
              </p:nvSpPr>
              <p:spPr bwMode="auto">
                <a:xfrm flipV="1">
                  <a:off x="2394" y="2508"/>
                  <a:ext cx="6" cy="24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Line 240"/>
                <p:cNvSpPr>
                  <a:spLocks noChangeShapeType="1"/>
                </p:cNvSpPr>
                <p:nvPr/>
              </p:nvSpPr>
              <p:spPr bwMode="auto">
                <a:xfrm flipV="1">
                  <a:off x="2400" y="2478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Line 241"/>
                <p:cNvSpPr>
                  <a:spLocks noChangeShapeType="1"/>
                </p:cNvSpPr>
                <p:nvPr/>
              </p:nvSpPr>
              <p:spPr bwMode="auto">
                <a:xfrm flipV="1">
                  <a:off x="2406" y="2454"/>
                  <a:ext cx="6" cy="24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2412" y="2424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Freeform 243"/>
                <p:cNvSpPr>
                  <a:spLocks/>
                </p:cNvSpPr>
                <p:nvPr/>
              </p:nvSpPr>
              <p:spPr bwMode="auto">
                <a:xfrm>
                  <a:off x="2418" y="2388"/>
                  <a:ext cx="6" cy="36"/>
                </a:xfrm>
                <a:custGeom>
                  <a:avLst/>
                  <a:gdLst>
                    <a:gd name="T0" fmla="*/ 0 w 6"/>
                    <a:gd name="T1" fmla="*/ 36 h 36"/>
                    <a:gd name="T2" fmla="*/ 0 w 6"/>
                    <a:gd name="T3" fmla="*/ 18 h 36"/>
                    <a:gd name="T4" fmla="*/ 6 w 6"/>
                    <a:gd name="T5" fmla="*/ 0 h 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36">
                      <a:moveTo>
                        <a:pt x="0" y="36"/>
                      </a:moveTo>
                      <a:lnTo>
                        <a:pt x="0" y="18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77777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Line 244"/>
                <p:cNvSpPr>
                  <a:spLocks noChangeShapeType="1"/>
                </p:cNvSpPr>
                <p:nvPr/>
              </p:nvSpPr>
              <p:spPr bwMode="auto">
                <a:xfrm flipV="1">
                  <a:off x="2424" y="2358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Line 245"/>
                <p:cNvSpPr>
                  <a:spLocks noChangeShapeType="1"/>
                </p:cNvSpPr>
                <p:nvPr/>
              </p:nvSpPr>
              <p:spPr bwMode="auto">
                <a:xfrm flipV="1">
                  <a:off x="2430" y="2322"/>
                  <a:ext cx="1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2430" y="2286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2436" y="2256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2442" y="2220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2448" y="2184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Line 250"/>
                <p:cNvSpPr>
                  <a:spLocks noChangeShapeType="1"/>
                </p:cNvSpPr>
                <p:nvPr/>
              </p:nvSpPr>
              <p:spPr bwMode="auto">
                <a:xfrm flipV="1">
                  <a:off x="2454" y="2148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Line 251"/>
                <p:cNvSpPr>
                  <a:spLocks noChangeShapeType="1"/>
                </p:cNvSpPr>
                <p:nvPr/>
              </p:nvSpPr>
              <p:spPr bwMode="auto">
                <a:xfrm flipV="1">
                  <a:off x="2460" y="2118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Freeform 252"/>
                <p:cNvSpPr>
                  <a:spLocks/>
                </p:cNvSpPr>
                <p:nvPr/>
              </p:nvSpPr>
              <p:spPr bwMode="auto">
                <a:xfrm>
                  <a:off x="2466" y="2082"/>
                  <a:ext cx="6" cy="36"/>
                </a:xfrm>
                <a:custGeom>
                  <a:avLst/>
                  <a:gdLst>
                    <a:gd name="T0" fmla="*/ 0 w 6"/>
                    <a:gd name="T1" fmla="*/ 36 h 36"/>
                    <a:gd name="T2" fmla="*/ 0 w 6"/>
                    <a:gd name="T3" fmla="*/ 18 h 36"/>
                    <a:gd name="T4" fmla="*/ 6 w 6"/>
                    <a:gd name="T5" fmla="*/ 0 h 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36">
                      <a:moveTo>
                        <a:pt x="0" y="36"/>
                      </a:moveTo>
                      <a:lnTo>
                        <a:pt x="0" y="18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77777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Line 253"/>
                <p:cNvSpPr>
                  <a:spLocks noChangeShapeType="1"/>
                </p:cNvSpPr>
                <p:nvPr/>
              </p:nvSpPr>
              <p:spPr bwMode="auto">
                <a:xfrm flipV="1">
                  <a:off x="2472" y="2052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Line 254"/>
                <p:cNvSpPr>
                  <a:spLocks noChangeShapeType="1"/>
                </p:cNvSpPr>
                <p:nvPr/>
              </p:nvSpPr>
              <p:spPr bwMode="auto">
                <a:xfrm flipV="1">
                  <a:off x="2478" y="2028"/>
                  <a:ext cx="1" cy="24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Line 255"/>
                <p:cNvSpPr>
                  <a:spLocks noChangeShapeType="1"/>
                </p:cNvSpPr>
                <p:nvPr/>
              </p:nvSpPr>
              <p:spPr bwMode="auto">
                <a:xfrm flipV="1">
                  <a:off x="2478" y="1998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Line 256"/>
                <p:cNvSpPr>
                  <a:spLocks noChangeShapeType="1"/>
                </p:cNvSpPr>
                <p:nvPr/>
              </p:nvSpPr>
              <p:spPr bwMode="auto">
                <a:xfrm flipV="1">
                  <a:off x="2484" y="1974"/>
                  <a:ext cx="6" cy="24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2490" y="1956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2496" y="1938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Line 259"/>
                <p:cNvSpPr>
                  <a:spLocks noChangeShapeType="1"/>
                </p:cNvSpPr>
                <p:nvPr/>
              </p:nvSpPr>
              <p:spPr bwMode="auto">
                <a:xfrm flipV="1">
                  <a:off x="2502" y="1920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2508" y="1908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2514" y="1902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Line 262"/>
                <p:cNvSpPr>
                  <a:spLocks noChangeShapeType="1"/>
                </p:cNvSpPr>
                <p:nvPr/>
              </p:nvSpPr>
              <p:spPr bwMode="auto">
                <a:xfrm flipV="1">
                  <a:off x="2520" y="1896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Line 263"/>
                <p:cNvSpPr>
                  <a:spLocks noChangeShapeType="1"/>
                </p:cNvSpPr>
                <p:nvPr/>
              </p:nvSpPr>
              <p:spPr bwMode="auto">
                <a:xfrm>
                  <a:off x="2526" y="1896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Line 264"/>
                <p:cNvSpPr>
                  <a:spLocks noChangeShapeType="1"/>
                </p:cNvSpPr>
                <p:nvPr/>
              </p:nvSpPr>
              <p:spPr bwMode="auto">
                <a:xfrm>
                  <a:off x="2532" y="1896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Line 265"/>
                <p:cNvSpPr>
                  <a:spLocks noChangeShapeType="1"/>
                </p:cNvSpPr>
                <p:nvPr/>
              </p:nvSpPr>
              <p:spPr bwMode="auto">
                <a:xfrm>
                  <a:off x="2532" y="1896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Line 266"/>
                <p:cNvSpPr>
                  <a:spLocks noChangeShapeType="1"/>
                </p:cNvSpPr>
                <p:nvPr/>
              </p:nvSpPr>
              <p:spPr bwMode="auto">
                <a:xfrm>
                  <a:off x="2538" y="1902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Line 267"/>
                <p:cNvSpPr>
                  <a:spLocks noChangeShapeType="1"/>
                </p:cNvSpPr>
                <p:nvPr/>
              </p:nvSpPr>
              <p:spPr bwMode="auto">
                <a:xfrm>
                  <a:off x="2544" y="1908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Line 268"/>
                <p:cNvSpPr>
                  <a:spLocks noChangeShapeType="1"/>
                </p:cNvSpPr>
                <p:nvPr/>
              </p:nvSpPr>
              <p:spPr bwMode="auto">
                <a:xfrm>
                  <a:off x="2550" y="1920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Line 269"/>
                <p:cNvSpPr>
                  <a:spLocks noChangeShapeType="1"/>
                </p:cNvSpPr>
                <p:nvPr/>
              </p:nvSpPr>
              <p:spPr bwMode="auto">
                <a:xfrm>
                  <a:off x="2556" y="1938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Line 270"/>
                <p:cNvSpPr>
                  <a:spLocks noChangeShapeType="1"/>
                </p:cNvSpPr>
                <p:nvPr/>
              </p:nvSpPr>
              <p:spPr bwMode="auto">
                <a:xfrm>
                  <a:off x="2562" y="1956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Line 271"/>
                <p:cNvSpPr>
                  <a:spLocks noChangeShapeType="1"/>
                </p:cNvSpPr>
                <p:nvPr/>
              </p:nvSpPr>
              <p:spPr bwMode="auto">
                <a:xfrm>
                  <a:off x="2568" y="1974"/>
                  <a:ext cx="6" cy="24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Line 272"/>
                <p:cNvSpPr>
                  <a:spLocks noChangeShapeType="1"/>
                </p:cNvSpPr>
                <p:nvPr/>
              </p:nvSpPr>
              <p:spPr bwMode="auto">
                <a:xfrm>
                  <a:off x="2574" y="1998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Line 273"/>
                <p:cNvSpPr>
                  <a:spLocks noChangeShapeType="1"/>
                </p:cNvSpPr>
                <p:nvPr/>
              </p:nvSpPr>
              <p:spPr bwMode="auto">
                <a:xfrm>
                  <a:off x="2580" y="2028"/>
                  <a:ext cx="1" cy="24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Line 274"/>
                <p:cNvSpPr>
                  <a:spLocks noChangeShapeType="1"/>
                </p:cNvSpPr>
                <p:nvPr/>
              </p:nvSpPr>
              <p:spPr bwMode="auto">
                <a:xfrm>
                  <a:off x="2580" y="2052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Freeform 275"/>
                <p:cNvSpPr>
                  <a:spLocks/>
                </p:cNvSpPr>
                <p:nvPr/>
              </p:nvSpPr>
              <p:spPr bwMode="auto">
                <a:xfrm>
                  <a:off x="2586" y="2082"/>
                  <a:ext cx="6" cy="36"/>
                </a:xfrm>
                <a:custGeom>
                  <a:avLst/>
                  <a:gdLst>
                    <a:gd name="T0" fmla="*/ 0 w 6"/>
                    <a:gd name="T1" fmla="*/ 0 h 36"/>
                    <a:gd name="T2" fmla="*/ 0 w 6"/>
                    <a:gd name="T3" fmla="*/ 18 h 36"/>
                    <a:gd name="T4" fmla="*/ 6 w 6"/>
                    <a:gd name="T5" fmla="*/ 36 h 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36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6" y="36"/>
                      </a:lnTo>
                    </a:path>
                  </a:pathLst>
                </a:custGeom>
                <a:noFill/>
                <a:ln w="9525">
                  <a:solidFill>
                    <a:srgbClr val="77777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Line 276"/>
                <p:cNvSpPr>
                  <a:spLocks noChangeShapeType="1"/>
                </p:cNvSpPr>
                <p:nvPr/>
              </p:nvSpPr>
              <p:spPr bwMode="auto">
                <a:xfrm>
                  <a:off x="2592" y="2118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Line 277"/>
                <p:cNvSpPr>
                  <a:spLocks noChangeShapeType="1"/>
                </p:cNvSpPr>
                <p:nvPr/>
              </p:nvSpPr>
              <p:spPr bwMode="auto">
                <a:xfrm>
                  <a:off x="2598" y="2148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Line 278"/>
                <p:cNvSpPr>
                  <a:spLocks noChangeShapeType="1"/>
                </p:cNvSpPr>
                <p:nvPr/>
              </p:nvSpPr>
              <p:spPr bwMode="auto">
                <a:xfrm>
                  <a:off x="2604" y="2184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" name="Line 279"/>
                <p:cNvSpPr>
                  <a:spLocks noChangeShapeType="1"/>
                </p:cNvSpPr>
                <p:nvPr/>
              </p:nvSpPr>
              <p:spPr bwMode="auto">
                <a:xfrm>
                  <a:off x="2610" y="2220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Line 280"/>
                <p:cNvSpPr>
                  <a:spLocks noChangeShapeType="1"/>
                </p:cNvSpPr>
                <p:nvPr/>
              </p:nvSpPr>
              <p:spPr bwMode="auto">
                <a:xfrm>
                  <a:off x="2616" y="2250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Line 281"/>
                <p:cNvSpPr>
                  <a:spLocks noChangeShapeType="1"/>
                </p:cNvSpPr>
                <p:nvPr/>
              </p:nvSpPr>
              <p:spPr bwMode="auto">
                <a:xfrm>
                  <a:off x="2622" y="2286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Line 282"/>
                <p:cNvSpPr>
                  <a:spLocks noChangeShapeType="1"/>
                </p:cNvSpPr>
                <p:nvPr/>
              </p:nvSpPr>
              <p:spPr bwMode="auto">
                <a:xfrm>
                  <a:off x="2628" y="2322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Line 283"/>
                <p:cNvSpPr>
                  <a:spLocks noChangeShapeType="1"/>
                </p:cNvSpPr>
                <p:nvPr/>
              </p:nvSpPr>
              <p:spPr bwMode="auto">
                <a:xfrm>
                  <a:off x="2634" y="2358"/>
                  <a:ext cx="1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Freeform 284"/>
                <p:cNvSpPr>
                  <a:spLocks/>
                </p:cNvSpPr>
                <p:nvPr/>
              </p:nvSpPr>
              <p:spPr bwMode="auto">
                <a:xfrm>
                  <a:off x="2634" y="2388"/>
                  <a:ext cx="6" cy="36"/>
                </a:xfrm>
                <a:custGeom>
                  <a:avLst/>
                  <a:gdLst>
                    <a:gd name="T0" fmla="*/ 0 w 6"/>
                    <a:gd name="T1" fmla="*/ 0 h 36"/>
                    <a:gd name="T2" fmla="*/ 0 w 6"/>
                    <a:gd name="T3" fmla="*/ 18 h 36"/>
                    <a:gd name="T4" fmla="*/ 6 w 6"/>
                    <a:gd name="T5" fmla="*/ 36 h 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36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6" y="36"/>
                      </a:lnTo>
                    </a:path>
                  </a:pathLst>
                </a:custGeom>
                <a:noFill/>
                <a:ln w="9525">
                  <a:solidFill>
                    <a:srgbClr val="77777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Line 285"/>
                <p:cNvSpPr>
                  <a:spLocks noChangeShapeType="1"/>
                </p:cNvSpPr>
                <p:nvPr/>
              </p:nvSpPr>
              <p:spPr bwMode="auto">
                <a:xfrm>
                  <a:off x="2640" y="2424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Line 286"/>
                <p:cNvSpPr>
                  <a:spLocks noChangeShapeType="1"/>
                </p:cNvSpPr>
                <p:nvPr/>
              </p:nvSpPr>
              <p:spPr bwMode="auto">
                <a:xfrm>
                  <a:off x="2646" y="2454"/>
                  <a:ext cx="6" cy="24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" name="Line 287"/>
                <p:cNvSpPr>
                  <a:spLocks noChangeShapeType="1"/>
                </p:cNvSpPr>
                <p:nvPr/>
              </p:nvSpPr>
              <p:spPr bwMode="auto">
                <a:xfrm>
                  <a:off x="2652" y="2478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Line 288"/>
                <p:cNvSpPr>
                  <a:spLocks noChangeShapeType="1"/>
                </p:cNvSpPr>
                <p:nvPr/>
              </p:nvSpPr>
              <p:spPr bwMode="auto">
                <a:xfrm>
                  <a:off x="2658" y="2508"/>
                  <a:ext cx="6" cy="24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" name="Line 289"/>
                <p:cNvSpPr>
                  <a:spLocks noChangeShapeType="1"/>
                </p:cNvSpPr>
                <p:nvPr/>
              </p:nvSpPr>
              <p:spPr bwMode="auto">
                <a:xfrm>
                  <a:off x="2664" y="2532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Line 290"/>
                <p:cNvSpPr>
                  <a:spLocks noChangeShapeType="1"/>
                </p:cNvSpPr>
                <p:nvPr/>
              </p:nvSpPr>
              <p:spPr bwMode="auto">
                <a:xfrm>
                  <a:off x="2670" y="2550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Line 291"/>
                <p:cNvSpPr>
                  <a:spLocks noChangeShapeType="1"/>
                </p:cNvSpPr>
                <p:nvPr/>
              </p:nvSpPr>
              <p:spPr bwMode="auto">
                <a:xfrm>
                  <a:off x="2676" y="2568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" name="Line 292"/>
                <p:cNvSpPr>
                  <a:spLocks noChangeShapeType="1"/>
                </p:cNvSpPr>
                <p:nvPr/>
              </p:nvSpPr>
              <p:spPr bwMode="auto">
                <a:xfrm>
                  <a:off x="2682" y="2586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Line 293"/>
                <p:cNvSpPr>
                  <a:spLocks noChangeShapeType="1"/>
                </p:cNvSpPr>
                <p:nvPr/>
              </p:nvSpPr>
              <p:spPr bwMode="auto">
                <a:xfrm>
                  <a:off x="2682" y="2598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" name="Line 294"/>
                <p:cNvSpPr>
                  <a:spLocks noChangeShapeType="1"/>
                </p:cNvSpPr>
                <p:nvPr/>
              </p:nvSpPr>
              <p:spPr bwMode="auto">
                <a:xfrm>
                  <a:off x="2688" y="2604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Line 295"/>
                <p:cNvSpPr>
                  <a:spLocks noChangeShapeType="1"/>
                </p:cNvSpPr>
                <p:nvPr/>
              </p:nvSpPr>
              <p:spPr bwMode="auto">
                <a:xfrm>
                  <a:off x="2694" y="2610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Line 296"/>
                <p:cNvSpPr>
                  <a:spLocks noChangeShapeType="1"/>
                </p:cNvSpPr>
                <p:nvPr/>
              </p:nvSpPr>
              <p:spPr bwMode="auto">
                <a:xfrm>
                  <a:off x="2700" y="2610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" name="Line 297"/>
                <p:cNvSpPr>
                  <a:spLocks noChangeShapeType="1"/>
                </p:cNvSpPr>
                <p:nvPr/>
              </p:nvSpPr>
              <p:spPr bwMode="auto">
                <a:xfrm flipV="1">
                  <a:off x="2706" y="2604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Line 298"/>
                <p:cNvSpPr>
                  <a:spLocks noChangeShapeType="1"/>
                </p:cNvSpPr>
                <p:nvPr/>
              </p:nvSpPr>
              <p:spPr bwMode="auto">
                <a:xfrm flipV="1">
                  <a:off x="2712" y="2598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" name="Line 299"/>
                <p:cNvSpPr>
                  <a:spLocks noChangeShapeType="1"/>
                </p:cNvSpPr>
                <p:nvPr/>
              </p:nvSpPr>
              <p:spPr bwMode="auto">
                <a:xfrm flipV="1">
                  <a:off x="2718" y="2586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Line 300"/>
                <p:cNvSpPr>
                  <a:spLocks noChangeShapeType="1"/>
                </p:cNvSpPr>
                <p:nvPr/>
              </p:nvSpPr>
              <p:spPr bwMode="auto">
                <a:xfrm flipV="1">
                  <a:off x="2724" y="2568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Line 301"/>
                <p:cNvSpPr>
                  <a:spLocks noChangeShapeType="1"/>
                </p:cNvSpPr>
                <p:nvPr/>
              </p:nvSpPr>
              <p:spPr bwMode="auto">
                <a:xfrm flipV="1">
                  <a:off x="2730" y="2550"/>
                  <a:ext cx="1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Line 302"/>
                <p:cNvSpPr>
                  <a:spLocks noChangeShapeType="1"/>
                </p:cNvSpPr>
                <p:nvPr/>
              </p:nvSpPr>
              <p:spPr bwMode="auto">
                <a:xfrm flipV="1">
                  <a:off x="2730" y="2532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Line 303"/>
                <p:cNvSpPr>
                  <a:spLocks noChangeShapeType="1"/>
                </p:cNvSpPr>
                <p:nvPr/>
              </p:nvSpPr>
              <p:spPr bwMode="auto">
                <a:xfrm flipV="1">
                  <a:off x="2736" y="2508"/>
                  <a:ext cx="6" cy="24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Line 304"/>
                <p:cNvSpPr>
                  <a:spLocks noChangeShapeType="1"/>
                </p:cNvSpPr>
                <p:nvPr/>
              </p:nvSpPr>
              <p:spPr bwMode="auto">
                <a:xfrm flipV="1">
                  <a:off x="2742" y="2478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305"/>
                <p:cNvSpPr>
                  <a:spLocks noChangeShapeType="1"/>
                </p:cNvSpPr>
                <p:nvPr/>
              </p:nvSpPr>
              <p:spPr bwMode="auto">
                <a:xfrm flipV="1">
                  <a:off x="2748" y="2454"/>
                  <a:ext cx="6" cy="24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Line 306"/>
                <p:cNvSpPr>
                  <a:spLocks noChangeShapeType="1"/>
                </p:cNvSpPr>
                <p:nvPr/>
              </p:nvSpPr>
              <p:spPr bwMode="auto">
                <a:xfrm flipV="1">
                  <a:off x="2754" y="2424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Freeform 307"/>
                <p:cNvSpPr>
                  <a:spLocks/>
                </p:cNvSpPr>
                <p:nvPr/>
              </p:nvSpPr>
              <p:spPr bwMode="auto">
                <a:xfrm>
                  <a:off x="2760" y="2388"/>
                  <a:ext cx="6" cy="36"/>
                </a:xfrm>
                <a:custGeom>
                  <a:avLst/>
                  <a:gdLst>
                    <a:gd name="T0" fmla="*/ 0 w 6"/>
                    <a:gd name="T1" fmla="*/ 36 h 36"/>
                    <a:gd name="T2" fmla="*/ 0 w 6"/>
                    <a:gd name="T3" fmla="*/ 18 h 36"/>
                    <a:gd name="T4" fmla="*/ 6 w 6"/>
                    <a:gd name="T5" fmla="*/ 0 h 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36">
                      <a:moveTo>
                        <a:pt x="0" y="36"/>
                      </a:moveTo>
                      <a:lnTo>
                        <a:pt x="0" y="18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77777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308"/>
                <p:cNvSpPr>
                  <a:spLocks noChangeShapeType="1"/>
                </p:cNvSpPr>
                <p:nvPr/>
              </p:nvSpPr>
              <p:spPr bwMode="auto">
                <a:xfrm flipV="1">
                  <a:off x="2766" y="2358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Line 309"/>
                <p:cNvSpPr>
                  <a:spLocks noChangeShapeType="1"/>
                </p:cNvSpPr>
                <p:nvPr/>
              </p:nvSpPr>
              <p:spPr bwMode="auto">
                <a:xfrm flipV="1">
                  <a:off x="2772" y="2322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Line 310"/>
                <p:cNvSpPr>
                  <a:spLocks noChangeShapeType="1"/>
                </p:cNvSpPr>
                <p:nvPr/>
              </p:nvSpPr>
              <p:spPr bwMode="auto">
                <a:xfrm flipV="1">
                  <a:off x="2778" y="2286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Line 311"/>
                <p:cNvSpPr>
                  <a:spLocks noChangeShapeType="1"/>
                </p:cNvSpPr>
                <p:nvPr/>
              </p:nvSpPr>
              <p:spPr bwMode="auto">
                <a:xfrm flipV="1">
                  <a:off x="2784" y="2256"/>
                  <a:ext cx="1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Line 312"/>
                <p:cNvSpPr>
                  <a:spLocks noChangeShapeType="1"/>
                </p:cNvSpPr>
                <p:nvPr/>
              </p:nvSpPr>
              <p:spPr bwMode="auto">
                <a:xfrm flipV="1">
                  <a:off x="2784" y="2220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313"/>
                <p:cNvSpPr>
                  <a:spLocks noChangeShapeType="1"/>
                </p:cNvSpPr>
                <p:nvPr/>
              </p:nvSpPr>
              <p:spPr bwMode="auto">
                <a:xfrm flipV="1">
                  <a:off x="2790" y="2184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Line 314"/>
                <p:cNvSpPr>
                  <a:spLocks noChangeShapeType="1"/>
                </p:cNvSpPr>
                <p:nvPr/>
              </p:nvSpPr>
              <p:spPr bwMode="auto">
                <a:xfrm flipV="1">
                  <a:off x="2796" y="2148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2802" y="2118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" name="Freeform 316"/>
                <p:cNvSpPr>
                  <a:spLocks/>
                </p:cNvSpPr>
                <p:nvPr/>
              </p:nvSpPr>
              <p:spPr bwMode="auto">
                <a:xfrm>
                  <a:off x="2808" y="2082"/>
                  <a:ext cx="6" cy="36"/>
                </a:xfrm>
                <a:custGeom>
                  <a:avLst/>
                  <a:gdLst>
                    <a:gd name="T0" fmla="*/ 0 w 6"/>
                    <a:gd name="T1" fmla="*/ 36 h 36"/>
                    <a:gd name="T2" fmla="*/ 0 w 6"/>
                    <a:gd name="T3" fmla="*/ 18 h 36"/>
                    <a:gd name="T4" fmla="*/ 6 w 6"/>
                    <a:gd name="T5" fmla="*/ 0 h 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36">
                      <a:moveTo>
                        <a:pt x="0" y="36"/>
                      </a:moveTo>
                      <a:lnTo>
                        <a:pt x="0" y="18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77777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Line 317"/>
                <p:cNvSpPr>
                  <a:spLocks noChangeShapeType="1"/>
                </p:cNvSpPr>
                <p:nvPr/>
              </p:nvSpPr>
              <p:spPr bwMode="auto">
                <a:xfrm flipV="1">
                  <a:off x="2814" y="2052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Line 318"/>
                <p:cNvSpPr>
                  <a:spLocks noChangeShapeType="1"/>
                </p:cNvSpPr>
                <p:nvPr/>
              </p:nvSpPr>
              <p:spPr bwMode="auto">
                <a:xfrm flipV="1">
                  <a:off x="2820" y="2028"/>
                  <a:ext cx="6" cy="24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2826" y="1998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Line 320"/>
                <p:cNvSpPr>
                  <a:spLocks noChangeShapeType="1"/>
                </p:cNvSpPr>
                <p:nvPr/>
              </p:nvSpPr>
              <p:spPr bwMode="auto">
                <a:xfrm flipV="1">
                  <a:off x="2832" y="1974"/>
                  <a:ext cx="1" cy="24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Line 321"/>
                <p:cNvSpPr>
                  <a:spLocks noChangeShapeType="1"/>
                </p:cNvSpPr>
                <p:nvPr/>
              </p:nvSpPr>
              <p:spPr bwMode="auto">
                <a:xfrm flipV="1">
                  <a:off x="2832" y="1956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" name="Line 322"/>
                <p:cNvSpPr>
                  <a:spLocks noChangeShapeType="1"/>
                </p:cNvSpPr>
                <p:nvPr/>
              </p:nvSpPr>
              <p:spPr bwMode="auto">
                <a:xfrm flipV="1">
                  <a:off x="2838" y="1938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Line 323"/>
                <p:cNvSpPr>
                  <a:spLocks noChangeShapeType="1"/>
                </p:cNvSpPr>
                <p:nvPr/>
              </p:nvSpPr>
              <p:spPr bwMode="auto">
                <a:xfrm flipV="1">
                  <a:off x="2844" y="1920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Line 324"/>
                <p:cNvSpPr>
                  <a:spLocks noChangeShapeType="1"/>
                </p:cNvSpPr>
                <p:nvPr/>
              </p:nvSpPr>
              <p:spPr bwMode="auto">
                <a:xfrm flipV="1">
                  <a:off x="2850" y="1908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" name="Line 325"/>
                <p:cNvSpPr>
                  <a:spLocks noChangeShapeType="1"/>
                </p:cNvSpPr>
                <p:nvPr/>
              </p:nvSpPr>
              <p:spPr bwMode="auto">
                <a:xfrm flipV="1">
                  <a:off x="2856" y="1902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" name="Line 326"/>
                <p:cNvSpPr>
                  <a:spLocks noChangeShapeType="1"/>
                </p:cNvSpPr>
                <p:nvPr/>
              </p:nvSpPr>
              <p:spPr bwMode="auto">
                <a:xfrm flipV="1">
                  <a:off x="2862" y="1896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" name="Line 327"/>
                <p:cNvSpPr>
                  <a:spLocks noChangeShapeType="1"/>
                </p:cNvSpPr>
                <p:nvPr/>
              </p:nvSpPr>
              <p:spPr bwMode="auto">
                <a:xfrm>
                  <a:off x="2868" y="1896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" name="Line 328"/>
                <p:cNvSpPr>
                  <a:spLocks noChangeShapeType="1"/>
                </p:cNvSpPr>
                <p:nvPr/>
              </p:nvSpPr>
              <p:spPr bwMode="auto">
                <a:xfrm>
                  <a:off x="2874" y="1896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" name="Line 329"/>
                <p:cNvSpPr>
                  <a:spLocks noChangeShapeType="1"/>
                </p:cNvSpPr>
                <p:nvPr/>
              </p:nvSpPr>
              <p:spPr bwMode="auto">
                <a:xfrm>
                  <a:off x="2880" y="1896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" name="Line 330"/>
                <p:cNvSpPr>
                  <a:spLocks noChangeShapeType="1"/>
                </p:cNvSpPr>
                <p:nvPr/>
              </p:nvSpPr>
              <p:spPr bwMode="auto">
                <a:xfrm>
                  <a:off x="2880" y="1902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" name="Line 331"/>
                <p:cNvSpPr>
                  <a:spLocks noChangeShapeType="1"/>
                </p:cNvSpPr>
                <p:nvPr/>
              </p:nvSpPr>
              <p:spPr bwMode="auto">
                <a:xfrm>
                  <a:off x="2886" y="1908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" name="Line 332"/>
                <p:cNvSpPr>
                  <a:spLocks noChangeShapeType="1"/>
                </p:cNvSpPr>
                <p:nvPr/>
              </p:nvSpPr>
              <p:spPr bwMode="auto">
                <a:xfrm>
                  <a:off x="2892" y="1920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" name="Line 333"/>
                <p:cNvSpPr>
                  <a:spLocks noChangeShapeType="1"/>
                </p:cNvSpPr>
                <p:nvPr/>
              </p:nvSpPr>
              <p:spPr bwMode="auto">
                <a:xfrm>
                  <a:off x="2898" y="1938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Line 334"/>
                <p:cNvSpPr>
                  <a:spLocks noChangeShapeType="1"/>
                </p:cNvSpPr>
                <p:nvPr/>
              </p:nvSpPr>
              <p:spPr bwMode="auto">
                <a:xfrm>
                  <a:off x="2904" y="1956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" name="Line 335"/>
                <p:cNvSpPr>
                  <a:spLocks noChangeShapeType="1"/>
                </p:cNvSpPr>
                <p:nvPr/>
              </p:nvSpPr>
              <p:spPr bwMode="auto">
                <a:xfrm>
                  <a:off x="2910" y="1974"/>
                  <a:ext cx="6" cy="24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" name="Line 336"/>
                <p:cNvSpPr>
                  <a:spLocks noChangeShapeType="1"/>
                </p:cNvSpPr>
                <p:nvPr/>
              </p:nvSpPr>
              <p:spPr bwMode="auto">
                <a:xfrm>
                  <a:off x="2916" y="1998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" name="Line 337"/>
                <p:cNvSpPr>
                  <a:spLocks noChangeShapeType="1"/>
                </p:cNvSpPr>
                <p:nvPr/>
              </p:nvSpPr>
              <p:spPr bwMode="auto">
                <a:xfrm>
                  <a:off x="2922" y="2028"/>
                  <a:ext cx="6" cy="24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" name="Line 338"/>
                <p:cNvSpPr>
                  <a:spLocks noChangeShapeType="1"/>
                </p:cNvSpPr>
                <p:nvPr/>
              </p:nvSpPr>
              <p:spPr bwMode="auto">
                <a:xfrm>
                  <a:off x="2928" y="2052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" name="Freeform 339"/>
                <p:cNvSpPr>
                  <a:spLocks/>
                </p:cNvSpPr>
                <p:nvPr/>
              </p:nvSpPr>
              <p:spPr bwMode="auto">
                <a:xfrm>
                  <a:off x="2934" y="2082"/>
                  <a:ext cx="1" cy="36"/>
                </a:xfrm>
                <a:custGeom>
                  <a:avLst/>
                  <a:gdLst>
                    <a:gd name="T0" fmla="*/ 0 w 1"/>
                    <a:gd name="T1" fmla="*/ 0 h 36"/>
                    <a:gd name="T2" fmla="*/ 0 w 1"/>
                    <a:gd name="T3" fmla="*/ 18 h 36"/>
                    <a:gd name="T4" fmla="*/ 0 w 1"/>
                    <a:gd name="T5" fmla="*/ 36 h 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36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0" y="36"/>
                      </a:lnTo>
                    </a:path>
                  </a:pathLst>
                </a:custGeom>
                <a:noFill/>
                <a:ln w="9525">
                  <a:solidFill>
                    <a:srgbClr val="77777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" name="Line 340"/>
                <p:cNvSpPr>
                  <a:spLocks noChangeShapeType="1"/>
                </p:cNvSpPr>
                <p:nvPr/>
              </p:nvSpPr>
              <p:spPr bwMode="auto">
                <a:xfrm>
                  <a:off x="2934" y="2118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" name="Line 341"/>
                <p:cNvSpPr>
                  <a:spLocks noChangeShapeType="1"/>
                </p:cNvSpPr>
                <p:nvPr/>
              </p:nvSpPr>
              <p:spPr bwMode="auto">
                <a:xfrm>
                  <a:off x="2940" y="2148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" name="Line 342"/>
                <p:cNvSpPr>
                  <a:spLocks noChangeShapeType="1"/>
                </p:cNvSpPr>
                <p:nvPr/>
              </p:nvSpPr>
              <p:spPr bwMode="auto">
                <a:xfrm>
                  <a:off x="2946" y="2184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" name="Line 343"/>
                <p:cNvSpPr>
                  <a:spLocks noChangeShapeType="1"/>
                </p:cNvSpPr>
                <p:nvPr/>
              </p:nvSpPr>
              <p:spPr bwMode="auto">
                <a:xfrm>
                  <a:off x="2952" y="2220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" name="Line 344"/>
                <p:cNvSpPr>
                  <a:spLocks noChangeShapeType="1"/>
                </p:cNvSpPr>
                <p:nvPr/>
              </p:nvSpPr>
              <p:spPr bwMode="auto">
                <a:xfrm>
                  <a:off x="2958" y="2250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" name="Line 345"/>
                <p:cNvSpPr>
                  <a:spLocks noChangeShapeType="1"/>
                </p:cNvSpPr>
                <p:nvPr/>
              </p:nvSpPr>
              <p:spPr bwMode="auto">
                <a:xfrm>
                  <a:off x="2964" y="2286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" name="Line 346"/>
                <p:cNvSpPr>
                  <a:spLocks noChangeShapeType="1"/>
                </p:cNvSpPr>
                <p:nvPr/>
              </p:nvSpPr>
              <p:spPr bwMode="auto">
                <a:xfrm>
                  <a:off x="2970" y="2322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" name="Line 347"/>
                <p:cNvSpPr>
                  <a:spLocks noChangeShapeType="1"/>
                </p:cNvSpPr>
                <p:nvPr/>
              </p:nvSpPr>
              <p:spPr bwMode="auto">
                <a:xfrm>
                  <a:off x="2976" y="2358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" name="Freeform 348"/>
                <p:cNvSpPr>
                  <a:spLocks/>
                </p:cNvSpPr>
                <p:nvPr/>
              </p:nvSpPr>
              <p:spPr bwMode="auto">
                <a:xfrm>
                  <a:off x="2982" y="2388"/>
                  <a:ext cx="1" cy="36"/>
                </a:xfrm>
                <a:custGeom>
                  <a:avLst/>
                  <a:gdLst>
                    <a:gd name="T0" fmla="*/ 0 w 1"/>
                    <a:gd name="T1" fmla="*/ 0 h 36"/>
                    <a:gd name="T2" fmla="*/ 0 w 1"/>
                    <a:gd name="T3" fmla="*/ 18 h 36"/>
                    <a:gd name="T4" fmla="*/ 0 w 1"/>
                    <a:gd name="T5" fmla="*/ 36 h 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36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0" y="36"/>
                      </a:lnTo>
                    </a:path>
                  </a:pathLst>
                </a:custGeom>
                <a:noFill/>
                <a:ln w="9525">
                  <a:solidFill>
                    <a:srgbClr val="77777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" name="Line 349"/>
                <p:cNvSpPr>
                  <a:spLocks noChangeShapeType="1"/>
                </p:cNvSpPr>
                <p:nvPr/>
              </p:nvSpPr>
              <p:spPr bwMode="auto">
                <a:xfrm>
                  <a:off x="2982" y="2424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" name="Line 350"/>
                <p:cNvSpPr>
                  <a:spLocks noChangeShapeType="1"/>
                </p:cNvSpPr>
                <p:nvPr/>
              </p:nvSpPr>
              <p:spPr bwMode="auto">
                <a:xfrm>
                  <a:off x="2988" y="2454"/>
                  <a:ext cx="6" cy="24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" name="Line 351"/>
                <p:cNvSpPr>
                  <a:spLocks noChangeShapeType="1"/>
                </p:cNvSpPr>
                <p:nvPr/>
              </p:nvSpPr>
              <p:spPr bwMode="auto">
                <a:xfrm>
                  <a:off x="2994" y="2478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" name="Line 352"/>
                <p:cNvSpPr>
                  <a:spLocks noChangeShapeType="1"/>
                </p:cNvSpPr>
                <p:nvPr/>
              </p:nvSpPr>
              <p:spPr bwMode="auto">
                <a:xfrm>
                  <a:off x="3000" y="2508"/>
                  <a:ext cx="6" cy="24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" name="Line 353"/>
                <p:cNvSpPr>
                  <a:spLocks noChangeShapeType="1"/>
                </p:cNvSpPr>
                <p:nvPr/>
              </p:nvSpPr>
              <p:spPr bwMode="auto">
                <a:xfrm>
                  <a:off x="3006" y="2532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" name="Line 354"/>
                <p:cNvSpPr>
                  <a:spLocks noChangeShapeType="1"/>
                </p:cNvSpPr>
                <p:nvPr/>
              </p:nvSpPr>
              <p:spPr bwMode="auto">
                <a:xfrm>
                  <a:off x="3012" y="2550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" name="Line 355"/>
                <p:cNvSpPr>
                  <a:spLocks noChangeShapeType="1"/>
                </p:cNvSpPr>
                <p:nvPr/>
              </p:nvSpPr>
              <p:spPr bwMode="auto">
                <a:xfrm>
                  <a:off x="3018" y="2568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" name="Line 356"/>
                <p:cNvSpPr>
                  <a:spLocks noChangeShapeType="1"/>
                </p:cNvSpPr>
                <p:nvPr/>
              </p:nvSpPr>
              <p:spPr bwMode="auto">
                <a:xfrm>
                  <a:off x="3024" y="2586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" name="Line 357"/>
                <p:cNvSpPr>
                  <a:spLocks noChangeShapeType="1"/>
                </p:cNvSpPr>
                <p:nvPr/>
              </p:nvSpPr>
              <p:spPr bwMode="auto">
                <a:xfrm>
                  <a:off x="3030" y="2598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" name="Line 358"/>
                <p:cNvSpPr>
                  <a:spLocks noChangeShapeType="1"/>
                </p:cNvSpPr>
                <p:nvPr/>
              </p:nvSpPr>
              <p:spPr bwMode="auto">
                <a:xfrm>
                  <a:off x="3036" y="2604"/>
                  <a:ext cx="1" cy="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" name="Line 359"/>
                <p:cNvSpPr>
                  <a:spLocks noChangeShapeType="1"/>
                </p:cNvSpPr>
                <p:nvPr/>
              </p:nvSpPr>
              <p:spPr bwMode="auto">
                <a:xfrm>
                  <a:off x="3036" y="2610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" name="Line 360"/>
                <p:cNvSpPr>
                  <a:spLocks noChangeShapeType="1"/>
                </p:cNvSpPr>
                <p:nvPr/>
              </p:nvSpPr>
              <p:spPr bwMode="auto">
                <a:xfrm>
                  <a:off x="3042" y="2610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3048" y="2604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" name="Line 362"/>
                <p:cNvSpPr>
                  <a:spLocks noChangeShapeType="1"/>
                </p:cNvSpPr>
                <p:nvPr/>
              </p:nvSpPr>
              <p:spPr bwMode="auto">
                <a:xfrm flipV="1">
                  <a:off x="3054" y="2598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" name="Line 363"/>
                <p:cNvSpPr>
                  <a:spLocks noChangeShapeType="1"/>
                </p:cNvSpPr>
                <p:nvPr/>
              </p:nvSpPr>
              <p:spPr bwMode="auto">
                <a:xfrm flipV="1">
                  <a:off x="3060" y="2586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" name="Line 364"/>
                <p:cNvSpPr>
                  <a:spLocks noChangeShapeType="1"/>
                </p:cNvSpPr>
                <p:nvPr/>
              </p:nvSpPr>
              <p:spPr bwMode="auto">
                <a:xfrm flipV="1">
                  <a:off x="3066" y="2568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" name="Line 365"/>
                <p:cNvSpPr>
                  <a:spLocks noChangeShapeType="1"/>
                </p:cNvSpPr>
                <p:nvPr/>
              </p:nvSpPr>
              <p:spPr bwMode="auto">
                <a:xfrm flipV="1">
                  <a:off x="3072" y="2550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" name="Line 366"/>
                <p:cNvSpPr>
                  <a:spLocks noChangeShapeType="1"/>
                </p:cNvSpPr>
                <p:nvPr/>
              </p:nvSpPr>
              <p:spPr bwMode="auto">
                <a:xfrm flipV="1">
                  <a:off x="3078" y="2532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" name="Line 367"/>
                <p:cNvSpPr>
                  <a:spLocks noChangeShapeType="1"/>
                </p:cNvSpPr>
                <p:nvPr/>
              </p:nvSpPr>
              <p:spPr bwMode="auto">
                <a:xfrm flipV="1">
                  <a:off x="3084" y="2508"/>
                  <a:ext cx="1" cy="24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" name="Line 368"/>
                <p:cNvSpPr>
                  <a:spLocks noChangeShapeType="1"/>
                </p:cNvSpPr>
                <p:nvPr/>
              </p:nvSpPr>
              <p:spPr bwMode="auto">
                <a:xfrm flipV="1">
                  <a:off x="3084" y="2478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" name="Line 369"/>
                <p:cNvSpPr>
                  <a:spLocks noChangeShapeType="1"/>
                </p:cNvSpPr>
                <p:nvPr/>
              </p:nvSpPr>
              <p:spPr bwMode="auto">
                <a:xfrm flipV="1">
                  <a:off x="3090" y="2454"/>
                  <a:ext cx="6" cy="24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" name="Line 370"/>
                <p:cNvSpPr>
                  <a:spLocks noChangeShapeType="1"/>
                </p:cNvSpPr>
                <p:nvPr/>
              </p:nvSpPr>
              <p:spPr bwMode="auto">
                <a:xfrm flipV="1">
                  <a:off x="3096" y="2424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" name="Freeform 371"/>
                <p:cNvSpPr>
                  <a:spLocks/>
                </p:cNvSpPr>
                <p:nvPr/>
              </p:nvSpPr>
              <p:spPr bwMode="auto">
                <a:xfrm>
                  <a:off x="3102" y="2388"/>
                  <a:ext cx="6" cy="36"/>
                </a:xfrm>
                <a:custGeom>
                  <a:avLst/>
                  <a:gdLst>
                    <a:gd name="T0" fmla="*/ 0 w 6"/>
                    <a:gd name="T1" fmla="*/ 36 h 36"/>
                    <a:gd name="T2" fmla="*/ 0 w 6"/>
                    <a:gd name="T3" fmla="*/ 18 h 36"/>
                    <a:gd name="T4" fmla="*/ 6 w 6"/>
                    <a:gd name="T5" fmla="*/ 0 h 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36">
                      <a:moveTo>
                        <a:pt x="0" y="36"/>
                      </a:moveTo>
                      <a:lnTo>
                        <a:pt x="0" y="18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77777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" name="Line 372"/>
                <p:cNvSpPr>
                  <a:spLocks noChangeShapeType="1"/>
                </p:cNvSpPr>
                <p:nvPr/>
              </p:nvSpPr>
              <p:spPr bwMode="auto">
                <a:xfrm flipV="1">
                  <a:off x="3108" y="2358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3114" y="2322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" name="Line 374"/>
                <p:cNvSpPr>
                  <a:spLocks noChangeShapeType="1"/>
                </p:cNvSpPr>
                <p:nvPr/>
              </p:nvSpPr>
              <p:spPr bwMode="auto">
                <a:xfrm flipV="1">
                  <a:off x="3120" y="2286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3126" y="2256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" name="Line 376"/>
                <p:cNvSpPr>
                  <a:spLocks noChangeShapeType="1"/>
                </p:cNvSpPr>
                <p:nvPr/>
              </p:nvSpPr>
              <p:spPr bwMode="auto">
                <a:xfrm flipV="1">
                  <a:off x="3132" y="2220"/>
                  <a:ext cx="1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" name="Line 377"/>
                <p:cNvSpPr>
                  <a:spLocks noChangeShapeType="1"/>
                </p:cNvSpPr>
                <p:nvPr/>
              </p:nvSpPr>
              <p:spPr bwMode="auto">
                <a:xfrm flipV="1">
                  <a:off x="3132" y="2184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" name="Line 378"/>
                <p:cNvSpPr>
                  <a:spLocks noChangeShapeType="1"/>
                </p:cNvSpPr>
                <p:nvPr/>
              </p:nvSpPr>
              <p:spPr bwMode="auto">
                <a:xfrm flipV="1">
                  <a:off x="3138" y="2148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" name="Line 379"/>
                <p:cNvSpPr>
                  <a:spLocks noChangeShapeType="1"/>
                </p:cNvSpPr>
                <p:nvPr/>
              </p:nvSpPr>
              <p:spPr bwMode="auto">
                <a:xfrm flipV="1">
                  <a:off x="3144" y="2118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" name="Freeform 380"/>
                <p:cNvSpPr>
                  <a:spLocks/>
                </p:cNvSpPr>
                <p:nvPr/>
              </p:nvSpPr>
              <p:spPr bwMode="auto">
                <a:xfrm>
                  <a:off x="3150" y="2082"/>
                  <a:ext cx="6" cy="36"/>
                </a:xfrm>
                <a:custGeom>
                  <a:avLst/>
                  <a:gdLst>
                    <a:gd name="T0" fmla="*/ 0 w 6"/>
                    <a:gd name="T1" fmla="*/ 36 h 36"/>
                    <a:gd name="T2" fmla="*/ 0 w 6"/>
                    <a:gd name="T3" fmla="*/ 18 h 36"/>
                    <a:gd name="T4" fmla="*/ 6 w 6"/>
                    <a:gd name="T5" fmla="*/ 0 h 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36">
                      <a:moveTo>
                        <a:pt x="0" y="36"/>
                      </a:moveTo>
                      <a:lnTo>
                        <a:pt x="0" y="18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77777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" name="Line 381"/>
                <p:cNvSpPr>
                  <a:spLocks noChangeShapeType="1"/>
                </p:cNvSpPr>
                <p:nvPr/>
              </p:nvSpPr>
              <p:spPr bwMode="auto">
                <a:xfrm flipV="1">
                  <a:off x="3156" y="2052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" name="Line 382"/>
                <p:cNvSpPr>
                  <a:spLocks noChangeShapeType="1"/>
                </p:cNvSpPr>
                <p:nvPr/>
              </p:nvSpPr>
              <p:spPr bwMode="auto">
                <a:xfrm flipV="1">
                  <a:off x="3162" y="2028"/>
                  <a:ext cx="6" cy="24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" name="Line 383"/>
                <p:cNvSpPr>
                  <a:spLocks noChangeShapeType="1"/>
                </p:cNvSpPr>
                <p:nvPr/>
              </p:nvSpPr>
              <p:spPr bwMode="auto">
                <a:xfrm flipV="1">
                  <a:off x="3168" y="1998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" name="Line 384"/>
                <p:cNvSpPr>
                  <a:spLocks noChangeShapeType="1"/>
                </p:cNvSpPr>
                <p:nvPr/>
              </p:nvSpPr>
              <p:spPr bwMode="auto">
                <a:xfrm flipV="1">
                  <a:off x="3174" y="1974"/>
                  <a:ext cx="6" cy="24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3180" y="1956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" name="Line 386"/>
                <p:cNvSpPr>
                  <a:spLocks noChangeShapeType="1"/>
                </p:cNvSpPr>
                <p:nvPr/>
              </p:nvSpPr>
              <p:spPr bwMode="auto">
                <a:xfrm flipV="1">
                  <a:off x="3186" y="1938"/>
                  <a:ext cx="1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" name="Line 387"/>
                <p:cNvSpPr>
                  <a:spLocks noChangeShapeType="1"/>
                </p:cNvSpPr>
                <p:nvPr/>
              </p:nvSpPr>
              <p:spPr bwMode="auto">
                <a:xfrm flipV="1">
                  <a:off x="3186" y="1920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" name="Line 388"/>
                <p:cNvSpPr>
                  <a:spLocks noChangeShapeType="1"/>
                </p:cNvSpPr>
                <p:nvPr/>
              </p:nvSpPr>
              <p:spPr bwMode="auto">
                <a:xfrm flipV="1">
                  <a:off x="3192" y="1908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3198" y="1902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" name="Line 390"/>
                <p:cNvSpPr>
                  <a:spLocks noChangeShapeType="1"/>
                </p:cNvSpPr>
                <p:nvPr/>
              </p:nvSpPr>
              <p:spPr bwMode="auto">
                <a:xfrm flipV="1">
                  <a:off x="3204" y="1896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" name="Line 391"/>
                <p:cNvSpPr>
                  <a:spLocks noChangeShapeType="1"/>
                </p:cNvSpPr>
                <p:nvPr/>
              </p:nvSpPr>
              <p:spPr bwMode="auto">
                <a:xfrm>
                  <a:off x="3210" y="1896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Line 392"/>
                <p:cNvSpPr>
                  <a:spLocks noChangeShapeType="1"/>
                </p:cNvSpPr>
                <p:nvPr/>
              </p:nvSpPr>
              <p:spPr bwMode="auto">
                <a:xfrm>
                  <a:off x="3216" y="1896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Line 393"/>
                <p:cNvSpPr>
                  <a:spLocks noChangeShapeType="1"/>
                </p:cNvSpPr>
                <p:nvPr/>
              </p:nvSpPr>
              <p:spPr bwMode="auto">
                <a:xfrm>
                  <a:off x="3222" y="1896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" name="Line 394"/>
                <p:cNvSpPr>
                  <a:spLocks noChangeShapeType="1"/>
                </p:cNvSpPr>
                <p:nvPr/>
              </p:nvSpPr>
              <p:spPr bwMode="auto">
                <a:xfrm>
                  <a:off x="3228" y="1902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Line 395"/>
                <p:cNvSpPr>
                  <a:spLocks noChangeShapeType="1"/>
                </p:cNvSpPr>
                <p:nvPr/>
              </p:nvSpPr>
              <p:spPr bwMode="auto">
                <a:xfrm>
                  <a:off x="3234" y="1908"/>
                  <a:ext cx="1" cy="12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" name="Line 396"/>
                <p:cNvSpPr>
                  <a:spLocks noChangeShapeType="1"/>
                </p:cNvSpPr>
                <p:nvPr/>
              </p:nvSpPr>
              <p:spPr bwMode="auto">
                <a:xfrm>
                  <a:off x="3234" y="1920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Line 397"/>
                <p:cNvSpPr>
                  <a:spLocks noChangeShapeType="1"/>
                </p:cNvSpPr>
                <p:nvPr/>
              </p:nvSpPr>
              <p:spPr bwMode="auto">
                <a:xfrm>
                  <a:off x="3240" y="1938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Line 398"/>
                <p:cNvSpPr>
                  <a:spLocks noChangeShapeType="1"/>
                </p:cNvSpPr>
                <p:nvPr/>
              </p:nvSpPr>
              <p:spPr bwMode="auto">
                <a:xfrm>
                  <a:off x="3246" y="1956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" name="Line 399"/>
                <p:cNvSpPr>
                  <a:spLocks noChangeShapeType="1"/>
                </p:cNvSpPr>
                <p:nvPr/>
              </p:nvSpPr>
              <p:spPr bwMode="auto">
                <a:xfrm>
                  <a:off x="3252" y="1974"/>
                  <a:ext cx="6" cy="24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Line 400"/>
                <p:cNvSpPr>
                  <a:spLocks noChangeShapeType="1"/>
                </p:cNvSpPr>
                <p:nvPr/>
              </p:nvSpPr>
              <p:spPr bwMode="auto">
                <a:xfrm>
                  <a:off x="3258" y="1998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" name="Line 401"/>
                <p:cNvSpPr>
                  <a:spLocks noChangeShapeType="1"/>
                </p:cNvSpPr>
                <p:nvPr/>
              </p:nvSpPr>
              <p:spPr bwMode="auto">
                <a:xfrm>
                  <a:off x="3264" y="2028"/>
                  <a:ext cx="6" cy="24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Line 402"/>
                <p:cNvSpPr>
                  <a:spLocks noChangeShapeType="1"/>
                </p:cNvSpPr>
                <p:nvPr/>
              </p:nvSpPr>
              <p:spPr bwMode="auto">
                <a:xfrm>
                  <a:off x="3270" y="2052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Freeform 403"/>
                <p:cNvSpPr>
                  <a:spLocks/>
                </p:cNvSpPr>
                <p:nvPr/>
              </p:nvSpPr>
              <p:spPr bwMode="auto">
                <a:xfrm>
                  <a:off x="3276" y="2082"/>
                  <a:ext cx="6" cy="36"/>
                </a:xfrm>
                <a:custGeom>
                  <a:avLst/>
                  <a:gdLst>
                    <a:gd name="T0" fmla="*/ 0 w 6"/>
                    <a:gd name="T1" fmla="*/ 0 h 36"/>
                    <a:gd name="T2" fmla="*/ 6 w 6"/>
                    <a:gd name="T3" fmla="*/ 18 h 36"/>
                    <a:gd name="T4" fmla="*/ 6 w 6"/>
                    <a:gd name="T5" fmla="*/ 36 h 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36">
                      <a:moveTo>
                        <a:pt x="0" y="0"/>
                      </a:moveTo>
                      <a:lnTo>
                        <a:pt x="6" y="18"/>
                      </a:lnTo>
                      <a:lnTo>
                        <a:pt x="6" y="36"/>
                      </a:lnTo>
                    </a:path>
                  </a:pathLst>
                </a:custGeom>
                <a:noFill/>
                <a:ln w="9525">
                  <a:solidFill>
                    <a:srgbClr val="77777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" name="Line 404"/>
                <p:cNvSpPr>
                  <a:spLocks noChangeShapeType="1"/>
                </p:cNvSpPr>
                <p:nvPr/>
              </p:nvSpPr>
              <p:spPr bwMode="auto">
                <a:xfrm>
                  <a:off x="3282" y="2118"/>
                  <a:ext cx="1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Line 405"/>
                <p:cNvSpPr>
                  <a:spLocks noChangeShapeType="1"/>
                </p:cNvSpPr>
                <p:nvPr/>
              </p:nvSpPr>
              <p:spPr bwMode="auto">
                <a:xfrm>
                  <a:off x="3282" y="2148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" name="Line 406"/>
                <p:cNvSpPr>
                  <a:spLocks noChangeShapeType="1"/>
                </p:cNvSpPr>
                <p:nvPr/>
              </p:nvSpPr>
              <p:spPr bwMode="auto">
                <a:xfrm>
                  <a:off x="3288" y="2184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Line 407"/>
                <p:cNvSpPr>
                  <a:spLocks noChangeShapeType="1"/>
                </p:cNvSpPr>
                <p:nvPr/>
              </p:nvSpPr>
              <p:spPr bwMode="auto">
                <a:xfrm>
                  <a:off x="3294" y="2220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Line 408"/>
                <p:cNvSpPr>
                  <a:spLocks noChangeShapeType="1"/>
                </p:cNvSpPr>
                <p:nvPr/>
              </p:nvSpPr>
              <p:spPr bwMode="auto">
                <a:xfrm>
                  <a:off x="3300" y="2250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" name="Line 409"/>
                <p:cNvSpPr>
                  <a:spLocks noChangeShapeType="1"/>
                </p:cNvSpPr>
                <p:nvPr/>
              </p:nvSpPr>
              <p:spPr bwMode="auto">
                <a:xfrm>
                  <a:off x="3306" y="2286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Line 410"/>
                <p:cNvSpPr>
                  <a:spLocks noChangeShapeType="1"/>
                </p:cNvSpPr>
                <p:nvPr/>
              </p:nvSpPr>
              <p:spPr bwMode="auto">
                <a:xfrm>
                  <a:off x="3312" y="2322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" name="Line 411"/>
                <p:cNvSpPr>
                  <a:spLocks noChangeShapeType="1"/>
                </p:cNvSpPr>
                <p:nvPr/>
              </p:nvSpPr>
              <p:spPr bwMode="auto">
                <a:xfrm>
                  <a:off x="3318" y="2358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Freeform 412"/>
                <p:cNvSpPr>
                  <a:spLocks/>
                </p:cNvSpPr>
                <p:nvPr/>
              </p:nvSpPr>
              <p:spPr bwMode="auto">
                <a:xfrm>
                  <a:off x="3324" y="2388"/>
                  <a:ext cx="6" cy="36"/>
                </a:xfrm>
                <a:custGeom>
                  <a:avLst/>
                  <a:gdLst>
                    <a:gd name="T0" fmla="*/ 0 w 6"/>
                    <a:gd name="T1" fmla="*/ 0 h 36"/>
                    <a:gd name="T2" fmla="*/ 0 w 6"/>
                    <a:gd name="T3" fmla="*/ 18 h 36"/>
                    <a:gd name="T4" fmla="*/ 6 w 6"/>
                    <a:gd name="T5" fmla="*/ 36 h 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36">
                      <a:moveTo>
                        <a:pt x="0" y="0"/>
                      </a:moveTo>
                      <a:lnTo>
                        <a:pt x="0" y="18"/>
                      </a:lnTo>
                      <a:lnTo>
                        <a:pt x="6" y="36"/>
                      </a:lnTo>
                    </a:path>
                  </a:pathLst>
                </a:custGeom>
                <a:noFill/>
                <a:ln w="9525">
                  <a:solidFill>
                    <a:srgbClr val="77777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Line 413"/>
                <p:cNvSpPr>
                  <a:spLocks noChangeShapeType="1"/>
                </p:cNvSpPr>
                <p:nvPr/>
              </p:nvSpPr>
              <p:spPr bwMode="auto">
                <a:xfrm>
                  <a:off x="3330" y="2424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" name="Line 414"/>
                <p:cNvSpPr>
                  <a:spLocks noChangeShapeType="1"/>
                </p:cNvSpPr>
                <p:nvPr/>
              </p:nvSpPr>
              <p:spPr bwMode="auto">
                <a:xfrm>
                  <a:off x="3336" y="2454"/>
                  <a:ext cx="1" cy="24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Line 415"/>
                <p:cNvSpPr>
                  <a:spLocks noChangeShapeType="1"/>
                </p:cNvSpPr>
                <p:nvPr/>
              </p:nvSpPr>
              <p:spPr bwMode="auto">
                <a:xfrm>
                  <a:off x="3336" y="2478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" name="Line 416"/>
                <p:cNvSpPr>
                  <a:spLocks noChangeShapeType="1"/>
                </p:cNvSpPr>
                <p:nvPr/>
              </p:nvSpPr>
              <p:spPr bwMode="auto">
                <a:xfrm>
                  <a:off x="3342" y="2508"/>
                  <a:ext cx="6" cy="24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Line 417"/>
                <p:cNvSpPr>
                  <a:spLocks noChangeShapeType="1"/>
                </p:cNvSpPr>
                <p:nvPr/>
              </p:nvSpPr>
              <p:spPr bwMode="auto">
                <a:xfrm>
                  <a:off x="3348" y="2532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Line 418"/>
                <p:cNvSpPr>
                  <a:spLocks noChangeShapeType="1"/>
                </p:cNvSpPr>
                <p:nvPr/>
              </p:nvSpPr>
              <p:spPr bwMode="auto">
                <a:xfrm>
                  <a:off x="3354" y="2550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" name="Line 419"/>
                <p:cNvSpPr>
                  <a:spLocks noChangeShapeType="1"/>
                </p:cNvSpPr>
                <p:nvPr/>
              </p:nvSpPr>
              <p:spPr bwMode="auto">
                <a:xfrm>
                  <a:off x="3360" y="2568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" name="Line 420"/>
                <p:cNvSpPr>
                  <a:spLocks noChangeShapeType="1"/>
                </p:cNvSpPr>
                <p:nvPr/>
              </p:nvSpPr>
              <p:spPr bwMode="auto">
                <a:xfrm>
                  <a:off x="3366" y="2586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" name="Line 421"/>
                <p:cNvSpPr>
                  <a:spLocks noChangeShapeType="1"/>
                </p:cNvSpPr>
                <p:nvPr/>
              </p:nvSpPr>
              <p:spPr bwMode="auto">
                <a:xfrm>
                  <a:off x="3372" y="2598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" name="Line 422"/>
                <p:cNvSpPr>
                  <a:spLocks noChangeShapeType="1"/>
                </p:cNvSpPr>
                <p:nvPr/>
              </p:nvSpPr>
              <p:spPr bwMode="auto">
                <a:xfrm>
                  <a:off x="3378" y="2604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" name="Line 423"/>
                <p:cNvSpPr>
                  <a:spLocks noChangeShapeType="1"/>
                </p:cNvSpPr>
                <p:nvPr/>
              </p:nvSpPr>
              <p:spPr bwMode="auto">
                <a:xfrm>
                  <a:off x="3384" y="2610"/>
                  <a:ext cx="1" cy="1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" name="Line 424"/>
                <p:cNvSpPr>
                  <a:spLocks noChangeShapeType="1"/>
                </p:cNvSpPr>
                <p:nvPr/>
              </p:nvSpPr>
              <p:spPr bwMode="auto">
                <a:xfrm>
                  <a:off x="3384" y="2610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" name="Line 425"/>
                <p:cNvSpPr>
                  <a:spLocks noChangeShapeType="1"/>
                </p:cNvSpPr>
                <p:nvPr/>
              </p:nvSpPr>
              <p:spPr bwMode="auto">
                <a:xfrm flipV="1">
                  <a:off x="3390" y="2604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" name="Line 426"/>
                <p:cNvSpPr>
                  <a:spLocks noChangeShapeType="1"/>
                </p:cNvSpPr>
                <p:nvPr/>
              </p:nvSpPr>
              <p:spPr bwMode="auto">
                <a:xfrm flipV="1">
                  <a:off x="3396" y="2598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3402" y="2586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" name="Line 428"/>
                <p:cNvSpPr>
                  <a:spLocks noChangeShapeType="1"/>
                </p:cNvSpPr>
                <p:nvPr/>
              </p:nvSpPr>
              <p:spPr bwMode="auto">
                <a:xfrm flipV="1">
                  <a:off x="3408" y="2568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" name="Line 429"/>
                <p:cNvSpPr>
                  <a:spLocks noChangeShapeType="1"/>
                </p:cNvSpPr>
                <p:nvPr/>
              </p:nvSpPr>
              <p:spPr bwMode="auto">
                <a:xfrm flipV="1">
                  <a:off x="3414" y="2550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" name="Line 430"/>
                <p:cNvSpPr>
                  <a:spLocks noChangeShapeType="1"/>
                </p:cNvSpPr>
                <p:nvPr/>
              </p:nvSpPr>
              <p:spPr bwMode="auto">
                <a:xfrm flipV="1">
                  <a:off x="3420" y="2532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3426" y="2508"/>
                  <a:ext cx="6" cy="24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" name="Line 432"/>
                <p:cNvSpPr>
                  <a:spLocks noChangeShapeType="1"/>
                </p:cNvSpPr>
                <p:nvPr/>
              </p:nvSpPr>
              <p:spPr bwMode="auto">
                <a:xfrm flipV="1">
                  <a:off x="3432" y="2478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" name="Line 433"/>
                <p:cNvSpPr>
                  <a:spLocks noChangeShapeType="1"/>
                </p:cNvSpPr>
                <p:nvPr/>
              </p:nvSpPr>
              <p:spPr bwMode="auto">
                <a:xfrm flipV="1">
                  <a:off x="3438" y="2454"/>
                  <a:ext cx="1" cy="24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" name="Line 434"/>
                <p:cNvSpPr>
                  <a:spLocks noChangeShapeType="1"/>
                </p:cNvSpPr>
                <p:nvPr/>
              </p:nvSpPr>
              <p:spPr bwMode="auto">
                <a:xfrm flipV="1">
                  <a:off x="3438" y="2424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" name="Freeform 435"/>
                <p:cNvSpPr>
                  <a:spLocks/>
                </p:cNvSpPr>
                <p:nvPr/>
              </p:nvSpPr>
              <p:spPr bwMode="auto">
                <a:xfrm>
                  <a:off x="3444" y="2388"/>
                  <a:ext cx="6" cy="36"/>
                </a:xfrm>
                <a:custGeom>
                  <a:avLst/>
                  <a:gdLst>
                    <a:gd name="T0" fmla="*/ 0 w 6"/>
                    <a:gd name="T1" fmla="*/ 36 h 36"/>
                    <a:gd name="T2" fmla="*/ 0 w 6"/>
                    <a:gd name="T3" fmla="*/ 18 h 36"/>
                    <a:gd name="T4" fmla="*/ 6 w 6"/>
                    <a:gd name="T5" fmla="*/ 0 h 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36">
                      <a:moveTo>
                        <a:pt x="0" y="36"/>
                      </a:moveTo>
                      <a:lnTo>
                        <a:pt x="0" y="18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77777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" name="Line 436"/>
                <p:cNvSpPr>
                  <a:spLocks noChangeShapeType="1"/>
                </p:cNvSpPr>
                <p:nvPr/>
              </p:nvSpPr>
              <p:spPr bwMode="auto">
                <a:xfrm flipV="1">
                  <a:off x="3450" y="2358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" name="Line 437"/>
                <p:cNvSpPr>
                  <a:spLocks noChangeShapeType="1"/>
                </p:cNvSpPr>
                <p:nvPr/>
              </p:nvSpPr>
              <p:spPr bwMode="auto">
                <a:xfrm flipV="1">
                  <a:off x="3456" y="2322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" name="Line 438"/>
                <p:cNvSpPr>
                  <a:spLocks noChangeShapeType="1"/>
                </p:cNvSpPr>
                <p:nvPr/>
              </p:nvSpPr>
              <p:spPr bwMode="auto">
                <a:xfrm flipV="1">
                  <a:off x="3462" y="2286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" name="Line 439"/>
                <p:cNvSpPr>
                  <a:spLocks noChangeShapeType="1"/>
                </p:cNvSpPr>
                <p:nvPr/>
              </p:nvSpPr>
              <p:spPr bwMode="auto">
                <a:xfrm flipV="1">
                  <a:off x="3468" y="2250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" name="Line 440"/>
                <p:cNvSpPr>
                  <a:spLocks noChangeShapeType="1"/>
                </p:cNvSpPr>
                <p:nvPr/>
              </p:nvSpPr>
              <p:spPr bwMode="auto">
                <a:xfrm flipV="1">
                  <a:off x="3474" y="2220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" name="Line 441"/>
                <p:cNvSpPr>
                  <a:spLocks noChangeShapeType="1"/>
                </p:cNvSpPr>
                <p:nvPr/>
              </p:nvSpPr>
              <p:spPr bwMode="auto">
                <a:xfrm flipV="1">
                  <a:off x="3480" y="2184"/>
                  <a:ext cx="6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" name="Line 442"/>
                <p:cNvSpPr>
                  <a:spLocks noChangeShapeType="1"/>
                </p:cNvSpPr>
                <p:nvPr/>
              </p:nvSpPr>
              <p:spPr bwMode="auto">
                <a:xfrm flipV="1">
                  <a:off x="3486" y="2148"/>
                  <a:ext cx="1" cy="3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" name="Line 443"/>
                <p:cNvSpPr>
                  <a:spLocks noChangeShapeType="1"/>
                </p:cNvSpPr>
                <p:nvPr/>
              </p:nvSpPr>
              <p:spPr bwMode="auto">
                <a:xfrm flipV="1">
                  <a:off x="3486" y="2118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" name="Freeform 444"/>
                <p:cNvSpPr>
                  <a:spLocks/>
                </p:cNvSpPr>
                <p:nvPr/>
              </p:nvSpPr>
              <p:spPr bwMode="auto">
                <a:xfrm>
                  <a:off x="3492" y="2082"/>
                  <a:ext cx="6" cy="36"/>
                </a:xfrm>
                <a:custGeom>
                  <a:avLst/>
                  <a:gdLst>
                    <a:gd name="T0" fmla="*/ 0 w 6"/>
                    <a:gd name="T1" fmla="*/ 36 h 36"/>
                    <a:gd name="T2" fmla="*/ 0 w 6"/>
                    <a:gd name="T3" fmla="*/ 18 h 36"/>
                    <a:gd name="T4" fmla="*/ 6 w 6"/>
                    <a:gd name="T5" fmla="*/ 0 h 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36">
                      <a:moveTo>
                        <a:pt x="0" y="36"/>
                      </a:moveTo>
                      <a:lnTo>
                        <a:pt x="0" y="18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77777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" name="Line 445"/>
                <p:cNvSpPr>
                  <a:spLocks noChangeShapeType="1"/>
                </p:cNvSpPr>
                <p:nvPr/>
              </p:nvSpPr>
              <p:spPr bwMode="auto">
                <a:xfrm flipV="1">
                  <a:off x="3498" y="2052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3504" y="2028"/>
                  <a:ext cx="6" cy="24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" name="Line 447"/>
                <p:cNvSpPr>
                  <a:spLocks noChangeShapeType="1"/>
                </p:cNvSpPr>
                <p:nvPr/>
              </p:nvSpPr>
              <p:spPr bwMode="auto">
                <a:xfrm flipV="1">
                  <a:off x="3510" y="1998"/>
                  <a:ext cx="6" cy="3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" name="Line 448"/>
                <p:cNvSpPr>
                  <a:spLocks noChangeShapeType="1"/>
                </p:cNvSpPr>
                <p:nvPr/>
              </p:nvSpPr>
              <p:spPr bwMode="auto">
                <a:xfrm flipV="1">
                  <a:off x="3516" y="1974"/>
                  <a:ext cx="6" cy="24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" name="Line 449"/>
                <p:cNvSpPr>
                  <a:spLocks noChangeShapeType="1"/>
                </p:cNvSpPr>
                <p:nvPr/>
              </p:nvSpPr>
              <p:spPr bwMode="auto">
                <a:xfrm flipV="1">
                  <a:off x="3522" y="1956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" name="Line 450"/>
                <p:cNvSpPr>
                  <a:spLocks noChangeShapeType="1"/>
                </p:cNvSpPr>
                <p:nvPr/>
              </p:nvSpPr>
              <p:spPr bwMode="auto">
                <a:xfrm flipV="1">
                  <a:off x="3528" y="1938"/>
                  <a:ext cx="6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" name="Line 451"/>
                <p:cNvSpPr>
                  <a:spLocks noChangeShapeType="1"/>
                </p:cNvSpPr>
                <p:nvPr/>
              </p:nvSpPr>
              <p:spPr bwMode="auto">
                <a:xfrm flipV="1">
                  <a:off x="3534" y="1920"/>
                  <a:ext cx="1" cy="18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" name="Line 452"/>
                <p:cNvSpPr>
                  <a:spLocks noChangeShapeType="1"/>
                </p:cNvSpPr>
                <p:nvPr/>
              </p:nvSpPr>
              <p:spPr bwMode="auto">
                <a:xfrm flipV="1">
                  <a:off x="3534" y="1908"/>
                  <a:ext cx="6" cy="12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" name="Line 453"/>
                <p:cNvSpPr>
                  <a:spLocks noChangeShapeType="1"/>
                </p:cNvSpPr>
                <p:nvPr/>
              </p:nvSpPr>
              <p:spPr bwMode="auto">
                <a:xfrm flipV="1">
                  <a:off x="3540" y="1902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" name="Line 454"/>
                <p:cNvSpPr>
                  <a:spLocks noChangeShapeType="1"/>
                </p:cNvSpPr>
                <p:nvPr/>
              </p:nvSpPr>
              <p:spPr bwMode="auto">
                <a:xfrm flipV="1">
                  <a:off x="3546" y="1896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" name="Line 455"/>
                <p:cNvSpPr>
                  <a:spLocks noChangeShapeType="1"/>
                </p:cNvSpPr>
                <p:nvPr/>
              </p:nvSpPr>
              <p:spPr bwMode="auto">
                <a:xfrm>
                  <a:off x="3552" y="1896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" name="Line 456"/>
                <p:cNvSpPr>
                  <a:spLocks noChangeShapeType="1"/>
                </p:cNvSpPr>
                <p:nvPr/>
              </p:nvSpPr>
              <p:spPr bwMode="auto">
                <a:xfrm>
                  <a:off x="3558" y="1896"/>
                  <a:ext cx="6" cy="1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" name="Line 457"/>
                <p:cNvSpPr>
                  <a:spLocks noChangeShapeType="1"/>
                </p:cNvSpPr>
                <p:nvPr/>
              </p:nvSpPr>
              <p:spPr bwMode="auto">
                <a:xfrm>
                  <a:off x="3564" y="1896"/>
                  <a:ext cx="6" cy="6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" name="Line 458"/>
              <p:cNvSpPr>
                <a:spLocks noChangeShapeType="1"/>
              </p:cNvSpPr>
              <p:nvPr/>
            </p:nvSpPr>
            <p:spPr bwMode="auto">
              <a:xfrm flipV="1">
                <a:off x="2735" y="1811"/>
                <a:ext cx="82" cy="37"/>
              </a:xfrm>
              <a:prstGeom prst="line">
                <a:avLst/>
              </a:prstGeom>
              <a:noFill/>
              <a:ln w="57150">
                <a:solidFill>
                  <a:srgbClr val="777777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7029977" y="4153429"/>
            <a:ext cx="1824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typical resonance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456" name="Picture 2" descr="File:Franck-Condon-diagram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1" y="1177458"/>
            <a:ext cx="2621372" cy="323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42174" y="3728970"/>
            <a:ext cx="740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00CC"/>
                </a:solidFill>
              </a:rPr>
              <a:t>E</a:t>
            </a:r>
            <a:r>
              <a:rPr lang="en-US" sz="2400" b="1" i="1" baseline="-25000" dirty="0" err="1" smtClean="0">
                <a:solidFill>
                  <a:srgbClr val="0000CC"/>
                </a:solidFill>
              </a:rPr>
              <a:t>gap</a:t>
            </a:r>
            <a:endParaRPr lang="en-US" sz="2400" b="1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55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81409" y="667712"/>
            <a:ext cx="51626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 dirty="0">
                <a:latin typeface="Arial" charset="0"/>
              </a:rPr>
              <a:t>•  Absorption of photons by electron transition</a:t>
            </a:r>
            <a:r>
              <a:rPr lang="en-US" dirty="0">
                <a:latin typeface="Arial" charset="0"/>
              </a:rPr>
              <a:t>: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5789" y="3124200"/>
            <a:ext cx="86106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• Metals 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have a fine succession of energy states that  causes absorption and reflection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• Normally, the  Raman activity is conditioned of the vibrations which change the 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poalarizability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of the molecule or material.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• Because 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 visible light cannot penetrate the 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metals ,  Raman scattering 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results from  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the 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modulation of the  electronic  susceptibility by the optical vibration  modes 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within   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the 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skin depth by the optical vibration  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modes . 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•  Inside 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 medium, the amplitude of the 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electric field 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decays to zero 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rapidly 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distance.</a:t>
            </a:r>
          </a:p>
          <a:p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20210" y="134312"/>
            <a:ext cx="77724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Optical Properties of Metals:  Absorption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838201" y="1143000"/>
            <a:ext cx="7772441" cy="2312754"/>
            <a:chOff x="669" y="1200"/>
            <a:chExt cx="6603" cy="2290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2949" y="2300"/>
              <a:ext cx="320" cy="800"/>
              <a:chOff x="2949" y="2300"/>
              <a:chExt cx="320" cy="800"/>
            </a:xfrm>
          </p:grpSpPr>
          <p:grpSp>
            <p:nvGrpSpPr>
              <p:cNvPr id="442" name="Group 8"/>
              <p:cNvGrpSpPr>
                <a:grpSpLocks/>
              </p:cNvGrpSpPr>
              <p:nvPr/>
            </p:nvGrpSpPr>
            <p:grpSpPr bwMode="auto">
              <a:xfrm>
                <a:off x="2949" y="3004"/>
                <a:ext cx="320" cy="96"/>
                <a:chOff x="2949" y="3004"/>
                <a:chExt cx="320" cy="96"/>
              </a:xfrm>
            </p:grpSpPr>
            <p:sp>
              <p:nvSpPr>
                <p:cNvPr id="458" name="Oval 9"/>
                <p:cNvSpPr>
                  <a:spLocks noChangeArrowheads="1"/>
                </p:cNvSpPr>
                <p:nvPr/>
              </p:nvSpPr>
              <p:spPr bwMode="auto">
                <a:xfrm>
                  <a:off x="3065" y="3004"/>
                  <a:ext cx="96" cy="96"/>
                </a:xfrm>
                <a:prstGeom prst="ellipse">
                  <a:avLst/>
                </a:prstGeom>
                <a:solidFill>
                  <a:srgbClr val="FF6666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9" name="Line 10"/>
                <p:cNvSpPr>
                  <a:spLocks noChangeShapeType="1"/>
                </p:cNvSpPr>
                <p:nvPr/>
              </p:nvSpPr>
              <p:spPr bwMode="auto">
                <a:xfrm>
                  <a:off x="2949" y="3048"/>
                  <a:ext cx="320" cy="1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43" name="Group 11"/>
              <p:cNvGrpSpPr>
                <a:grpSpLocks/>
              </p:cNvGrpSpPr>
              <p:nvPr/>
            </p:nvGrpSpPr>
            <p:grpSpPr bwMode="auto">
              <a:xfrm>
                <a:off x="2949" y="2868"/>
                <a:ext cx="320" cy="96"/>
                <a:chOff x="2949" y="2868"/>
                <a:chExt cx="320" cy="96"/>
              </a:xfrm>
            </p:grpSpPr>
            <p:sp>
              <p:nvSpPr>
                <p:cNvPr id="456" name="Oval 12"/>
                <p:cNvSpPr>
                  <a:spLocks noChangeArrowheads="1"/>
                </p:cNvSpPr>
                <p:nvPr/>
              </p:nvSpPr>
              <p:spPr bwMode="auto">
                <a:xfrm>
                  <a:off x="3065" y="2868"/>
                  <a:ext cx="96" cy="96"/>
                </a:xfrm>
                <a:prstGeom prst="ellipse">
                  <a:avLst/>
                </a:prstGeom>
                <a:solidFill>
                  <a:srgbClr val="FF6666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7" name="Line 13"/>
                <p:cNvSpPr>
                  <a:spLocks noChangeShapeType="1"/>
                </p:cNvSpPr>
                <p:nvPr/>
              </p:nvSpPr>
              <p:spPr bwMode="auto">
                <a:xfrm>
                  <a:off x="2949" y="2912"/>
                  <a:ext cx="320" cy="1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44" name="Group 14"/>
              <p:cNvGrpSpPr>
                <a:grpSpLocks/>
              </p:cNvGrpSpPr>
              <p:nvPr/>
            </p:nvGrpSpPr>
            <p:grpSpPr bwMode="auto">
              <a:xfrm>
                <a:off x="2949" y="2724"/>
                <a:ext cx="320" cy="96"/>
                <a:chOff x="2949" y="2724"/>
                <a:chExt cx="320" cy="96"/>
              </a:xfrm>
            </p:grpSpPr>
            <p:sp>
              <p:nvSpPr>
                <p:cNvPr id="454" name="Oval 15"/>
                <p:cNvSpPr>
                  <a:spLocks noChangeArrowheads="1"/>
                </p:cNvSpPr>
                <p:nvPr/>
              </p:nvSpPr>
              <p:spPr bwMode="auto">
                <a:xfrm>
                  <a:off x="3065" y="2724"/>
                  <a:ext cx="96" cy="96"/>
                </a:xfrm>
                <a:prstGeom prst="ellipse">
                  <a:avLst/>
                </a:prstGeom>
                <a:solidFill>
                  <a:srgbClr val="FF6666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5" name="Line 16"/>
                <p:cNvSpPr>
                  <a:spLocks noChangeShapeType="1"/>
                </p:cNvSpPr>
                <p:nvPr/>
              </p:nvSpPr>
              <p:spPr bwMode="auto">
                <a:xfrm>
                  <a:off x="2949" y="2768"/>
                  <a:ext cx="320" cy="1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45" name="Group 17"/>
              <p:cNvGrpSpPr>
                <a:grpSpLocks/>
              </p:cNvGrpSpPr>
              <p:nvPr/>
            </p:nvGrpSpPr>
            <p:grpSpPr bwMode="auto">
              <a:xfrm>
                <a:off x="2949" y="2580"/>
                <a:ext cx="320" cy="96"/>
                <a:chOff x="2949" y="2580"/>
                <a:chExt cx="320" cy="96"/>
              </a:xfrm>
            </p:grpSpPr>
            <p:sp>
              <p:nvSpPr>
                <p:cNvPr id="452" name="Oval 18"/>
                <p:cNvSpPr>
                  <a:spLocks noChangeArrowheads="1"/>
                </p:cNvSpPr>
                <p:nvPr/>
              </p:nvSpPr>
              <p:spPr bwMode="auto">
                <a:xfrm>
                  <a:off x="3065" y="2580"/>
                  <a:ext cx="96" cy="96"/>
                </a:xfrm>
                <a:prstGeom prst="ellipse">
                  <a:avLst/>
                </a:prstGeom>
                <a:solidFill>
                  <a:srgbClr val="FF6666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3" name="Line 19"/>
                <p:cNvSpPr>
                  <a:spLocks noChangeShapeType="1"/>
                </p:cNvSpPr>
                <p:nvPr/>
              </p:nvSpPr>
              <p:spPr bwMode="auto">
                <a:xfrm>
                  <a:off x="2949" y="2624"/>
                  <a:ext cx="320" cy="1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46" name="Group 20"/>
              <p:cNvGrpSpPr>
                <a:grpSpLocks/>
              </p:cNvGrpSpPr>
              <p:nvPr/>
            </p:nvGrpSpPr>
            <p:grpSpPr bwMode="auto">
              <a:xfrm>
                <a:off x="2949" y="2444"/>
                <a:ext cx="320" cy="96"/>
                <a:chOff x="2949" y="2444"/>
                <a:chExt cx="320" cy="96"/>
              </a:xfrm>
            </p:grpSpPr>
            <p:sp>
              <p:nvSpPr>
                <p:cNvPr id="450" name="Oval 21"/>
                <p:cNvSpPr>
                  <a:spLocks noChangeArrowheads="1"/>
                </p:cNvSpPr>
                <p:nvPr/>
              </p:nvSpPr>
              <p:spPr bwMode="auto">
                <a:xfrm>
                  <a:off x="3065" y="2444"/>
                  <a:ext cx="96" cy="96"/>
                </a:xfrm>
                <a:prstGeom prst="ellipse">
                  <a:avLst/>
                </a:prstGeom>
                <a:solidFill>
                  <a:srgbClr val="FF6666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" name="Line 22"/>
                <p:cNvSpPr>
                  <a:spLocks noChangeShapeType="1"/>
                </p:cNvSpPr>
                <p:nvPr/>
              </p:nvSpPr>
              <p:spPr bwMode="auto">
                <a:xfrm>
                  <a:off x="2949" y="2488"/>
                  <a:ext cx="320" cy="1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47" name="Group 23"/>
              <p:cNvGrpSpPr>
                <a:grpSpLocks/>
              </p:cNvGrpSpPr>
              <p:nvPr/>
            </p:nvGrpSpPr>
            <p:grpSpPr bwMode="auto">
              <a:xfrm>
                <a:off x="2949" y="2300"/>
                <a:ext cx="320" cy="96"/>
                <a:chOff x="2949" y="2300"/>
                <a:chExt cx="320" cy="96"/>
              </a:xfrm>
            </p:grpSpPr>
            <p:sp>
              <p:nvSpPr>
                <p:cNvPr id="448" name="Oval 24"/>
                <p:cNvSpPr>
                  <a:spLocks noChangeArrowheads="1"/>
                </p:cNvSpPr>
                <p:nvPr/>
              </p:nvSpPr>
              <p:spPr bwMode="auto">
                <a:xfrm>
                  <a:off x="3065" y="2300"/>
                  <a:ext cx="96" cy="96"/>
                </a:xfrm>
                <a:prstGeom prst="ellipse">
                  <a:avLst/>
                </a:prstGeom>
                <a:solidFill>
                  <a:srgbClr val="FF6666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" name="Line 25"/>
                <p:cNvSpPr>
                  <a:spLocks noChangeShapeType="1"/>
                </p:cNvSpPr>
                <p:nvPr/>
              </p:nvSpPr>
              <p:spPr bwMode="auto">
                <a:xfrm>
                  <a:off x="2949" y="2344"/>
                  <a:ext cx="320" cy="1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2789" y="1224"/>
              <a:ext cx="80" cy="1776"/>
              <a:chOff x="2789" y="1224"/>
              <a:chExt cx="80" cy="1776"/>
            </a:xfrm>
          </p:grpSpPr>
          <p:sp>
            <p:nvSpPr>
              <p:cNvPr id="440" name="Freeform 27"/>
              <p:cNvSpPr>
                <a:spLocks/>
              </p:cNvSpPr>
              <p:nvPr/>
            </p:nvSpPr>
            <p:spPr bwMode="auto">
              <a:xfrm>
                <a:off x="2789" y="1224"/>
                <a:ext cx="80" cy="72"/>
              </a:xfrm>
              <a:custGeom>
                <a:avLst/>
                <a:gdLst>
                  <a:gd name="T0" fmla="*/ 40 w 80"/>
                  <a:gd name="T1" fmla="*/ 0 h 72"/>
                  <a:gd name="T2" fmla="*/ 80 w 80"/>
                  <a:gd name="T3" fmla="*/ 72 h 72"/>
                  <a:gd name="T4" fmla="*/ 40 w 80"/>
                  <a:gd name="T5" fmla="*/ 48 h 72"/>
                  <a:gd name="T6" fmla="*/ 0 w 80"/>
                  <a:gd name="T7" fmla="*/ 72 h 72"/>
                  <a:gd name="T8" fmla="*/ 40 w 80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" h="72">
                    <a:moveTo>
                      <a:pt x="40" y="0"/>
                    </a:moveTo>
                    <a:lnTo>
                      <a:pt x="80" y="72"/>
                    </a:lnTo>
                    <a:lnTo>
                      <a:pt x="40" y="48"/>
                    </a:lnTo>
                    <a:lnTo>
                      <a:pt x="0" y="7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Line 28"/>
              <p:cNvSpPr>
                <a:spLocks noChangeShapeType="1"/>
              </p:cNvSpPr>
              <p:nvPr/>
            </p:nvSpPr>
            <p:spPr bwMode="auto">
              <a:xfrm flipV="1">
                <a:off x="2829" y="1272"/>
                <a:ext cx="1" cy="17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Rectangle 29"/>
            <p:cNvSpPr>
              <a:spLocks noChangeArrowheads="1"/>
            </p:cNvSpPr>
            <p:nvPr/>
          </p:nvSpPr>
          <p:spPr bwMode="auto">
            <a:xfrm>
              <a:off x="2901" y="1200"/>
              <a:ext cx="142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latin typeface="Arial" charset="0"/>
                </a:rPr>
                <a:t>Energy of electron</a:t>
              </a:r>
              <a:endParaRPr lang="en-US" dirty="0">
                <a:latin typeface="Arial" charset="0"/>
              </a:endParaRPr>
            </a:p>
          </p:txBody>
        </p:sp>
        <p:sp>
          <p:nvSpPr>
            <p:cNvPr id="11" name="Rectangle 30"/>
            <p:cNvSpPr>
              <a:spLocks noChangeArrowheads="1"/>
            </p:cNvSpPr>
            <p:nvPr/>
          </p:nvSpPr>
          <p:spPr bwMode="auto">
            <a:xfrm rot="19980000">
              <a:off x="1271" y="1886"/>
              <a:ext cx="120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latin typeface="Arial" charset="0"/>
                </a:rPr>
                <a:t>Incident photon</a:t>
              </a:r>
              <a:endParaRPr lang="en-US" dirty="0">
                <a:latin typeface="Arial" charset="0"/>
              </a:endParaRPr>
            </a:p>
          </p:txBody>
        </p:sp>
        <p:sp>
          <p:nvSpPr>
            <p:cNvPr id="13" name="Rectangle 34"/>
            <p:cNvSpPr>
              <a:spLocks noChangeArrowheads="1"/>
            </p:cNvSpPr>
            <p:nvPr/>
          </p:nvSpPr>
          <p:spPr bwMode="auto">
            <a:xfrm>
              <a:off x="690" y="2840"/>
              <a:ext cx="0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14" name="Rectangle 35"/>
            <p:cNvSpPr>
              <a:spLocks noChangeArrowheads="1"/>
            </p:cNvSpPr>
            <p:nvPr/>
          </p:nvSpPr>
          <p:spPr bwMode="auto">
            <a:xfrm>
              <a:off x="669" y="2968"/>
              <a:ext cx="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2800" dirty="0">
                <a:latin typeface="Arial" charset="0"/>
              </a:endParaRPr>
            </a:p>
          </p:txBody>
        </p:sp>
        <p:sp>
          <p:nvSpPr>
            <p:cNvPr id="16" name="Rectangle 39"/>
            <p:cNvSpPr>
              <a:spLocks noChangeArrowheads="1"/>
            </p:cNvSpPr>
            <p:nvPr/>
          </p:nvSpPr>
          <p:spPr bwMode="auto">
            <a:xfrm>
              <a:off x="2381" y="2664"/>
              <a:ext cx="0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17" name="Rectangle 40"/>
            <p:cNvSpPr>
              <a:spLocks noChangeArrowheads="1"/>
            </p:cNvSpPr>
            <p:nvPr/>
          </p:nvSpPr>
          <p:spPr bwMode="auto">
            <a:xfrm>
              <a:off x="2381" y="2848"/>
              <a:ext cx="60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 smtClean="0">
                  <a:solidFill>
                    <a:srgbClr val="777777"/>
                  </a:solidFill>
                  <a:latin typeface="Arial" charset="0"/>
                </a:rPr>
                <a:t> </a:t>
              </a:r>
              <a:endParaRPr lang="en-US" dirty="0">
                <a:latin typeface="Arial" charset="0"/>
              </a:endParaRPr>
            </a:p>
          </p:txBody>
        </p:sp>
        <p:sp>
          <p:nvSpPr>
            <p:cNvPr id="18" name="Rectangle 41"/>
            <p:cNvSpPr>
              <a:spLocks noChangeArrowheads="1"/>
            </p:cNvSpPr>
            <p:nvPr/>
          </p:nvSpPr>
          <p:spPr bwMode="auto">
            <a:xfrm>
              <a:off x="2381" y="3032"/>
              <a:ext cx="0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19" name="Rectangle 42"/>
            <p:cNvSpPr>
              <a:spLocks noChangeArrowheads="1"/>
            </p:cNvSpPr>
            <p:nvPr/>
          </p:nvSpPr>
          <p:spPr bwMode="auto">
            <a:xfrm>
              <a:off x="2381" y="3216"/>
              <a:ext cx="0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dirty="0">
                <a:latin typeface="Arial" charset="0"/>
              </a:endParaRPr>
            </a:p>
          </p:txBody>
        </p:sp>
        <p:grpSp>
          <p:nvGrpSpPr>
            <p:cNvPr id="20" name="Group 43"/>
            <p:cNvGrpSpPr>
              <a:grpSpLocks/>
            </p:cNvGrpSpPr>
            <p:nvPr/>
          </p:nvGrpSpPr>
          <p:grpSpPr bwMode="auto">
            <a:xfrm>
              <a:off x="2949" y="1452"/>
              <a:ext cx="320" cy="808"/>
              <a:chOff x="2949" y="1452"/>
              <a:chExt cx="320" cy="808"/>
            </a:xfrm>
          </p:grpSpPr>
          <p:grpSp>
            <p:nvGrpSpPr>
              <p:cNvPr id="418" name="Group 44"/>
              <p:cNvGrpSpPr>
                <a:grpSpLocks/>
              </p:cNvGrpSpPr>
              <p:nvPr/>
            </p:nvGrpSpPr>
            <p:grpSpPr bwMode="auto">
              <a:xfrm>
                <a:off x="2949" y="2164"/>
                <a:ext cx="320" cy="96"/>
                <a:chOff x="2949" y="2164"/>
                <a:chExt cx="320" cy="96"/>
              </a:xfrm>
            </p:grpSpPr>
            <p:sp>
              <p:nvSpPr>
                <p:cNvPr id="434" name="Oval 45"/>
                <p:cNvSpPr>
                  <a:spLocks noChangeArrowheads="1"/>
                </p:cNvSpPr>
                <p:nvPr/>
              </p:nvSpPr>
              <p:spPr bwMode="auto">
                <a:xfrm>
                  <a:off x="3057" y="2164"/>
                  <a:ext cx="96" cy="96"/>
                </a:xfrm>
                <a:prstGeom prst="ellipse">
                  <a:avLst/>
                </a:prstGeom>
                <a:noFill/>
                <a:ln w="12700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" name="Line 46"/>
                <p:cNvSpPr>
                  <a:spLocks noChangeShapeType="1"/>
                </p:cNvSpPr>
                <p:nvPr/>
              </p:nvSpPr>
              <p:spPr bwMode="auto">
                <a:xfrm>
                  <a:off x="2949" y="2208"/>
                  <a:ext cx="320" cy="1"/>
                </a:xfrm>
                <a:prstGeom prst="line">
                  <a:avLst/>
                </a:prstGeom>
                <a:noFill/>
                <a:ln w="12700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9" name="Group 47"/>
              <p:cNvGrpSpPr>
                <a:grpSpLocks/>
              </p:cNvGrpSpPr>
              <p:nvPr/>
            </p:nvGrpSpPr>
            <p:grpSpPr bwMode="auto">
              <a:xfrm>
                <a:off x="2949" y="2020"/>
                <a:ext cx="320" cy="96"/>
                <a:chOff x="2949" y="2020"/>
                <a:chExt cx="320" cy="96"/>
              </a:xfrm>
            </p:grpSpPr>
            <p:sp>
              <p:nvSpPr>
                <p:cNvPr id="432" name="Oval 48"/>
                <p:cNvSpPr>
                  <a:spLocks noChangeArrowheads="1"/>
                </p:cNvSpPr>
                <p:nvPr/>
              </p:nvSpPr>
              <p:spPr bwMode="auto">
                <a:xfrm>
                  <a:off x="3057" y="2020"/>
                  <a:ext cx="96" cy="96"/>
                </a:xfrm>
                <a:prstGeom prst="ellipse">
                  <a:avLst/>
                </a:prstGeom>
                <a:noFill/>
                <a:ln w="12700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" name="Line 49"/>
                <p:cNvSpPr>
                  <a:spLocks noChangeShapeType="1"/>
                </p:cNvSpPr>
                <p:nvPr/>
              </p:nvSpPr>
              <p:spPr bwMode="auto">
                <a:xfrm>
                  <a:off x="2949" y="2064"/>
                  <a:ext cx="320" cy="1"/>
                </a:xfrm>
                <a:prstGeom prst="line">
                  <a:avLst/>
                </a:prstGeom>
                <a:noFill/>
                <a:ln w="12700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0" name="Group 50"/>
              <p:cNvGrpSpPr>
                <a:grpSpLocks/>
              </p:cNvGrpSpPr>
              <p:nvPr/>
            </p:nvGrpSpPr>
            <p:grpSpPr bwMode="auto">
              <a:xfrm>
                <a:off x="2949" y="1876"/>
                <a:ext cx="320" cy="96"/>
                <a:chOff x="2949" y="1876"/>
                <a:chExt cx="320" cy="96"/>
              </a:xfrm>
            </p:grpSpPr>
            <p:sp>
              <p:nvSpPr>
                <p:cNvPr id="430" name="Oval 51"/>
                <p:cNvSpPr>
                  <a:spLocks noChangeArrowheads="1"/>
                </p:cNvSpPr>
                <p:nvPr/>
              </p:nvSpPr>
              <p:spPr bwMode="auto">
                <a:xfrm>
                  <a:off x="3057" y="1876"/>
                  <a:ext cx="96" cy="96"/>
                </a:xfrm>
                <a:prstGeom prst="ellipse">
                  <a:avLst/>
                </a:prstGeom>
                <a:noFill/>
                <a:ln w="12700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" name="Line 52"/>
                <p:cNvSpPr>
                  <a:spLocks noChangeShapeType="1"/>
                </p:cNvSpPr>
                <p:nvPr/>
              </p:nvSpPr>
              <p:spPr bwMode="auto">
                <a:xfrm>
                  <a:off x="2949" y="1920"/>
                  <a:ext cx="320" cy="1"/>
                </a:xfrm>
                <a:prstGeom prst="line">
                  <a:avLst/>
                </a:prstGeom>
                <a:noFill/>
                <a:ln w="12700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1" name="Group 53"/>
              <p:cNvGrpSpPr>
                <a:grpSpLocks/>
              </p:cNvGrpSpPr>
              <p:nvPr/>
            </p:nvGrpSpPr>
            <p:grpSpPr bwMode="auto">
              <a:xfrm>
                <a:off x="2949" y="1740"/>
                <a:ext cx="320" cy="96"/>
                <a:chOff x="2949" y="1740"/>
                <a:chExt cx="320" cy="96"/>
              </a:xfrm>
            </p:grpSpPr>
            <p:sp>
              <p:nvSpPr>
                <p:cNvPr id="428" name="Oval 54"/>
                <p:cNvSpPr>
                  <a:spLocks noChangeArrowheads="1"/>
                </p:cNvSpPr>
                <p:nvPr/>
              </p:nvSpPr>
              <p:spPr bwMode="auto">
                <a:xfrm>
                  <a:off x="3057" y="1740"/>
                  <a:ext cx="96" cy="96"/>
                </a:xfrm>
                <a:prstGeom prst="ellipse">
                  <a:avLst/>
                </a:prstGeom>
                <a:noFill/>
                <a:ln w="12700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" name="Line 55"/>
                <p:cNvSpPr>
                  <a:spLocks noChangeShapeType="1"/>
                </p:cNvSpPr>
                <p:nvPr/>
              </p:nvSpPr>
              <p:spPr bwMode="auto">
                <a:xfrm>
                  <a:off x="2949" y="1784"/>
                  <a:ext cx="320" cy="1"/>
                </a:xfrm>
                <a:prstGeom prst="line">
                  <a:avLst/>
                </a:prstGeom>
                <a:noFill/>
                <a:ln w="12700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2" name="Group 56"/>
              <p:cNvGrpSpPr>
                <a:grpSpLocks/>
              </p:cNvGrpSpPr>
              <p:nvPr/>
            </p:nvGrpSpPr>
            <p:grpSpPr bwMode="auto">
              <a:xfrm>
                <a:off x="2949" y="1596"/>
                <a:ext cx="320" cy="96"/>
                <a:chOff x="2949" y="1596"/>
                <a:chExt cx="320" cy="96"/>
              </a:xfrm>
            </p:grpSpPr>
            <p:sp>
              <p:nvSpPr>
                <p:cNvPr id="426" name="Oval 57"/>
                <p:cNvSpPr>
                  <a:spLocks noChangeArrowheads="1"/>
                </p:cNvSpPr>
                <p:nvPr/>
              </p:nvSpPr>
              <p:spPr bwMode="auto">
                <a:xfrm>
                  <a:off x="3057" y="1596"/>
                  <a:ext cx="96" cy="96"/>
                </a:xfrm>
                <a:prstGeom prst="ellipse">
                  <a:avLst/>
                </a:prstGeom>
                <a:noFill/>
                <a:ln w="12700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" name="Line 58"/>
                <p:cNvSpPr>
                  <a:spLocks noChangeShapeType="1"/>
                </p:cNvSpPr>
                <p:nvPr/>
              </p:nvSpPr>
              <p:spPr bwMode="auto">
                <a:xfrm>
                  <a:off x="2949" y="1640"/>
                  <a:ext cx="320" cy="1"/>
                </a:xfrm>
                <a:prstGeom prst="line">
                  <a:avLst/>
                </a:prstGeom>
                <a:noFill/>
                <a:ln w="12700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3" name="Group 59"/>
              <p:cNvGrpSpPr>
                <a:grpSpLocks/>
              </p:cNvGrpSpPr>
              <p:nvPr/>
            </p:nvGrpSpPr>
            <p:grpSpPr bwMode="auto">
              <a:xfrm>
                <a:off x="2949" y="1452"/>
                <a:ext cx="320" cy="96"/>
                <a:chOff x="2949" y="1452"/>
                <a:chExt cx="320" cy="96"/>
              </a:xfrm>
            </p:grpSpPr>
            <p:sp>
              <p:nvSpPr>
                <p:cNvPr id="424" name="Oval 60"/>
                <p:cNvSpPr>
                  <a:spLocks noChangeArrowheads="1"/>
                </p:cNvSpPr>
                <p:nvPr/>
              </p:nvSpPr>
              <p:spPr bwMode="auto">
                <a:xfrm>
                  <a:off x="3057" y="1452"/>
                  <a:ext cx="96" cy="96"/>
                </a:xfrm>
                <a:prstGeom prst="ellipse">
                  <a:avLst/>
                </a:prstGeom>
                <a:noFill/>
                <a:ln w="12700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" name="Line 61"/>
                <p:cNvSpPr>
                  <a:spLocks noChangeShapeType="1"/>
                </p:cNvSpPr>
                <p:nvPr/>
              </p:nvSpPr>
              <p:spPr bwMode="auto">
                <a:xfrm>
                  <a:off x="2949" y="1496"/>
                  <a:ext cx="320" cy="1"/>
                </a:xfrm>
                <a:prstGeom prst="line">
                  <a:avLst/>
                </a:prstGeom>
                <a:noFill/>
                <a:ln w="12700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1" name="Rectangle 62"/>
            <p:cNvSpPr>
              <a:spLocks noChangeArrowheads="1"/>
            </p:cNvSpPr>
            <p:nvPr/>
          </p:nvSpPr>
          <p:spPr bwMode="auto">
            <a:xfrm>
              <a:off x="3469" y="2512"/>
              <a:ext cx="8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FF6666"/>
                  </a:solidFill>
                  <a:latin typeface="Arial" charset="0"/>
                </a:rPr>
                <a:t>filled states</a:t>
              </a:r>
              <a:endParaRPr lang="en-US" dirty="0">
                <a:latin typeface="Arial" charset="0"/>
              </a:endParaRPr>
            </a:p>
          </p:txBody>
        </p:sp>
        <p:sp>
          <p:nvSpPr>
            <p:cNvPr id="22" name="Rectangle 63"/>
            <p:cNvSpPr>
              <a:spLocks noChangeArrowheads="1"/>
            </p:cNvSpPr>
            <p:nvPr/>
          </p:nvSpPr>
          <p:spPr bwMode="auto">
            <a:xfrm>
              <a:off x="3437" y="1544"/>
              <a:ext cx="9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 dirty="0">
                  <a:solidFill>
                    <a:srgbClr val="777777"/>
                  </a:solidFill>
                  <a:latin typeface="Arial" charset="0"/>
                </a:rPr>
                <a:t>unfilled states</a:t>
              </a:r>
              <a:endParaRPr lang="en-US" dirty="0">
                <a:latin typeface="Arial" charset="0"/>
              </a:endParaRPr>
            </a:p>
          </p:txBody>
        </p:sp>
        <p:sp>
          <p:nvSpPr>
            <p:cNvPr id="23" name="Rectangle 64"/>
            <p:cNvSpPr>
              <a:spLocks noChangeArrowheads="1"/>
            </p:cNvSpPr>
            <p:nvPr/>
          </p:nvSpPr>
          <p:spPr bwMode="auto">
            <a:xfrm>
              <a:off x="3485" y="1920"/>
              <a:ext cx="3787" cy="1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Symbol" pitchFamily="32" charset="2"/>
                </a:rPr>
                <a:t>D</a:t>
              </a:r>
              <a:r>
                <a:rPr lang="en-US" i="1" dirty="0" smtClean="0">
                  <a:solidFill>
                    <a:srgbClr val="FF0000"/>
                  </a:solidFill>
                  <a:latin typeface="Arial" charset="0"/>
                </a:rPr>
                <a:t>E</a:t>
              </a:r>
              <a:r>
                <a:rPr lang="en-US" dirty="0" smtClean="0">
                  <a:solidFill>
                    <a:srgbClr val="FF0000"/>
                  </a:solidFill>
                  <a:latin typeface="Arial" charset="0"/>
                </a:rPr>
                <a:t> = </a:t>
              </a:r>
              <a:r>
                <a:rPr lang="en-US" i="1" dirty="0" smtClean="0">
                  <a:solidFill>
                    <a:srgbClr val="FF0000"/>
                  </a:solidFill>
                  <a:latin typeface="Arial" charset="0"/>
                </a:rPr>
                <a:t>h</a:t>
              </a:r>
              <a:r>
                <a:rPr lang="en-US" dirty="0" smtClean="0">
                  <a:solidFill>
                    <a:srgbClr val="FF0000"/>
                  </a:solidFill>
                  <a:latin typeface="Arial" charset="0"/>
                  <a:sym typeface="Symbol" pitchFamily="32" charset="2"/>
                </a:rPr>
                <a:t> </a:t>
              </a:r>
              <a:r>
                <a:rPr lang="en-US" dirty="0" smtClean="0">
                  <a:latin typeface="Arial" charset="0"/>
                  <a:sym typeface="Symbol" pitchFamily="32" charset="2"/>
                </a:rPr>
                <a:t>required covers a large   </a:t>
              </a:r>
            </a:p>
            <a:p>
              <a:pPr algn="ctr"/>
              <a:r>
                <a:rPr lang="en-US" dirty="0" smtClean="0">
                  <a:latin typeface="Arial" charset="0"/>
                  <a:sym typeface="Symbol" pitchFamily="32" charset="2"/>
                </a:rPr>
                <a:t>         spectral range ; no typical   </a:t>
              </a:r>
            </a:p>
            <a:p>
              <a:pPr algn="ctr"/>
              <a:r>
                <a:rPr lang="en-US" dirty="0">
                  <a:latin typeface="Arial" charset="0"/>
                  <a:sym typeface="Symbol" pitchFamily="32" charset="2"/>
                </a:rPr>
                <a:t> </a:t>
              </a:r>
              <a:r>
                <a:rPr lang="en-US" dirty="0" smtClean="0">
                  <a:latin typeface="Arial" charset="0"/>
                  <a:sym typeface="Symbol" pitchFamily="32" charset="2"/>
                </a:rPr>
                <a:t>        resonance   </a:t>
              </a:r>
            </a:p>
            <a:p>
              <a:endParaRPr lang="en-US" dirty="0">
                <a:solidFill>
                  <a:srgbClr val="777777"/>
                </a:solidFill>
                <a:latin typeface="Arial" charset="0"/>
                <a:sym typeface="Symbol" pitchFamily="32" charset="2"/>
              </a:endParaRPr>
            </a:p>
          </p:txBody>
        </p:sp>
        <p:sp>
          <p:nvSpPr>
            <p:cNvPr id="24" name="Rectangle 65"/>
            <p:cNvSpPr>
              <a:spLocks noChangeArrowheads="1"/>
            </p:cNvSpPr>
            <p:nvPr/>
          </p:nvSpPr>
          <p:spPr bwMode="auto">
            <a:xfrm>
              <a:off x="1093" y="2376"/>
              <a:ext cx="6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1">
                  <a:solidFill>
                    <a:srgbClr val="000000"/>
                  </a:solidFill>
                  <a:latin typeface="Arial" charset="0"/>
                </a:rPr>
                <a:t>I</a:t>
              </a:r>
              <a:endParaRPr lang="en-US" i="1">
                <a:latin typeface="Arial" charset="0"/>
              </a:endParaRPr>
            </a:p>
          </p:txBody>
        </p:sp>
        <p:sp>
          <p:nvSpPr>
            <p:cNvPr id="25" name="Rectangle 66"/>
            <p:cNvSpPr>
              <a:spLocks noChangeArrowheads="1"/>
            </p:cNvSpPr>
            <p:nvPr/>
          </p:nvSpPr>
          <p:spPr bwMode="auto">
            <a:xfrm>
              <a:off x="1165" y="2424"/>
              <a:ext cx="12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1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i="1">
                <a:latin typeface="Arial" charset="0"/>
              </a:endParaRPr>
            </a:p>
          </p:txBody>
        </p:sp>
        <p:sp>
          <p:nvSpPr>
            <p:cNvPr id="26" name="Rectangle 67"/>
            <p:cNvSpPr>
              <a:spLocks noChangeArrowheads="1"/>
            </p:cNvSpPr>
            <p:nvPr/>
          </p:nvSpPr>
          <p:spPr bwMode="auto">
            <a:xfrm rot="19980000">
              <a:off x="1363" y="2521"/>
              <a:ext cx="78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latin typeface="Arial" charset="0"/>
                </a:rPr>
                <a:t>of energy </a:t>
              </a:r>
              <a:endParaRPr lang="en-US" dirty="0">
                <a:latin typeface="Arial" charset="0"/>
              </a:endParaRPr>
            </a:p>
          </p:txBody>
        </p:sp>
        <p:sp>
          <p:nvSpPr>
            <p:cNvPr id="27" name="Rectangle 68"/>
            <p:cNvSpPr>
              <a:spLocks noChangeArrowheads="1"/>
            </p:cNvSpPr>
            <p:nvPr/>
          </p:nvSpPr>
          <p:spPr bwMode="auto">
            <a:xfrm rot="19980000">
              <a:off x="2373" y="211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i="1" dirty="0">
                <a:latin typeface="Arial" charset="0"/>
              </a:endParaRPr>
            </a:p>
          </p:txBody>
        </p:sp>
        <p:sp>
          <p:nvSpPr>
            <p:cNvPr id="29" name="Freeform 71"/>
            <p:cNvSpPr>
              <a:spLocks/>
            </p:cNvSpPr>
            <p:nvPr/>
          </p:nvSpPr>
          <p:spPr bwMode="auto">
            <a:xfrm>
              <a:off x="3288" y="1929"/>
              <a:ext cx="72" cy="423"/>
            </a:xfrm>
            <a:custGeom>
              <a:avLst/>
              <a:gdLst>
                <a:gd name="T0" fmla="*/ 0 w 144"/>
                <a:gd name="T1" fmla="*/ 576 h 576"/>
                <a:gd name="T2" fmla="*/ 96 w 144"/>
                <a:gd name="T3" fmla="*/ 432 h 576"/>
                <a:gd name="T4" fmla="*/ 144 w 144"/>
                <a:gd name="T5" fmla="*/ 288 h 576"/>
                <a:gd name="T6" fmla="*/ 96 w 144"/>
                <a:gd name="T7" fmla="*/ 144 h 576"/>
                <a:gd name="T8" fmla="*/ 0 w 144"/>
                <a:gd name="T9" fmla="*/ 0 h 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" h="576">
                  <a:moveTo>
                    <a:pt x="0" y="576"/>
                  </a:moveTo>
                  <a:cubicBezTo>
                    <a:pt x="36" y="528"/>
                    <a:pt x="72" y="480"/>
                    <a:pt x="96" y="432"/>
                  </a:cubicBezTo>
                  <a:cubicBezTo>
                    <a:pt x="120" y="384"/>
                    <a:pt x="144" y="336"/>
                    <a:pt x="144" y="288"/>
                  </a:cubicBezTo>
                  <a:cubicBezTo>
                    <a:pt x="144" y="240"/>
                    <a:pt x="120" y="192"/>
                    <a:pt x="96" y="144"/>
                  </a:cubicBezTo>
                  <a:cubicBezTo>
                    <a:pt x="72" y="96"/>
                    <a:pt x="36" y="48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" name="Group 72"/>
            <p:cNvGrpSpPr>
              <a:grpSpLocks/>
            </p:cNvGrpSpPr>
            <p:nvPr/>
          </p:nvGrpSpPr>
          <p:grpSpPr bwMode="auto">
            <a:xfrm rot="-1559887">
              <a:off x="1280" y="2179"/>
              <a:ext cx="1569" cy="139"/>
              <a:chOff x="1500" y="1896"/>
              <a:chExt cx="2070" cy="715"/>
            </a:xfrm>
          </p:grpSpPr>
          <p:sp>
            <p:nvSpPr>
              <p:cNvPr id="32" name="Line 73"/>
              <p:cNvSpPr>
                <a:spLocks noChangeShapeType="1"/>
              </p:cNvSpPr>
              <p:nvPr/>
            </p:nvSpPr>
            <p:spPr bwMode="auto">
              <a:xfrm>
                <a:off x="1500" y="189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74"/>
              <p:cNvSpPr>
                <a:spLocks noChangeShapeType="1"/>
              </p:cNvSpPr>
              <p:nvPr/>
            </p:nvSpPr>
            <p:spPr bwMode="auto">
              <a:xfrm>
                <a:off x="1506" y="1896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75"/>
              <p:cNvSpPr>
                <a:spLocks noChangeShapeType="1"/>
              </p:cNvSpPr>
              <p:nvPr/>
            </p:nvSpPr>
            <p:spPr bwMode="auto">
              <a:xfrm>
                <a:off x="1512" y="190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76"/>
              <p:cNvSpPr>
                <a:spLocks noChangeShapeType="1"/>
              </p:cNvSpPr>
              <p:nvPr/>
            </p:nvSpPr>
            <p:spPr bwMode="auto">
              <a:xfrm>
                <a:off x="1518" y="1908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77"/>
              <p:cNvSpPr>
                <a:spLocks noChangeShapeType="1"/>
              </p:cNvSpPr>
              <p:nvPr/>
            </p:nvSpPr>
            <p:spPr bwMode="auto">
              <a:xfrm>
                <a:off x="1524" y="1920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78"/>
              <p:cNvSpPr>
                <a:spLocks noChangeShapeType="1"/>
              </p:cNvSpPr>
              <p:nvPr/>
            </p:nvSpPr>
            <p:spPr bwMode="auto">
              <a:xfrm>
                <a:off x="1524" y="1938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79"/>
              <p:cNvSpPr>
                <a:spLocks noChangeShapeType="1"/>
              </p:cNvSpPr>
              <p:nvPr/>
            </p:nvSpPr>
            <p:spPr bwMode="auto">
              <a:xfrm>
                <a:off x="1530" y="1956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80"/>
              <p:cNvSpPr>
                <a:spLocks noChangeShapeType="1"/>
              </p:cNvSpPr>
              <p:nvPr/>
            </p:nvSpPr>
            <p:spPr bwMode="auto">
              <a:xfrm>
                <a:off x="1536" y="1974"/>
                <a:ext cx="6" cy="2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81"/>
              <p:cNvSpPr>
                <a:spLocks noChangeShapeType="1"/>
              </p:cNvSpPr>
              <p:nvPr/>
            </p:nvSpPr>
            <p:spPr bwMode="auto">
              <a:xfrm>
                <a:off x="1542" y="1998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82"/>
              <p:cNvSpPr>
                <a:spLocks noChangeShapeType="1"/>
              </p:cNvSpPr>
              <p:nvPr/>
            </p:nvSpPr>
            <p:spPr bwMode="auto">
              <a:xfrm>
                <a:off x="1548" y="2028"/>
                <a:ext cx="6" cy="2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83"/>
              <p:cNvSpPr>
                <a:spLocks noChangeShapeType="1"/>
              </p:cNvSpPr>
              <p:nvPr/>
            </p:nvSpPr>
            <p:spPr bwMode="auto">
              <a:xfrm>
                <a:off x="1554" y="2052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84"/>
              <p:cNvSpPr>
                <a:spLocks/>
              </p:cNvSpPr>
              <p:nvPr/>
            </p:nvSpPr>
            <p:spPr bwMode="auto">
              <a:xfrm>
                <a:off x="1560" y="2082"/>
                <a:ext cx="6" cy="36"/>
              </a:xfrm>
              <a:custGeom>
                <a:avLst/>
                <a:gdLst>
                  <a:gd name="T0" fmla="*/ 0 w 6"/>
                  <a:gd name="T1" fmla="*/ 0 h 36"/>
                  <a:gd name="T2" fmla="*/ 0 w 6"/>
                  <a:gd name="T3" fmla="*/ 18 h 36"/>
                  <a:gd name="T4" fmla="*/ 6 w 6"/>
                  <a:gd name="T5" fmla="*/ 36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36">
                    <a:moveTo>
                      <a:pt x="0" y="0"/>
                    </a:moveTo>
                    <a:lnTo>
                      <a:pt x="0" y="18"/>
                    </a:lnTo>
                    <a:lnTo>
                      <a:pt x="6" y="36"/>
                    </a:lnTo>
                  </a:path>
                </a:pathLst>
              </a:custGeom>
              <a:noFill/>
              <a:ln w="9525">
                <a:solidFill>
                  <a:srgbClr val="77777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85"/>
              <p:cNvSpPr>
                <a:spLocks noChangeShapeType="1"/>
              </p:cNvSpPr>
              <p:nvPr/>
            </p:nvSpPr>
            <p:spPr bwMode="auto">
              <a:xfrm>
                <a:off x="1566" y="2118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86"/>
              <p:cNvSpPr>
                <a:spLocks noChangeShapeType="1"/>
              </p:cNvSpPr>
              <p:nvPr/>
            </p:nvSpPr>
            <p:spPr bwMode="auto">
              <a:xfrm>
                <a:off x="1572" y="2148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87"/>
              <p:cNvSpPr>
                <a:spLocks noChangeShapeType="1"/>
              </p:cNvSpPr>
              <p:nvPr/>
            </p:nvSpPr>
            <p:spPr bwMode="auto">
              <a:xfrm>
                <a:off x="1578" y="2184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88"/>
              <p:cNvSpPr>
                <a:spLocks noChangeShapeType="1"/>
              </p:cNvSpPr>
              <p:nvPr/>
            </p:nvSpPr>
            <p:spPr bwMode="auto">
              <a:xfrm>
                <a:off x="1578" y="2220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89"/>
              <p:cNvSpPr>
                <a:spLocks noChangeShapeType="1"/>
              </p:cNvSpPr>
              <p:nvPr/>
            </p:nvSpPr>
            <p:spPr bwMode="auto">
              <a:xfrm>
                <a:off x="1584" y="2256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90"/>
              <p:cNvSpPr>
                <a:spLocks noChangeShapeType="1"/>
              </p:cNvSpPr>
              <p:nvPr/>
            </p:nvSpPr>
            <p:spPr bwMode="auto">
              <a:xfrm>
                <a:off x="1590" y="2286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91"/>
              <p:cNvSpPr>
                <a:spLocks noChangeShapeType="1"/>
              </p:cNvSpPr>
              <p:nvPr/>
            </p:nvSpPr>
            <p:spPr bwMode="auto">
              <a:xfrm>
                <a:off x="1596" y="2322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92"/>
              <p:cNvSpPr>
                <a:spLocks noChangeShapeType="1"/>
              </p:cNvSpPr>
              <p:nvPr/>
            </p:nvSpPr>
            <p:spPr bwMode="auto">
              <a:xfrm>
                <a:off x="1602" y="2358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93"/>
              <p:cNvSpPr>
                <a:spLocks/>
              </p:cNvSpPr>
              <p:nvPr/>
            </p:nvSpPr>
            <p:spPr bwMode="auto">
              <a:xfrm>
                <a:off x="1608" y="2388"/>
                <a:ext cx="6" cy="36"/>
              </a:xfrm>
              <a:custGeom>
                <a:avLst/>
                <a:gdLst>
                  <a:gd name="T0" fmla="*/ 0 w 6"/>
                  <a:gd name="T1" fmla="*/ 0 h 36"/>
                  <a:gd name="T2" fmla="*/ 0 w 6"/>
                  <a:gd name="T3" fmla="*/ 18 h 36"/>
                  <a:gd name="T4" fmla="*/ 6 w 6"/>
                  <a:gd name="T5" fmla="*/ 36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36">
                    <a:moveTo>
                      <a:pt x="0" y="0"/>
                    </a:moveTo>
                    <a:lnTo>
                      <a:pt x="0" y="18"/>
                    </a:lnTo>
                    <a:lnTo>
                      <a:pt x="6" y="36"/>
                    </a:lnTo>
                  </a:path>
                </a:pathLst>
              </a:custGeom>
              <a:noFill/>
              <a:ln w="9525">
                <a:solidFill>
                  <a:srgbClr val="77777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94"/>
              <p:cNvSpPr>
                <a:spLocks noChangeShapeType="1"/>
              </p:cNvSpPr>
              <p:nvPr/>
            </p:nvSpPr>
            <p:spPr bwMode="auto">
              <a:xfrm>
                <a:off x="1614" y="2424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95"/>
              <p:cNvSpPr>
                <a:spLocks noChangeShapeType="1"/>
              </p:cNvSpPr>
              <p:nvPr/>
            </p:nvSpPr>
            <p:spPr bwMode="auto">
              <a:xfrm>
                <a:off x="1620" y="2454"/>
                <a:ext cx="6" cy="2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96"/>
              <p:cNvSpPr>
                <a:spLocks noChangeShapeType="1"/>
              </p:cNvSpPr>
              <p:nvPr/>
            </p:nvSpPr>
            <p:spPr bwMode="auto">
              <a:xfrm>
                <a:off x="1626" y="2478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97"/>
              <p:cNvSpPr>
                <a:spLocks noChangeShapeType="1"/>
              </p:cNvSpPr>
              <p:nvPr/>
            </p:nvSpPr>
            <p:spPr bwMode="auto">
              <a:xfrm>
                <a:off x="1626" y="2508"/>
                <a:ext cx="6" cy="2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98"/>
              <p:cNvSpPr>
                <a:spLocks noChangeShapeType="1"/>
              </p:cNvSpPr>
              <p:nvPr/>
            </p:nvSpPr>
            <p:spPr bwMode="auto">
              <a:xfrm>
                <a:off x="1632" y="2532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99"/>
              <p:cNvSpPr>
                <a:spLocks noChangeShapeType="1"/>
              </p:cNvSpPr>
              <p:nvPr/>
            </p:nvSpPr>
            <p:spPr bwMode="auto">
              <a:xfrm>
                <a:off x="1638" y="2550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100"/>
              <p:cNvSpPr>
                <a:spLocks noChangeShapeType="1"/>
              </p:cNvSpPr>
              <p:nvPr/>
            </p:nvSpPr>
            <p:spPr bwMode="auto">
              <a:xfrm>
                <a:off x="1644" y="2568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101"/>
              <p:cNvSpPr>
                <a:spLocks noChangeShapeType="1"/>
              </p:cNvSpPr>
              <p:nvPr/>
            </p:nvSpPr>
            <p:spPr bwMode="auto">
              <a:xfrm>
                <a:off x="1650" y="2586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102"/>
              <p:cNvSpPr>
                <a:spLocks noChangeShapeType="1"/>
              </p:cNvSpPr>
              <p:nvPr/>
            </p:nvSpPr>
            <p:spPr bwMode="auto">
              <a:xfrm>
                <a:off x="1656" y="259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03"/>
              <p:cNvSpPr>
                <a:spLocks noChangeShapeType="1"/>
              </p:cNvSpPr>
              <p:nvPr/>
            </p:nvSpPr>
            <p:spPr bwMode="auto">
              <a:xfrm>
                <a:off x="1662" y="2604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104"/>
              <p:cNvSpPr>
                <a:spLocks noChangeShapeType="1"/>
              </p:cNvSpPr>
              <p:nvPr/>
            </p:nvSpPr>
            <p:spPr bwMode="auto">
              <a:xfrm>
                <a:off x="1668" y="261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105"/>
              <p:cNvSpPr>
                <a:spLocks noChangeShapeType="1"/>
              </p:cNvSpPr>
              <p:nvPr/>
            </p:nvSpPr>
            <p:spPr bwMode="auto">
              <a:xfrm>
                <a:off x="1674" y="2610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106"/>
              <p:cNvSpPr>
                <a:spLocks noChangeShapeType="1"/>
              </p:cNvSpPr>
              <p:nvPr/>
            </p:nvSpPr>
            <p:spPr bwMode="auto">
              <a:xfrm flipV="1">
                <a:off x="1674" y="2604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107"/>
              <p:cNvSpPr>
                <a:spLocks noChangeShapeType="1"/>
              </p:cNvSpPr>
              <p:nvPr/>
            </p:nvSpPr>
            <p:spPr bwMode="auto">
              <a:xfrm flipV="1">
                <a:off x="1680" y="259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108"/>
              <p:cNvSpPr>
                <a:spLocks noChangeShapeType="1"/>
              </p:cNvSpPr>
              <p:nvPr/>
            </p:nvSpPr>
            <p:spPr bwMode="auto">
              <a:xfrm flipV="1">
                <a:off x="1686" y="2586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09"/>
              <p:cNvSpPr>
                <a:spLocks noChangeShapeType="1"/>
              </p:cNvSpPr>
              <p:nvPr/>
            </p:nvSpPr>
            <p:spPr bwMode="auto">
              <a:xfrm flipV="1">
                <a:off x="1692" y="2568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110"/>
              <p:cNvSpPr>
                <a:spLocks noChangeShapeType="1"/>
              </p:cNvSpPr>
              <p:nvPr/>
            </p:nvSpPr>
            <p:spPr bwMode="auto">
              <a:xfrm flipV="1">
                <a:off x="1698" y="2550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11"/>
              <p:cNvSpPr>
                <a:spLocks noChangeShapeType="1"/>
              </p:cNvSpPr>
              <p:nvPr/>
            </p:nvSpPr>
            <p:spPr bwMode="auto">
              <a:xfrm flipV="1">
                <a:off x="1704" y="2532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12"/>
              <p:cNvSpPr>
                <a:spLocks noChangeShapeType="1"/>
              </p:cNvSpPr>
              <p:nvPr/>
            </p:nvSpPr>
            <p:spPr bwMode="auto">
              <a:xfrm flipV="1">
                <a:off x="1710" y="2508"/>
                <a:ext cx="6" cy="2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13"/>
              <p:cNvSpPr>
                <a:spLocks noChangeShapeType="1"/>
              </p:cNvSpPr>
              <p:nvPr/>
            </p:nvSpPr>
            <p:spPr bwMode="auto">
              <a:xfrm flipV="1">
                <a:off x="1716" y="2478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14"/>
              <p:cNvSpPr>
                <a:spLocks noChangeShapeType="1"/>
              </p:cNvSpPr>
              <p:nvPr/>
            </p:nvSpPr>
            <p:spPr bwMode="auto">
              <a:xfrm flipV="1">
                <a:off x="1722" y="2454"/>
                <a:ext cx="6" cy="2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115"/>
              <p:cNvSpPr>
                <a:spLocks noChangeShapeType="1"/>
              </p:cNvSpPr>
              <p:nvPr/>
            </p:nvSpPr>
            <p:spPr bwMode="auto">
              <a:xfrm flipV="1">
                <a:off x="1728" y="2424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116"/>
              <p:cNvSpPr>
                <a:spLocks/>
              </p:cNvSpPr>
              <p:nvPr/>
            </p:nvSpPr>
            <p:spPr bwMode="auto">
              <a:xfrm>
                <a:off x="1728" y="2388"/>
                <a:ext cx="6" cy="36"/>
              </a:xfrm>
              <a:custGeom>
                <a:avLst/>
                <a:gdLst>
                  <a:gd name="T0" fmla="*/ 0 w 6"/>
                  <a:gd name="T1" fmla="*/ 36 h 36"/>
                  <a:gd name="T2" fmla="*/ 0 w 6"/>
                  <a:gd name="T3" fmla="*/ 18 h 36"/>
                  <a:gd name="T4" fmla="*/ 6 w 6"/>
                  <a:gd name="T5" fmla="*/ 0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36">
                    <a:moveTo>
                      <a:pt x="0" y="36"/>
                    </a:moveTo>
                    <a:lnTo>
                      <a:pt x="0" y="18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77777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17"/>
              <p:cNvSpPr>
                <a:spLocks noChangeShapeType="1"/>
              </p:cNvSpPr>
              <p:nvPr/>
            </p:nvSpPr>
            <p:spPr bwMode="auto">
              <a:xfrm flipV="1">
                <a:off x="1734" y="2358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18"/>
              <p:cNvSpPr>
                <a:spLocks noChangeShapeType="1"/>
              </p:cNvSpPr>
              <p:nvPr/>
            </p:nvSpPr>
            <p:spPr bwMode="auto">
              <a:xfrm flipV="1">
                <a:off x="1740" y="2322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19"/>
              <p:cNvSpPr>
                <a:spLocks noChangeShapeType="1"/>
              </p:cNvSpPr>
              <p:nvPr/>
            </p:nvSpPr>
            <p:spPr bwMode="auto">
              <a:xfrm flipV="1">
                <a:off x="1746" y="2286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120"/>
              <p:cNvSpPr>
                <a:spLocks noChangeShapeType="1"/>
              </p:cNvSpPr>
              <p:nvPr/>
            </p:nvSpPr>
            <p:spPr bwMode="auto">
              <a:xfrm flipV="1">
                <a:off x="1752" y="2250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21"/>
              <p:cNvSpPr>
                <a:spLocks noChangeShapeType="1"/>
              </p:cNvSpPr>
              <p:nvPr/>
            </p:nvSpPr>
            <p:spPr bwMode="auto">
              <a:xfrm flipV="1">
                <a:off x="1758" y="2220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22"/>
              <p:cNvSpPr>
                <a:spLocks noChangeShapeType="1"/>
              </p:cNvSpPr>
              <p:nvPr/>
            </p:nvSpPr>
            <p:spPr bwMode="auto">
              <a:xfrm flipV="1">
                <a:off x="1764" y="2184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123"/>
              <p:cNvSpPr>
                <a:spLocks noChangeShapeType="1"/>
              </p:cNvSpPr>
              <p:nvPr/>
            </p:nvSpPr>
            <p:spPr bwMode="auto">
              <a:xfrm flipV="1">
                <a:off x="1770" y="2148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124"/>
              <p:cNvSpPr>
                <a:spLocks noChangeShapeType="1"/>
              </p:cNvSpPr>
              <p:nvPr/>
            </p:nvSpPr>
            <p:spPr bwMode="auto">
              <a:xfrm flipV="1">
                <a:off x="1776" y="2118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125"/>
              <p:cNvSpPr>
                <a:spLocks/>
              </p:cNvSpPr>
              <p:nvPr/>
            </p:nvSpPr>
            <p:spPr bwMode="auto">
              <a:xfrm>
                <a:off x="1776" y="2082"/>
                <a:ext cx="6" cy="36"/>
              </a:xfrm>
              <a:custGeom>
                <a:avLst/>
                <a:gdLst>
                  <a:gd name="T0" fmla="*/ 0 w 6"/>
                  <a:gd name="T1" fmla="*/ 36 h 36"/>
                  <a:gd name="T2" fmla="*/ 0 w 6"/>
                  <a:gd name="T3" fmla="*/ 18 h 36"/>
                  <a:gd name="T4" fmla="*/ 6 w 6"/>
                  <a:gd name="T5" fmla="*/ 0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36">
                    <a:moveTo>
                      <a:pt x="0" y="36"/>
                    </a:moveTo>
                    <a:lnTo>
                      <a:pt x="0" y="18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77777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26"/>
              <p:cNvSpPr>
                <a:spLocks noChangeShapeType="1"/>
              </p:cNvSpPr>
              <p:nvPr/>
            </p:nvSpPr>
            <p:spPr bwMode="auto">
              <a:xfrm flipV="1">
                <a:off x="1782" y="2052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27"/>
              <p:cNvSpPr>
                <a:spLocks noChangeShapeType="1"/>
              </p:cNvSpPr>
              <p:nvPr/>
            </p:nvSpPr>
            <p:spPr bwMode="auto">
              <a:xfrm flipV="1">
                <a:off x="1788" y="2028"/>
                <a:ext cx="6" cy="2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28"/>
              <p:cNvSpPr>
                <a:spLocks noChangeShapeType="1"/>
              </p:cNvSpPr>
              <p:nvPr/>
            </p:nvSpPr>
            <p:spPr bwMode="auto">
              <a:xfrm flipV="1">
                <a:off x="1794" y="1998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129"/>
              <p:cNvSpPr>
                <a:spLocks noChangeShapeType="1"/>
              </p:cNvSpPr>
              <p:nvPr/>
            </p:nvSpPr>
            <p:spPr bwMode="auto">
              <a:xfrm flipV="1">
                <a:off x="1800" y="1974"/>
                <a:ext cx="6" cy="2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30"/>
              <p:cNvSpPr>
                <a:spLocks noChangeShapeType="1"/>
              </p:cNvSpPr>
              <p:nvPr/>
            </p:nvSpPr>
            <p:spPr bwMode="auto">
              <a:xfrm flipV="1">
                <a:off x="1806" y="1956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31"/>
              <p:cNvSpPr>
                <a:spLocks noChangeShapeType="1"/>
              </p:cNvSpPr>
              <p:nvPr/>
            </p:nvSpPr>
            <p:spPr bwMode="auto">
              <a:xfrm flipV="1">
                <a:off x="1812" y="1938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32"/>
              <p:cNvSpPr>
                <a:spLocks noChangeShapeType="1"/>
              </p:cNvSpPr>
              <p:nvPr/>
            </p:nvSpPr>
            <p:spPr bwMode="auto">
              <a:xfrm flipV="1">
                <a:off x="1818" y="1920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33"/>
              <p:cNvSpPr>
                <a:spLocks noChangeShapeType="1"/>
              </p:cNvSpPr>
              <p:nvPr/>
            </p:nvSpPr>
            <p:spPr bwMode="auto">
              <a:xfrm flipV="1">
                <a:off x="1824" y="1908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134"/>
              <p:cNvSpPr>
                <a:spLocks noChangeShapeType="1"/>
              </p:cNvSpPr>
              <p:nvPr/>
            </p:nvSpPr>
            <p:spPr bwMode="auto">
              <a:xfrm flipV="1">
                <a:off x="1824" y="190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35"/>
              <p:cNvSpPr>
                <a:spLocks noChangeShapeType="1"/>
              </p:cNvSpPr>
              <p:nvPr/>
            </p:nvSpPr>
            <p:spPr bwMode="auto">
              <a:xfrm flipV="1">
                <a:off x="1830" y="1896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36"/>
              <p:cNvSpPr>
                <a:spLocks noChangeShapeType="1"/>
              </p:cNvSpPr>
              <p:nvPr/>
            </p:nvSpPr>
            <p:spPr bwMode="auto">
              <a:xfrm>
                <a:off x="1836" y="189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37"/>
              <p:cNvSpPr>
                <a:spLocks noChangeShapeType="1"/>
              </p:cNvSpPr>
              <p:nvPr/>
            </p:nvSpPr>
            <p:spPr bwMode="auto">
              <a:xfrm>
                <a:off x="1842" y="189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38"/>
              <p:cNvSpPr>
                <a:spLocks noChangeShapeType="1"/>
              </p:cNvSpPr>
              <p:nvPr/>
            </p:nvSpPr>
            <p:spPr bwMode="auto">
              <a:xfrm>
                <a:off x="1848" y="1896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39"/>
              <p:cNvSpPr>
                <a:spLocks noChangeShapeType="1"/>
              </p:cNvSpPr>
              <p:nvPr/>
            </p:nvSpPr>
            <p:spPr bwMode="auto">
              <a:xfrm>
                <a:off x="1854" y="190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40"/>
              <p:cNvSpPr>
                <a:spLocks noChangeShapeType="1"/>
              </p:cNvSpPr>
              <p:nvPr/>
            </p:nvSpPr>
            <p:spPr bwMode="auto">
              <a:xfrm>
                <a:off x="1860" y="1908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41"/>
              <p:cNvSpPr>
                <a:spLocks noChangeShapeType="1"/>
              </p:cNvSpPr>
              <p:nvPr/>
            </p:nvSpPr>
            <p:spPr bwMode="auto">
              <a:xfrm>
                <a:off x="1866" y="1920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42"/>
              <p:cNvSpPr>
                <a:spLocks noChangeShapeType="1"/>
              </p:cNvSpPr>
              <p:nvPr/>
            </p:nvSpPr>
            <p:spPr bwMode="auto">
              <a:xfrm>
                <a:off x="1872" y="1938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43"/>
              <p:cNvSpPr>
                <a:spLocks noChangeShapeType="1"/>
              </p:cNvSpPr>
              <p:nvPr/>
            </p:nvSpPr>
            <p:spPr bwMode="auto">
              <a:xfrm>
                <a:off x="1878" y="1956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44"/>
              <p:cNvSpPr>
                <a:spLocks noChangeShapeType="1"/>
              </p:cNvSpPr>
              <p:nvPr/>
            </p:nvSpPr>
            <p:spPr bwMode="auto">
              <a:xfrm>
                <a:off x="1878" y="1974"/>
                <a:ext cx="6" cy="2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45"/>
              <p:cNvSpPr>
                <a:spLocks noChangeShapeType="1"/>
              </p:cNvSpPr>
              <p:nvPr/>
            </p:nvSpPr>
            <p:spPr bwMode="auto">
              <a:xfrm>
                <a:off x="1884" y="1998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46"/>
              <p:cNvSpPr>
                <a:spLocks noChangeShapeType="1"/>
              </p:cNvSpPr>
              <p:nvPr/>
            </p:nvSpPr>
            <p:spPr bwMode="auto">
              <a:xfrm>
                <a:off x="1890" y="2028"/>
                <a:ext cx="6" cy="2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47"/>
              <p:cNvSpPr>
                <a:spLocks noChangeShapeType="1"/>
              </p:cNvSpPr>
              <p:nvPr/>
            </p:nvSpPr>
            <p:spPr bwMode="auto">
              <a:xfrm>
                <a:off x="1896" y="2052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148"/>
              <p:cNvSpPr>
                <a:spLocks/>
              </p:cNvSpPr>
              <p:nvPr/>
            </p:nvSpPr>
            <p:spPr bwMode="auto">
              <a:xfrm>
                <a:off x="1902" y="2082"/>
                <a:ext cx="6" cy="36"/>
              </a:xfrm>
              <a:custGeom>
                <a:avLst/>
                <a:gdLst>
                  <a:gd name="T0" fmla="*/ 0 w 6"/>
                  <a:gd name="T1" fmla="*/ 0 h 36"/>
                  <a:gd name="T2" fmla="*/ 0 w 6"/>
                  <a:gd name="T3" fmla="*/ 18 h 36"/>
                  <a:gd name="T4" fmla="*/ 6 w 6"/>
                  <a:gd name="T5" fmla="*/ 36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36">
                    <a:moveTo>
                      <a:pt x="0" y="0"/>
                    </a:moveTo>
                    <a:lnTo>
                      <a:pt x="0" y="18"/>
                    </a:lnTo>
                    <a:lnTo>
                      <a:pt x="6" y="36"/>
                    </a:lnTo>
                  </a:path>
                </a:pathLst>
              </a:custGeom>
              <a:noFill/>
              <a:ln w="9525">
                <a:solidFill>
                  <a:srgbClr val="77777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49"/>
              <p:cNvSpPr>
                <a:spLocks noChangeShapeType="1"/>
              </p:cNvSpPr>
              <p:nvPr/>
            </p:nvSpPr>
            <p:spPr bwMode="auto">
              <a:xfrm>
                <a:off x="1908" y="2118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50"/>
              <p:cNvSpPr>
                <a:spLocks noChangeShapeType="1"/>
              </p:cNvSpPr>
              <p:nvPr/>
            </p:nvSpPr>
            <p:spPr bwMode="auto">
              <a:xfrm>
                <a:off x="1914" y="2148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51"/>
              <p:cNvSpPr>
                <a:spLocks noChangeShapeType="1"/>
              </p:cNvSpPr>
              <p:nvPr/>
            </p:nvSpPr>
            <p:spPr bwMode="auto">
              <a:xfrm>
                <a:off x="1920" y="2184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52"/>
              <p:cNvSpPr>
                <a:spLocks noChangeShapeType="1"/>
              </p:cNvSpPr>
              <p:nvPr/>
            </p:nvSpPr>
            <p:spPr bwMode="auto">
              <a:xfrm>
                <a:off x="1926" y="2220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153"/>
              <p:cNvSpPr>
                <a:spLocks noChangeShapeType="1"/>
              </p:cNvSpPr>
              <p:nvPr/>
            </p:nvSpPr>
            <p:spPr bwMode="auto">
              <a:xfrm>
                <a:off x="1926" y="2250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154"/>
              <p:cNvSpPr>
                <a:spLocks noChangeShapeType="1"/>
              </p:cNvSpPr>
              <p:nvPr/>
            </p:nvSpPr>
            <p:spPr bwMode="auto">
              <a:xfrm>
                <a:off x="1932" y="2286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55"/>
              <p:cNvSpPr>
                <a:spLocks noChangeShapeType="1"/>
              </p:cNvSpPr>
              <p:nvPr/>
            </p:nvSpPr>
            <p:spPr bwMode="auto">
              <a:xfrm>
                <a:off x="1938" y="2322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56"/>
              <p:cNvSpPr>
                <a:spLocks noChangeShapeType="1"/>
              </p:cNvSpPr>
              <p:nvPr/>
            </p:nvSpPr>
            <p:spPr bwMode="auto">
              <a:xfrm>
                <a:off x="1944" y="2358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157"/>
              <p:cNvSpPr>
                <a:spLocks/>
              </p:cNvSpPr>
              <p:nvPr/>
            </p:nvSpPr>
            <p:spPr bwMode="auto">
              <a:xfrm>
                <a:off x="1950" y="2388"/>
                <a:ext cx="6" cy="36"/>
              </a:xfrm>
              <a:custGeom>
                <a:avLst/>
                <a:gdLst>
                  <a:gd name="T0" fmla="*/ 0 w 6"/>
                  <a:gd name="T1" fmla="*/ 0 h 36"/>
                  <a:gd name="T2" fmla="*/ 0 w 6"/>
                  <a:gd name="T3" fmla="*/ 18 h 36"/>
                  <a:gd name="T4" fmla="*/ 6 w 6"/>
                  <a:gd name="T5" fmla="*/ 36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36">
                    <a:moveTo>
                      <a:pt x="0" y="0"/>
                    </a:moveTo>
                    <a:lnTo>
                      <a:pt x="0" y="18"/>
                    </a:lnTo>
                    <a:lnTo>
                      <a:pt x="6" y="36"/>
                    </a:lnTo>
                  </a:path>
                </a:pathLst>
              </a:custGeom>
              <a:noFill/>
              <a:ln w="9525">
                <a:solidFill>
                  <a:srgbClr val="77777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158"/>
              <p:cNvSpPr>
                <a:spLocks noChangeShapeType="1"/>
              </p:cNvSpPr>
              <p:nvPr/>
            </p:nvSpPr>
            <p:spPr bwMode="auto">
              <a:xfrm>
                <a:off x="1956" y="2424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159"/>
              <p:cNvSpPr>
                <a:spLocks noChangeShapeType="1"/>
              </p:cNvSpPr>
              <p:nvPr/>
            </p:nvSpPr>
            <p:spPr bwMode="auto">
              <a:xfrm>
                <a:off x="1962" y="2454"/>
                <a:ext cx="6" cy="2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160"/>
              <p:cNvSpPr>
                <a:spLocks noChangeShapeType="1"/>
              </p:cNvSpPr>
              <p:nvPr/>
            </p:nvSpPr>
            <p:spPr bwMode="auto">
              <a:xfrm>
                <a:off x="1968" y="2478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161"/>
              <p:cNvSpPr>
                <a:spLocks noChangeShapeType="1"/>
              </p:cNvSpPr>
              <p:nvPr/>
            </p:nvSpPr>
            <p:spPr bwMode="auto">
              <a:xfrm>
                <a:off x="1974" y="2508"/>
                <a:ext cx="6" cy="2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162"/>
              <p:cNvSpPr>
                <a:spLocks noChangeShapeType="1"/>
              </p:cNvSpPr>
              <p:nvPr/>
            </p:nvSpPr>
            <p:spPr bwMode="auto">
              <a:xfrm>
                <a:off x="1980" y="2532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163"/>
              <p:cNvSpPr>
                <a:spLocks noChangeShapeType="1"/>
              </p:cNvSpPr>
              <p:nvPr/>
            </p:nvSpPr>
            <p:spPr bwMode="auto">
              <a:xfrm>
                <a:off x="1980" y="2550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164"/>
              <p:cNvSpPr>
                <a:spLocks noChangeShapeType="1"/>
              </p:cNvSpPr>
              <p:nvPr/>
            </p:nvSpPr>
            <p:spPr bwMode="auto">
              <a:xfrm>
                <a:off x="1986" y="2568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Line 165"/>
              <p:cNvSpPr>
                <a:spLocks noChangeShapeType="1"/>
              </p:cNvSpPr>
              <p:nvPr/>
            </p:nvSpPr>
            <p:spPr bwMode="auto">
              <a:xfrm>
                <a:off x="1992" y="2586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Line 166"/>
              <p:cNvSpPr>
                <a:spLocks noChangeShapeType="1"/>
              </p:cNvSpPr>
              <p:nvPr/>
            </p:nvSpPr>
            <p:spPr bwMode="auto">
              <a:xfrm>
                <a:off x="1998" y="259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Line 167"/>
              <p:cNvSpPr>
                <a:spLocks noChangeShapeType="1"/>
              </p:cNvSpPr>
              <p:nvPr/>
            </p:nvSpPr>
            <p:spPr bwMode="auto">
              <a:xfrm>
                <a:off x="2004" y="2604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Line 168"/>
              <p:cNvSpPr>
                <a:spLocks noChangeShapeType="1"/>
              </p:cNvSpPr>
              <p:nvPr/>
            </p:nvSpPr>
            <p:spPr bwMode="auto">
              <a:xfrm>
                <a:off x="2010" y="261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Line 169"/>
              <p:cNvSpPr>
                <a:spLocks noChangeShapeType="1"/>
              </p:cNvSpPr>
              <p:nvPr/>
            </p:nvSpPr>
            <p:spPr bwMode="auto">
              <a:xfrm>
                <a:off x="2016" y="261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Line 170"/>
              <p:cNvSpPr>
                <a:spLocks noChangeShapeType="1"/>
              </p:cNvSpPr>
              <p:nvPr/>
            </p:nvSpPr>
            <p:spPr bwMode="auto">
              <a:xfrm flipV="1">
                <a:off x="2022" y="2604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Line 171"/>
              <p:cNvSpPr>
                <a:spLocks noChangeShapeType="1"/>
              </p:cNvSpPr>
              <p:nvPr/>
            </p:nvSpPr>
            <p:spPr bwMode="auto">
              <a:xfrm flipV="1">
                <a:off x="2028" y="259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Line 172"/>
              <p:cNvSpPr>
                <a:spLocks noChangeShapeType="1"/>
              </p:cNvSpPr>
              <p:nvPr/>
            </p:nvSpPr>
            <p:spPr bwMode="auto">
              <a:xfrm flipV="1">
                <a:off x="2028" y="2586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Line 173"/>
              <p:cNvSpPr>
                <a:spLocks noChangeShapeType="1"/>
              </p:cNvSpPr>
              <p:nvPr/>
            </p:nvSpPr>
            <p:spPr bwMode="auto">
              <a:xfrm flipV="1">
                <a:off x="2034" y="2568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Line 174"/>
              <p:cNvSpPr>
                <a:spLocks noChangeShapeType="1"/>
              </p:cNvSpPr>
              <p:nvPr/>
            </p:nvSpPr>
            <p:spPr bwMode="auto">
              <a:xfrm flipV="1">
                <a:off x="2040" y="2550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Line 175"/>
              <p:cNvSpPr>
                <a:spLocks noChangeShapeType="1"/>
              </p:cNvSpPr>
              <p:nvPr/>
            </p:nvSpPr>
            <p:spPr bwMode="auto">
              <a:xfrm flipV="1">
                <a:off x="2046" y="2532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Line 176"/>
              <p:cNvSpPr>
                <a:spLocks noChangeShapeType="1"/>
              </p:cNvSpPr>
              <p:nvPr/>
            </p:nvSpPr>
            <p:spPr bwMode="auto">
              <a:xfrm flipV="1">
                <a:off x="2052" y="2508"/>
                <a:ext cx="6" cy="2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177"/>
              <p:cNvSpPr>
                <a:spLocks noChangeShapeType="1"/>
              </p:cNvSpPr>
              <p:nvPr/>
            </p:nvSpPr>
            <p:spPr bwMode="auto">
              <a:xfrm flipV="1">
                <a:off x="2058" y="2478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Line 178"/>
              <p:cNvSpPr>
                <a:spLocks noChangeShapeType="1"/>
              </p:cNvSpPr>
              <p:nvPr/>
            </p:nvSpPr>
            <p:spPr bwMode="auto">
              <a:xfrm flipV="1">
                <a:off x="2064" y="2454"/>
                <a:ext cx="6" cy="2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Line 179"/>
              <p:cNvSpPr>
                <a:spLocks noChangeShapeType="1"/>
              </p:cNvSpPr>
              <p:nvPr/>
            </p:nvSpPr>
            <p:spPr bwMode="auto">
              <a:xfrm flipV="1">
                <a:off x="2070" y="2424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80"/>
              <p:cNvSpPr>
                <a:spLocks/>
              </p:cNvSpPr>
              <p:nvPr/>
            </p:nvSpPr>
            <p:spPr bwMode="auto">
              <a:xfrm>
                <a:off x="2076" y="2388"/>
                <a:ext cx="1" cy="36"/>
              </a:xfrm>
              <a:custGeom>
                <a:avLst/>
                <a:gdLst>
                  <a:gd name="T0" fmla="*/ 0 w 1"/>
                  <a:gd name="T1" fmla="*/ 36 h 36"/>
                  <a:gd name="T2" fmla="*/ 0 w 1"/>
                  <a:gd name="T3" fmla="*/ 18 h 36"/>
                  <a:gd name="T4" fmla="*/ 0 w 1"/>
                  <a:gd name="T5" fmla="*/ 0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6">
                    <a:moveTo>
                      <a:pt x="0" y="36"/>
                    </a:moveTo>
                    <a:lnTo>
                      <a:pt x="0" y="1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77777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181"/>
              <p:cNvSpPr>
                <a:spLocks noChangeShapeType="1"/>
              </p:cNvSpPr>
              <p:nvPr/>
            </p:nvSpPr>
            <p:spPr bwMode="auto">
              <a:xfrm flipV="1">
                <a:off x="2076" y="2358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182"/>
              <p:cNvSpPr>
                <a:spLocks noChangeShapeType="1"/>
              </p:cNvSpPr>
              <p:nvPr/>
            </p:nvSpPr>
            <p:spPr bwMode="auto">
              <a:xfrm flipV="1">
                <a:off x="2082" y="2322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183"/>
              <p:cNvSpPr>
                <a:spLocks noChangeShapeType="1"/>
              </p:cNvSpPr>
              <p:nvPr/>
            </p:nvSpPr>
            <p:spPr bwMode="auto">
              <a:xfrm flipV="1">
                <a:off x="2088" y="2286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184"/>
              <p:cNvSpPr>
                <a:spLocks noChangeShapeType="1"/>
              </p:cNvSpPr>
              <p:nvPr/>
            </p:nvSpPr>
            <p:spPr bwMode="auto">
              <a:xfrm flipV="1">
                <a:off x="2094" y="2256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185"/>
              <p:cNvSpPr>
                <a:spLocks noChangeShapeType="1"/>
              </p:cNvSpPr>
              <p:nvPr/>
            </p:nvSpPr>
            <p:spPr bwMode="auto">
              <a:xfrm flipV="1">
                <a:off x="2100" y="2220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186"/>
              <p:cNvSpPr>
                <a:spLocks noChangeShapeType="1"/>
              </p:cNvSpPr>
              <p:nvPr/>
            </p:nvSpPr>
            <p:spPr bwMode="auto">
              <a:xfrm flipV="1">
                <a:off x="2106" y="2184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187"/>
              <p:cNvSpPr>
                <a:spLocks noChangeShapeType="1"/>
              </p:cNvSpPr>
              <p:nvPr/>
            </p:nvSpPr>
            <p:spPr bwMode="auto">
              <a:xfrm flipV="1">
                <a:off x="2112" y="2148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188"/>
              <p:cNvSpPr>
                <a:spLocks noChangeShapeType="1"/>
              </p:cNvSpPr>
              <p:nvPr/>
            </p:nvSpPr>
            <p:spPr bwMode="auto">
              <a:xfrm flipV="1">
                <a:off x="2118" y="2118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89"/>
              <p:cNvSpPr>
                <a:spLocks/>
              </p:cNvSpPr>
              <p:nvPr/>
            </p:nvSpPr>
            <p:spPr bwMode="auto">
              <a:xfrm>
                <a:off x="2124" y="2082"/>
                <a:ext cx="6" cy="36"/>
              </a:xfrm>
              <a:custGeom>
                <a:avLst/>
                <a:gdLst>
                  <a:gd name="T0" fmla="*/ 0 w 6"/>
                  <a:gd name="T1" fmla="*/ 36 h 36"/>
                  <a:gd name="T2" fmla="*/ 6 w 6"/>
                  <a:gd name="T3" fmla="*/ 18 h 36"/>
                  <a:gd name="T4" fmla="*/ 6 w 6"/>
                  <a:gd name="T5" fmla="*/ 0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36">
                    <a:moveTo>
                      <a:pt x="0" y="36"/>
                    </a:moveTo>
                    <a:lnTo>
                      <a:pt x="6" y="18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77777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Line 190"/>
              <p:cNvSpPr>
                <a:spLocks noChangeShapeType="1"/>
              </p:cNvSpPr>
              <p:nvPr/>
            </p:nvSpPr>
            <p:spPr bwMode="auto">
              <a:xfrm flipV="1">
                <a:off x="2130" y="2052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Line 191"/>
              <p:cNvSpPr>
                <a:spLocks noChangeShapeType="1"/>
              </p:cNvSpPr>
              <p:nvPr/>
            </p:nvSpPr>
            <p:spPr bwMode="auto">
              <a:xfrm flipV="1">
                <a:off x="2130" y="2028"/>
                <a:ext cx="6" cy="2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Line 192"/>
              <p:cNvSpPr>
                <a:spLocks noChangeShapeType="1"/>
              </p:cNvSpPr>
              <p:nvPr/>
            </p:nvSpPr>
            <p:spPr bwMode="auto">
              <a:xfrm flipV="1">
                <a:off x="2136" y="1998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Line 193"/>
              <p:cNvSpPr>
                <a:spLocks noChangeShapeType="1"/>
              </p:cNvSpPr>
              <p:nvPr/>
            </p:nvSpPr>
            <p:spPr bwMode="auto">
              <a:xfrm flipV="1">
                <a:off x="2142" y="1974"/>
                <a:ext cx="6" cy="2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Line 194"/>
              <p:cNvSpPr>
                <a:spLocks noChangeShapeType="1"/>
              </p:cNvSpPr>
              <p:nvPr/>
            </p:nvSpPr>
            <p:spPr bwMode="auto">
              <a:xfrm flipV="1">
                <a:off x="2148" y="1956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Line 195"/>
              <p:cNvSpPr>
                <a:spLocks noChangeShapeType="1"/>
              </p:cNvSpPr>
              <p:nvPr/>
            </p:nvSpPr>
            <p:spPr bwMode="auto">
              <a:xfrm flipV="1">
                <a:off x="2154" y="1938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Line 196"/>
              <p:cNvSpPr>
                <a:spLocks noChangeShapeType="1"/>
              </p:cNvSpPr>
              <p:nvPr/>
            </p:nvSpPr>
            <p:spPr bwMode="auto">
              <a:xfrm flipV="1">
                <a:off x="2160" y="1920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Line 197"/>
              <p:cNvSpPr>
                <a:spLocks noChangeShapeType="1"/>
              </p:cNvSpPr>
              <p:nvPr/>
            </p:nvSpPr>
            <p:spPr bwMode="auto">
              <a:xfrm flipV="1">
                <a:off x="2166" y="1908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Line 198"/>
              <p:cNvSpPr>
                <a:spLocks noChangeShapeType="1"/>
              </p:cNvSpPr>
              <p:nvPr/>
            </p:nvSpPr>
            <p:spPr bwMode="auto">
              <a:xfrm flipV="1">
                <a:off x="2172" y="190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Line 199"/>
              <p:cNvSpPr>
                <a:spLocks noChangeShapeType="1"/>
              </p:cNvSpPr>
              <p:nvPr/>
            </p:nvSpPr>
            <p:spPr bwMode="auto">
              <a:xfrm flipV="1">
                <a:off x="2178" y="189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Line 200"/>
              <p:cNvSpPr>
                <a:spLocks noChangeShapeType="1"/>
              </p:cNvSpPr>
              <p:nvPr/>
            </p:nvSpPr>
            <p:spPr bwMode="auto">
              <a:xfrm>
                <a:off x="2178" y="189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Line 201"/>
              <p:cNvSpPr>
                <a:spLocks noChangeShapeType="1"/>
              </p:cNvSpPr>
              <p:nvPr/>
            </p:nvSpPr>
            <p:spPr bwMode="auto">
              <a:xfrm>
                <a:off x="2184" y="189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Line 202"/>
              <p:cNvSpPr>
                <a:spLocks noChangeShapeType="1"/>
              </p:cNvSpPr>
              <p:nvPr/>
            </p:nvSpPr>
            <p:spPr bwMode="auto">
              <a:xfrm>
                <a:off x="2190" y="1896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Line 203"/>
              <p:cNvSpPr>
                <a:spLocks noChangeShapeType="1"/>
              </p:cNvSpPr>
              <p:nvPr/>
            </p:nvSpPr>
            <p:spPr bwMode="auto">
              <a:xfrm>
                <a:off x="2196" y="190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Line 204"/>
              <p:cNvSpPr>
                <a:spLocks noChangeShapeType="1"/>
              </p:cNvSpPr>
              <p:nvPr/>
            </p:nvSpPr>
            <p:spPr bwMode="auto">
              <a:xfrm>
                <a:off x="2202" y="1908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Line 205"/>
              <p:cNvSpPr>
                <a:spLocks noChangeShapeType="1"/>
              </p:cNvSpPr>
              <p:nvPr/>
            </p:nvSpPr>
            <p:spPr bwMode="auto">
              <a:xfrm>
                <a:off x="2208" y="1920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Line 206"/>
              <p:cNvSpPr>
                <a:spLocks noChangeShapeType="1"/>
              </p:cNvSpPr>
              <p:nvPr/>
            </p:nvSpPr>
            <p:spPr bwMode="auto">
              <a:xfrm>
                <a:off x="2214" y="1938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Line 207"/>
              <p:cNvSpPr>
                <a:spLocks noChangeShapeType="1"/>
              </p:cNvSpPr>
              <p:nvPr/>
            </p:nvSpPr>
            <p:spPr bwMode="auto">
              <a:xfrm>
                <a:off x="2220" y="1956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Line 208"/>
              <p:cNvSpPr>
                <a:spLocks noChangeShapeType="1"/>
              </p:cNvSpPr>
              <p:nvPr/>
            </p:nvSpPr>
            <p:spPr bwMode="auto">
              <a:xfrm>
                <a:off x="2226" y="1974"/>
                <a:ext cx="6" cy="2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Line 209"/>
              <p:cNvSpPr>
                <a:spLocks noChangeShapeType="1"/>
              </p:cNvSpPr>
              <p:nvPr/>
            </p:nvSpPr>
            <p:spPr bwMode="auto">
              <a:xfrm>
                <a:off x="2232" y="1998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Line 210"/>
              <p:cNvSpPr>
                <a:spLocks noChangeShapeType="1"/>
              </p:cNvSpPr>
              <p:nvPr/>
            </p:nvSpPr>
            <p:spPr bwMode="auto">
              <a:xfrm>
                <a:off x="2232" y="2028"/>
                <a:ext cx="6" cy="2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Line 211"/>
              <p:cNvSpPr>
                <a:spLocks noChangeShapeType="1"/>
              </p:cNvSpPr>
              <p:nvPr/>
            </p:nvSpPr>
            <p:spPr bwMode="auto">
              <a:xfrm>
                <a:off x="2238" y="2052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212"/>
              <p:cNvSpPr>
                <a:spLocks/>
              </p:cNvSpPr>
              <p:nvPr/>
            </p:nvSpPr>
            <p:spPr bwMode="auto">
              <a:xfrm>
                <a:off x="2244" y="2082"/>
                <a:ext cx="6" cy="36"/>
              </a:xfrm>
              <a:custGeom>
                <a:avLst/>
                <a:gdLst>
                  <a:gd name="T0" fmla="*/ 0 w 6"/>
                  <a:gd name="T1" fmla="*/ 0 h 36"/>
                  <a:gd name="T2" fmla="*/ 0 w 6"/>
                  <a:gd name="T3" fmla="*/ 18 h 36"/>
                  <a:gd name="T4" fmla="*/ 6 w 6"/>
                  <a:gd name="T5" fmla="*/ 36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36">
                    <a:moveTo>
                      <a:pt x="0" y="0"/>
                    </a:moveTo>
                    <a:lnTo>
                      <a:pt x="0" y="18"/>
                    </a:lnTo>
                    <a:lnTo>
                      <a:pt x="6" y="36"/>
                    </a:lnTo>
                  </a:path>
                </a:pathLst>
              </a:custGeom>
              <a:noFill/>
              <a:ln w="9525">
                <a:solidFill>
                  <a:srgbClr val="77777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Line 213"/>
              <p:cNvSpPr>
                <a:spLocks noChangeShapeType="1"/>
              </p:cNvSpPr>
              <p:nvPr/>
            </p:nvSpPr>
            <p:spPr bwMode="auto">
              <a:xfrm>
                <a:off x="2250" y="2118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Line 214"/>
              <p:cNvSpPr>
                <a:spLocks noChangeShapeType="1"/>
              </p:cNvSpPr>
              <p:nvPr/>
            </p:nvSpPr>
            <p:spPr bwMode="auto">
              <a:xfrm>
                <a:off x="2256" y="2148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Line 215"/>
              <p:cNvSpPr>
                <a:spLocks noChangeShapeType="1"/>
              </p:cNvSpPr>
              <p:nvPr/>
            </p:nvSpPr>
            <p:spPr bwMode="auto">
              <a:xfrm>
                <a:off x="2262" y="2184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Line 216"/>
              <p:cNvSpPr>
                <a:spLocks noChangeShapeType="1"/>
              </p:cNvSpPr>
              <p:nvPr/>
            </p:nvSpPr>
            <p:spPr bwMode="auto">
              <a:xfrm>
                <a:off x="2268" y="2220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Line 217"/>
              <p:cNvSpPr>
                <a:spLocks noChangeShapeType="1"/>
              </p:cNvSpPr>
              <p:nvPr/>
            </p:nvSpPr>
            <p:spPr bwMode="auto">
              <a:xfrm>
                <a:off x="2274" y="2250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Line 218"/>
              <p:cNvSpPr>
                <a:spLocks noChangeShapeType="1"/>
              </p:cNvSpPr>
              <p:nvPr/>
            </p:nvSpPr>
            <p:spPr bwMode="auto">
              <a:xfrm>
                <a:off x="2280" y="2286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Line 219"/>
              <p:cNvSpPr>
                <a:spLocks noChangeShapeType="1"/>
              </p:cNvSpPr>
              <p:nvPr/>
            </p:nvSpPr>
            <p:spPr bwMode="auto">
              <a:xfrm>
                <a:off x="2280" y="2322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Line 220"/>
              <p:cNvSpPr>
                <a:spLocks noChangeShapeType="1"/>
              </p:cNvSpPr>
              <p:nvPr/>
            </p:nvSpPr>
            <p:spPr bwMode="auto">
              <a:xfrm>
                <a:off x="2286" y="2358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221"/>
              <p:cNvSpPr>
                <a:spLocks/>
              </p:cNvSpPr>
              <p:nvPr/>
            </p:nvSpPr>
            <p:spPr bwMode="auto">
              <a:xfrm>
                <a:off x="2292" y="2388"/>
                <a:ext cx="6" cy="36"/>
              </a:xfrm>
              <a:custGeom>
                <a:avLst/>
                <a:gdLst>
                  <a:gd name="T0" fmla="*/ 0 w 6"/>
                  <a:gd name="T1" fmla="*/ 0 h 36"/>
                  <a:gd name="T2" fmla="*/ 0 w 6"/>
                  <a:gd name="T3" fmla="*/ 18 h 36"/>
                  <a:gd name="T4" fmla="*/ 6 w 6"/>
                  <a:gd name="T5" fmla="*/ 36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36">
                    <a:moveTo>
                      <a:pt x="0" y="0"/>
                    </a:moveTo>
                    <a:lnTo>
                      <a:pt x="0" y="18"/>
                    </a:lnTo>
                    <a:lnTo>
                      <a:pt x="6" y="36"/>
                    </a:lnTo>
                  </a:path>
                </a:pathLst>
              </a:custGeom>
              <a:noFill/>
              <a:ln w="9525">
                <a:solidFill>
                  <a:srgbClr val="77777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Line 222"/>
              <p:cNvSpPr>
                <a:spLocks noChangeShapeType="1"/>
              </p:cNvSpPr>
              <p:nvPr/>
            </p:nvSpPr>
            <p:spPr bwMode="auto">
              <a:xfrm>
                <a:off x="2298" y="2424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Line 223"/>
              <p:cNvSpPr>
                <a:spLocks noChangeShapeType="1"/>
              </p:cNvSpPr>
              <p:nvPr/>
            </p:nvSpPr>
            <p:spPr bwMode="auto">
              <a:xfrm>
                <a:off x="2304" y="2454"/>
                <a:ext cx="6" cy="2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Line 224"/>
              <p:cNvSpPr>
                <a:spLocks noChangeShapeType="1"/>
              </p:cNvSpPr>
              <p:nvPr/>
            </p:nvSpPr>
            <p:spPr bwMode="auto">
              <a:xfrm>
                <a:off x="2310" y="2478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Line 225"/>
              <p:cNvSpPr>
                <a:spLocks noChangeShapeType="1"/>
              </p:cNvSpPr>
              <p:nvPr/>
            </p:nvSpPr>
            <p:spPr bwMode="auto">
              <a:xfrm>
                <a:off x="2316" y="2508"/>
                <a:ext cx="6" cy="2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Line 226"/>
              <p:cNvSpPr>
                <a:spLocks noChangeShapeType="1"/>
              </p:cNvSpPr>
              <p:nvPr/>
            </p:nvSpPr>
            <p:spPr bwMode="auto">
              <a:xfrm>
                <a:off x="2322" y="2532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Line 227"/>
              <p:cNvSpPr>
                <a:spLocks noChangeShapeType="1"/>
              </p:cNvSpPr>
              <p:nvPr/>
            </p:nvSpPr>
            <p:spPr bwMode="auto">
              <a:xfrm>
                <a:off x="2328" y="2550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Line 228"/>
              <p:cNvSpPr>
                <a:spLocks noChangeShapeType="1"/>
              </p:cNvSpPr>
              <p:nvPr/>
            </p:nvSpPr>
            <p:spPr bwMode="auto">
              <a:xfrm>
                <a:off x="2328" y="2568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Line 229"/>
              <p:cNvSpPr>
                <a:spLocks noChangeShapeType="1"/>
              </p:cNvSpPr>
              <p:nvPr/>
            </p:nvSpPr>
            <p:spPr bwMode="auto">
              <a:xfrm>
                <a:off x="2334" y="2586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Line 230"/>
              <p:cNvSpPr>
                <a:spLocks noChangeShapeType="1"/>
              </p:cNvSpPr>
              <p:nvPr/>
            </p:nvSpPr>
            <p:spPr bwMode="auto">
              <a:xfrm>
                <a:off x="2340" y="259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Line 231"/>
              <p:cNvSpPr>
                <a:spLocks noChangeShapeType="1"/>
              </p:cNvSpPr>
              <p:nvPr/>
            </p:nvSpPr>
            <p:spPr bwMode="auto">
              <a:xfrm>
                <a:off x="2346" y="2604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Line 232"/>
              <p:cNvSpPr>
                <a:spLocks noChangeShapeType="1"/>
              </p:cNvSpPr>
              <p:nvPr/>
            </p:nvSpPr>
            <p:spPr bwMode="auto">
              <a:xfrm>
                <a:off x="2352" y="261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Line 233"/>
              <p:cNvSpPr>
                <a:spLocks noChangeShapeType="1"/>
              </p:cNvSpPr>
              <p:nvPr/>
            </p:nvSpPr>
            <p:spPr bwMode="auto">
              <a:xfrm>
                <a:off x="2358" y="261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Line 234"/>
              <p:cNvSpPr>
                <a:spLocks noChangeShapeType="1"/>
              </p:cNvSpPr>
              <p:nvPr/>
            </p:nvSpPr>
            <p:spPr bwMode="auto">
              <a:xfrm flipV="1">
                <a:off x="2364" y="2604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Line 235"/>
              <p:cNvSpPr>
                <a:spLocks noChangeShapeType="1"/>
              </p:cNvSpPr>
              <p:nvPr/>
            </p:nvSpPr>
            <p:spPr bwMode="auto">
              <a:xfrm flipV="1">
                <a:off x="2370" y="259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Line 236"/>
              <p:cNvSpPr>
                <a:spLocks noChangeShapeType="1"/>
              </p:cNvSpPr>
              <p:nvPr/>
            </p:nvSpPr>
            <p:spPr bwMode="auto">
              <a:xfrm flipV="1">
                <a:off x="2376" y="2586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Line 237"/>
              <p:cNvSpPr>
                <a:spLocks noChangeShapeType="1"/>
              </p:cNvSpPr>
              <p:nvPr/>
            </p:nvSpPr>
            <p:spPr bwMode="auto">
              <a:xfrm flipV="1">
                <a:off x="2382" y="2568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Line 238"/>
              <p:cNvSpPr>
                <a:spLocks noChangeShapeType="1"/>
              </p:cNvSpPr>
              <p:nvPr/>
            </p:nvSpPr>
            <p:spPr bwMode="auto">
              <a:xfrm flipV="1">
                <a:off x="2382" y="2550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Line 239"/>
              <p:cNvSpPr>
                <a:spLocks noChangeShapeType="1"/>
              </p:cNvSpPr>
              <p:nvPr/>
            </p:nvSpPr>
            <p:spPr bwMode="auto">
              <a:xfrm flipV="1">
                <a:off x="2388" y="2532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Line 240"/>
              <p:cNvSpPr>
                <a:spLocks noChangeShapeType="1"/>
              </p:cNvSpPr>
              <p:nvPr/>
            </p:nvSpPr>
            <p:spPr bwMode="auto">
              <a:xfrm flipV="1">
                <a:off x="2394" y="2508"/>
                <a:ext cx="6" cy="2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Line 241"/>
              <p:cNvSpPr>
                <a:spLocks noChangeShapeType="1"/>
              </p:cNvSpPr>
              <p:nvPr/>
            </p:nvSpPr>
            <p:spPr bwMode="auto">
              <a:xfrm flipV="1">
                <a:off x="2400" y="2478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Line 242"/>
              <p:cNvSpPr>
                <a:spLocks noChangeShapeType="1"/>
              </p:cNvSpPr>
              <p:nvPr/>
            </p:nvSpPr>
            <p:spPr bwMode="auto">
              <a:xfrm flipV="1">
                <a:off x="2406" y="2454"/>
                <a:ext cx="6" cy="2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Line 243"/>
              <p:cNvSpPr>
                <a:spLocks noChangeShapeType="1"/>
              </p:cNvSpPr>
              <p:nvPr/>
            </p:nvSpPr>
            <p:spPr bwMode="auto">
              <a:xfrm flipV="1">
                <a:off x="2412" y="2424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244"/>
              <p:cNvSpPr>
                <a:spLocks/>
              </p:cNvSpPr>
              <p:nvPr/>
            </p:nvSpPr>
            <p:spPr bwMode="auto">
              <a:xfrm>
                <a:off x="2418" y="2388"/>
                <a:ext cx="6" cy="36"/>
              </a:xfrm>
              <a:custGeom>
                <a:avLst/>
                <a:gdLst>
                  <a:gd name="T0" fmla="*/ 0 w 6"/>
                  <a:gd name="T1" fmla="*/ 36 h 36"/>
                  <a:gd name="T2" fmla="*/ 0 w 6"/>
                  <a:gd name="T3" fmla="*/ 18 h 36"/>
                  <a:gd name="T4" fmla="*/ 6 w 6"/>
                  <a:gd name="T5" fmla="*/ 0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36">
                    <a:moveTo>
                      <a:pt x="0" y="36"/>
                    </a:moveTo>
                    <a:lnTo>
                      <a:pt x="0" y="18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77777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Line 245"/>
              <p:cNvSpPr>
                <a:spLocks noChangeShapeType="1"/>
              </p:cNvSpPr>
              <p:nvPr/>
            </p:nvSpPr>
            <p:spPr bwMode="auto">
              <a:xfrm flipV="1">
                <a:off x="2424" y="2358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Line 246"/>
              <p:cNvSpPr>
                <a:spLocks noChangeShapeType="1"/>
              </p:cNvSpPr>
              <p:nvPr/>
            </p:nvSpPr>
            <p:spPr bwMode="auto">
              <a:xfrm flipV="1">
                <a:off x="2430" y="2322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247"/>
              <p:cNvSpPr>
                <a:spLocks noChangeShapeType="1"/>
              </p:cNvSpPr>
              <p:nvPr/>
            </p:nvSpPr>
            <p:spPr bwMode="auto">
              <a:xfrm flipV="1">
                <a:off x="2430" y="2286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Line 248"/>
              <p:cNvSpPr>
                <a:spLocks noChangeShapeType="1"/>
              </p:cNvSpPr>
              <p:nvPr/>
            </p:nvSpPr>
            <p:spPr bwMode="auto">
              <a:xfrm flipV="1">
                <a:off x="2436" y="2256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Line 249"/>
              <p:cNvSpPr>
                <a:spLocks noChangeShapeType="1"/>
              </p:cNvSpPr>
              <p:nvPr/>
            </p:nvSpPr>
            <p:spPr bwMode="auto">
              <a:xfrm flipV="1">
                <a:off x="2442" y="2220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Line 250"/>
              <p:cNvSpPr>
                <a:spLocks noChangeShapeType="1"/>
              </p:cNvSpPr>
              <p:nvPr/>
            </p:nvSpPr>
            <p:spPr bwMode="auto">
              <a:xfrm flipV="1">
                <a:off x="2448" y="2184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Line 251"/>
              <p:cNvSpPr>
                <a:spLocks noChangeShapeType="1"/>
              </p:cNvSpPr>
              <p:nvPr/>
            </p:nvSpPr>
            <p:spPr bwMode="auto">
              <a:xfrm flipV="1">
                <a:off x="2454" y="2148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Line 252"/>
              <p:cNvSpPr>
                <a:spLocks noChangeShapeType="1"/>
              </p:cNvSpPr>
              <p:nvPr/>
            </p:nvSpPr>
            <p:spPr bwMode="auto">
              <a:xfrm flipV="1">
                <a:off x="2460" y="2118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253"/>
              <p:cNvSpPr>
                <a:spLocks/>
              </p:cNvSpPr>
              <p:nvPr/>
            </p:nvSpPr>
            <p:spPr bwMode="auto">
              <a:xfrm>
                <a:off x="2466" y="2082"/>
                <a:ext cx="6" cy="36"/>
              </a:xfrm>
              <a:custGeom>
                <a:avLst/>
                <a:gdLst>
                  <a:gd name="T0" fmla="*/ 0 w 6"/>
                  <a:gd name="T1" fmla="*/ 36 h 36"/>
                  <a:gd name="T2" fmla="*/ 0 w 6"/>
                  <a:gd name="T3" fmla="*/ 18 h 36"/>
                  <a:gd name="T4" fmla="*/ 6 w 6"/>
                  <a:gd name="T5" fmla="*/ 0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36">
                    <a:moveTo>
                      <a:pt x="0" y="36"/>
                    </a:moveTo>
                    <a:lnTo>
                      <a:pt x="0" y="18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77777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Line 254"/>
              <p:cNvSpPr>
                <a:spLocks noChangeShapeType="1"/>
              </p:cNvSpPr>
              <p:nvPr/>
            </p:nvSpPr>
            <p:spPr bwMode="auto">
              <a:xfrm flipV="1">
                <a:off x="2472" y="2052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Line 255"/>
              <p:cNvSpPr>
                <a:spLocks noChangeShapeType="1"/>
              </p:cNvSpPr>
              <p:nvPr/>
            </p:nvSpPr>
            <p:spPr bwMode="auto">
              <a:xfrm flipV="1">
                <a:off x="2478" y="2028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Line 256"/>
              <p:cNvSpPr>
                <a:spLocks noChangeShapeType="1"/>
              </p:cNvSpPr>
              <p:nvPr/>
            </p:nvSpPr>
            <p:spPr bwMode="auto">
              <a:xfrm flipV="1">
                <a:off x="2478" y="1998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Line 257"/>
              <p:cNvSpPr>
                <a:spLocks noChangeShapeType="1"/>
              </p:cNvSpPr>
              <p:nvPr/>
            </p:nvSpPr>
            <p:spPr bwMode="auto">
              <a:xfrm flipV="1">
                <a:off x="2484" y="1974"/>
                <a:ext cx="6" cy="2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Line 258"/>
              <p:cNvSpPr>
                <a:spLocks noChangeShapeType="1"/>
              </p:cNvSpPr>
              <p:nvPr/>
            </p:nvSpPr>
            <p:spPr bwMode="auto">
              <a:xfrm flipV="1">
                <a:off x="2490" y="1956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Line 259"/>
              <p:cNvSpPr>
                <a:spLocks noChangeShapeType="1"/>
              </p:cNvSpPr>
              <p:nvPr/>
            </p:nvSpPr>
            <p:spPr bwMode="auto">
              <a:xfrm flipV="1">
                <a:off x="2496" y="1938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Line 260"/>
              <p:cNvSpPr>
                <a:spLocks noChangeShapeType="1"/>
              </p:cNvSpPr>
              <p:nvPr/>
            </p:nvSpPr>
            <p:spPr bwMode="auto">
              <a:xfrm flipV="1">
                <a:off x="2502" y="1920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Line 261"/>
              <p:cNvSpPr>
                <a:spLocks noChangeShapeType="1"/>
              </p:cNvSpPr>
              <p:nvPr/>
            </p:nvSpPr>
            <p:spPr bwMode="auto">
              <a:xfrm flipV="1">
                <a:off x="2508" y="1908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262"/>
              <p:cNvSpPr>
                <a:spLocks noChangeShapeType="1"/>
              </p:cNvSpPr>
              <p:nvPr/>
            </p:nvSpPr>
            <p:spPr bwMode="auto">
              <a:xfrm flipV="1">
                <a:off x="2514" y="190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Line 263"/>
              <p:cNvSpPr>
                <a:spLocks noChangeShapeType="1"/>
              </p:cNvSpPr>
              <p:nvPr/>
            </p:nvSpPr>
            <p:spPr bwMode="auto">
              <a:xfrm flipV="1">
                <a:off x="2520" y="1896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Line 264"/>
              <p:cNvSpPr>
                <a:spLocks noChangeShapeType="1"/>
              </p:cNvSpPr>
              <p:nvPr/>
            </p:nvSpPr>
            <p:spPr bwMode="auto">
              <a:xfrm>
                <a:off x="2526" y="189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Line 265"/>
              <p:cNvSpPr>
                <a:spLocks noChangeShapeType="1"/>
              </p:cNvSpPr>
              <p:nvPr/>
            </p:nvSpPr>
            <p:spPr bwMode="auto">
              <a:xfrm>
                <a:off x="2532" y="189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Line 266"/>
              <p:cNvSpPr>
                <a:spLocks noChangeShapeType="1"/>
              </p:cNvSpPr>
              <p:nvPr/>
            </p:nvSpPr>
            <p:spPr bwMode="auto">
              <a:xfrm>
                <a:off x="2532" y="1896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Line 267"/>
              <p:cNvSpPr>
                <a:spLocks noChangeShapeType="1"/>
              </p:cNvSpPr>
              <p:nvPr/>
            </p:nvSpPr>
            <p:spPr bwMode="auto">
              <a:xfrm>
                <a:off x="2538" y="190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Line 268"/>
              <p:cNvSpPr>
                <a:spLocks noChangeShapeType="1"/>
              </p:cNvSpPr>
              <p:nvPr/>
            </p:nvSpPr>
            <p:spPr bwMode="auto">
              <a:xfrm>
                <a:off x="2544" y="1908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Line 269"/>
              <p:cNvSpPr>
                <a:spLocks noChangeShapeType="1"/>
              </p:cNvSpPr>
              <p:nvPr/>
            </p:nvSpPr>
            <p:spPr bwMode="auto">
              <a:xfrm>
                <a:off x="2550" y="1920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Line 270"/>
              <p:cNvSpPr>
                <a:spLocks noChangeShapeType="1"/>
              </p:cNvSpPr>
              <p:nvPr/>
            </p:nvSpPr>
            <p:spPr bwMode="auto">
              <a:xfrm>
                <a:off x="2556" y="1938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Line 271"/>
              <p:cNvSpPr>
                <a:spLocks noChangeShapeType="1"/>
              </p:cNvSpPr>
              <p:nvPr/>
            </p:nvSpPr>
            <p:spPr bwMode="auto">
              <a:xfrm>
                <a:off x="2562" y="1956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Line 272"/>
              <p:cNvSpPr>
                <a:spLocks noChangeShapeType="1"/>
              </p:cNvSpPr>
              <p:nvPr/>
            </p:nvSpPr>
            <p:spPr bwMode="auto">
              <a:xfrm>
                <a:off x="2568" y="1974"/>
                <a:ext cx="6" cy="2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Line 273"/>
              <p:cNvSpPr>
                <a:spLocks noChangeShapeType="1"/>
              </p:cNvSpPr>
              <p:nvPr/>
            </p:nvSpPr>
            <p:spPr bwMode="auto">
              <a:xfrm>
                <a:off x="2574" y="1998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Line 274"/>
              <p:cNvSpPr>
                <a:spLocks noChangeShapeType="1"/>
              </p:cNvSpPr>
              <p:nvPr/>
            </p:nvSpPr>
            <p:spPr bwMode="auto">
              <a:xfrm>
                <a:off x="2580" y="2028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Line 275"/>
              <p:cNvSpPr>
                <a:spLocks noChangeShapeType="1"/>
              </p:cNvSpPr>
              <p:nvPr/>
            </p:nvSpPr>
            <p:spPr bwMode="auto">
              <a:xfrm>
                <a:off x="2580" y="2052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276"/>
              <p:cNvSpPr>
                <a:spLocks/>
              </p:cNvSpPr>
              <p:nvPr/>
            </p:nvSpPr>
            <p:spPr bwMode="auto">
              <a:xfrm>
                <a:off x="2586" y="2082"/>
                <a:ext cx="6" cy="36"/>
              </a:xfrm>
              <a:custGeom>
                <a:avLst/>
                <a:gdLst>
                  <a:gd name="T0" fmla="*/ 0 w 6"/>
                  <a:gd name="T1" fmla="*/ 0 h 36"/>
                  <a:gd name="T2" fmla="*/ 0 w 6"/>
                  <a:gd name="T3" fmla="*/ 18 h 36"/>
                  <a:gd name="T4" fmla="*/ 6 w 6"/>
                  <a:gd name="T5" fmla="*/ 36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36">
                    <a:moveTo>
                      <a:pt x="0" y="0"/>
                    </a:moveTo>
                    <a:lnTo>
                      <a:pt x="0" y="18"/>
                    </a:lnTo>
                    <a:lnTo>
                      <a:pt x="6" y="36"/>
                    </a:lnTo>
                  </a:path>
                </a:pathLst>
              </a:custGeom>
              <a:noFill/>
              <a:ln w="9525">
                <a:solidFill>
                  <a:srgbClr val="77777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Line 277"/>
              <p:cNvSpPr>
                <a:spLocks noChangeShapeType="1"/>
              </p:cNvSpPr>
              <p:nvPr/>
            </p:nvSpPr>
            <p:spPr bwMode="auto">
              <a:xfrm>
                <a:off x="2592" y="2118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Line 278"/>
              <p:cNvSpPr>
                <a:spLocks noChangeShapeType="1"/>
              </p:cNvSpPr>
              <p:nvPr/>
            </p:nvSpPr>
            <p:spPr bwMode="auto">
              <a:xfrm>
                <a:off x="2598" y="2148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Line 279"/>
              <p:cNvSpPr>
                <a:spLocks noChangeShapeType="1"/>
              </p:cNvSpPr>
              <p:nvPr/>
            </p:nvSpPr>
            <p:spPr bwMode="auto">
              <a:xfrm>
                <a:off x="2604" y="2184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Line 280"/>
              <p:cNvSpPr>
                <a:spLocks noChangeShapeType="1"/>
              </p:cNvSpPr>
              <p:nvPr/>
            </p:nvSpPr>
            <p:spPr bwMode="auto">
              <a:xfrm>
                <a:off x="2610" y="2220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Line 281"/>
              <p:cNvSpPr>
                <a:spLocks noChangeShapeType="1"/>
              </p:cNvSpPr>
              <p:nvPr/>
            </p:nvSpPr>
            <p:spPr bwMode="auto">
              <a:xfrm>
                <a:off x="2616" y="2250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Line 282"/>
              <p:cNvSpPr>
                <a:spLocks noChangeShapeType="1"/>
              </p:cNvSpPr>
              <p:nvPr/>
            </p:nvSpPr>
            <p:spPr bwMode="auto">
              <a:xfrm>
                <a:off x="2622" y="2286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Line 283"/>
              <p:cNvSpPr>
                <a:spLocks noChangeShapeType="1"/>
              </p:cNvSpPr>
              <p:nvPr/>
            </p:nvSpPr>
            <p:spPr bwMode="auto">
              <a:xfrm>
                <a:off x="2628" y="2322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Line 284"/>
              <p:cNvSpPr>
                <a:spLocks noChangeShapeType="1"/>
              </p:cNvSpPr>
              <p:nvPr/>
            </p:nvSpPr>
            <p:spPr bwMode="auto">
              <a:xfrm>
                <a:off x="2634" y="2358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285"/>
              <p:cNvSpPr>
                <a:spLocks/>
              </p:cNvSpPr>
              <p:nvPr/>
            </p:nvSpPr>
            <p:spPr bwMode="auto">
              <a:xfrm>
                <a:off x="2634" y="2388"/>
                <a:ext cx="6" cy="36"/>
              </a:xfrm>
              <a:custGeom>
                <a:avLst/>
                <a:gdLst>
                  <a:gd name="T0" fmla="*/ 0 w 6"/>
                  <a:gd name="T1" fmla="*/ 0 h 36"/>
                  <a:gd name="T2" fmla="*/ 0 w 6"/>
                  <a:gd name="T3" fmla="*/ 18 h 36"/>
                  <a:gd name="T4" fmla="*/ 6 w 6"/>
                  <a:gd name="T5" fmla="*/ 36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36">
                    <a:moveTo>
                      <a:pt x="0" y="0"/>
                    </a:moveTo>
                    <a:lnTo>
                      <a:pt x="0" y="18"/>
                    </a:lnTo>
                    <a:lnTo>
                      <a:pt x="6" y="36"/>
                    </a:lnTo>
                  </a:path>
                </a:pathLst>
              </a:custGeom>
              <a:noFill/>
              <a:ln w="9525">
                <a:solidFill>
                  <a:srgbClr val="77777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Line 286"/>
              <p:cNvSpPr>
                <a:spLocks noChangeShapeType="1"/>
              </p:cNvSpPr>
              <p:nvPr/>
            </p:nvSpPr>
            <p:spPr bwMode="auto">
              <a:xfrm>
                <a:off x="2640" y="2424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Line 287"/>
              <p:cNvSpPr>
                <a:spLocks noChangeShapeType="1"/>
              </p:cNvSpPr>
              <p:nvPr/>
            </p:nvSpPr>
            <p:spPr bwMode="auto">
              <a:xfrm>
                <a:off x="2646" y="2454"/>
                <a:ext cx="6" cy="2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Line 288"/>
              <p:cNvSpPr>
                <a:spLocks noChangeShapeType="1"/>
              </p:cNvSpPr>
              <p:nvPr/>
            </p:nvSpPr>
            <p:spPr bwMode="auto">
              <a:xfrm>
                <a:off x="2652" y="2478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Line 289"/>
              <p:cNvSpPr>
                <a:spLocks noChangeShapeType="1"/>
              </p:cNvSpPr>
              <p:nvPr/>
            </p:nvSpPr>
            <p:spPr bwMode="auto">
              <a:xfrm>
                <a:off x="2658" y="2508"/>
                <a:ext cx="6" cy="2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Line 290"/>
              <p:cNvSpPr>
                <a:spLocks noChangeShapeType="1"/>
              </p:cNvSpPr>
              <p:nvPr/>
            </p:nvSpPr>
            <p:spPr bwMode="auto">
              <a:xfrm>
                <a:off x="2664" y="2532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Line 291"/>
              <p:cNvSpPr>
                <a:spLocks noChangeShapeType="1"/>
              </p:cNvSpPr>
              <p:nvPr/>
            </p:nvSpPr>
            <p:spPr bwMode="auto">
              <a:xfrm>
                <a:off x="2670" y="2550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Line 292"/>
              <p:cNvSpPr>
                <a:spLocks noChangeShapeType="1"/>
              </p:cNvSpPr>
              <p:nvPr/>
            </p:nvSpPr>
            <p:spPr bwMode="auto">
              <a:xfrm>
                <a:off x="2676" y="2568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Line 293"/>
              <p:cNvSpPr>
                <a:spLocks noChangeShapeType="1"/>
              </p:cNvSpPr>
              <p:nvPr/>
            </p:nvSpPr>
            <p:spPr bwMode="auto">
              <a:xfrm>
                <a:off x="2682" y="2586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Line 294"/>
              <p:cNvSpPr>
                <a:spLocks noChangeShapeType="1"/>
              </p:cNvSpPr>
              <p:nvPr/>
            </p:nvSpPr>
            <p:spPr bwMode="auto">
              <a:xfrm>
                <a:off x="2682" y="259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Line 295"/>
              <p:cNvSpPr>
                <a:spLocks noChangeShapeType="1"/>
              </p:cNvSpPr>
              <p:nvPr/>
            </p:nvSpPr>
            <p:spPr bwMode="auto">
              <a:xfrm>
                <a:off x="2688" y="2604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Line 296"/>
              <p:cNvSpPr>
                <a:spLocks noChangeShapeType="1"/>
              </p:cNvSpPr>
              <p:nvPr/>
            </p:nvSpPr>
            <p:spPr bwMode="auto">
              <a:xfrm>
                <a:off x="2694" y="261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Line 297"/>
              <p:cNvSpPr>
                <a:spLocks noChangeShapeType="1"/>
              </p:cNvSpPr>
              <p:nvPr/>
            </p:nvSpPr>
            <p:spPr bwMode="auto">
              <a:xfrm>
                <a:off x="2700" y="261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Line 298"/>
              <p:cNvSpPr>
                <a:spLocks noChangeShapeType="1"/>
              </p:cNvSpPr>
              <p:nvPr/>
            </p:nvSpPr>
            <p:spPr bwMode="auto">
              <a:xfrm flipV="1">
                <a:off x="2706" y="2604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Line 299"/>
              <p:cNvSpPr>
                <a:spLocks noChangeShapeType="1"/>
              </p:cNvSpPr>
              <p:nvPr/>
            </p:nvSpPr>
            <p:spPr bwMode="auto">
              <a:xfrm flipV="1">
                <a:off x="2712" y="259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Line 300"/>
              <p:cNvSpPr>
                <a:spLocks noChangeShapeType="1"/>
              </p:cNvSpPr>
              <p:nvPr/>
            </p:nvSpPr>
            <p:spPr bwMode="auto">
              <a:xfrm flipV="1">
                <a:off x="2718" y="2586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Line 301"/>
              <p:cNvSpPr>
                <a:spLocks noChangeShapeType="1"/>
              </p:cNvSpPr>
              <p:nvPr/>
            </p:nvSpPr>
            <p:spPr bwMode="auto">
              <a:xfrm flipV="1">
                <a:off x="2724" y="2568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Line 302"/>
              <p:cNvSpPr>
                <a:spLocks noChangeShapeType="1"/>
              </p:cNvSpPr>
              <p:nvPr/>
            </p:nvSpPr>
            <p:spPr bwMode="auto">
              <a:xfrm flipV="1">
                <a:off x="2730" y="2550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Line 303"/>
              <p:cNvSpPr>
                <a:spLocks noChangeShapeType="1"/>
              </p:cNvSpPr>
              <p:nvPr/>
            </p:nvSpPr>
            <p:spPr bwMode="auto">
              <a:xfrm flipV="1">
                <a:off x="2730" y="2532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Line 304"/>
              <p:cNvSpPr>
                <a:spLocks noChangeShapeType="1"/>
              </p:cNvSpPr>
              <p:nvPr/>
            </p:nvSpPr>
            <p:spPr bwMode="auto">
              <a:xfrm flipV="1">
                <a:off x="2736" y="2508"/>
                <a:ext cx="6" cy="2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Line 305"/>
              <p:cNvSpPr>
                <a:spLocks noChangeShapeType="1"/>
              </p:cNvSpPr>
              <p:nvPr/>
            </p:nvSpPr>
            <p:spPr bwMode="auto">
              <a:xfrm flipV="1">
                <a:off x="2742" y="2478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Line 306"/>
              <p:cNvSpPr>
                <a:spLocks noChangeShapeType="1"/>
              </p:cNvSpPr>
              <p:nvPr/>
            </p:nvSpPr>
            <p:spPr bwMode="auto">
              <a:xfrm flipV="1">
                <a:off x="2748" y="2454"/>
                <a:ext cx="6" cy="2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Line 307"/>
              <p:cNvSpPr>
                <a:spLocks noChangeShapeType="1"/>
              </p:cNvSpPr>
              <p:nvPr/>
            </p:nvSpPr>
            <p:spPr bwMode="auto">
              <a:xfrm flipV="1">
                <a:off x="2754" y="2424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308"/>
              <p:cNvSpPr>
                <a:spLocks/>
              </p:cNvSpPr>
              <p:nvPr/>
            </p:nvSpPr>
            <p:spPr bwMode="auto">
              <a:xfrm>
                <a:off x="2760" y="2388"/>
                <a:ext cx="6" cy="36"/>
              </a:xfrm>
              <a:custGeom>
                <a:avLst/>
                <a:gdLst>
                  <a:gd name="T0" fmla="*/ 0 w 6"/>
                  <a:gd name="T1" fmla="*/ 36 h 36"/>
                  <a:gd name="T2" fmla="*/ 0 w 6"/>
                  <a:gd name="T3" fmla="*/ 18 h 36"/>
                  <a:gd name="T4" fmla="*/ 6 w 6"/>
                  <a:gd name="T5" fmla="*/ 0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36">
                    <a:moveTo>
                      <a:pt x="0" y="36"/>
                    </a:moveTo>
                    <a:lnTo>
                      <a:pt x="0" y="18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77777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Line 309"/>
              <p:cNvSpPr>
                <a:spLocks noChangeShapeType="1"/>
              </p:cNvSpPr>
              <p:nvPr/>
            </p:nvSpPr>
            <p:spPr bwMode="auto">
              <a:xfrm flipV="1">
                <a:off x="2766" y="2358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Line 310"/>
              <p:cNvSpPr>
                <a:spLocks noChangeShapeType="1"/>
              </p:cNvSpPr>
              <p:nvPr/>
            </p:nvSpPr>
            <p:spPr bwMode="auto">
              <a:xfrm flipV="1">
                <a:off x="2772" y="2322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Line 311"/>
              <p:cNvSpPr>
                <a:spLocks noChangeShapeType="1"/>
              </p:cNvSpPr>
              <p:nvPr/>
            </p:nvSpPr>
            <p:spPr bwMode="auto">
              <a:xfrm flipV="1">
                <a:off x="2778" y="2286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Line 312"/>
              <p:cNvSpPr>
                <a:spLocks noChangeShapeType="1"/>
              </p:cNvSpPr>
              <p:nvPr/>
            </p:nvSpPr>
            <p:spPr bwMode="auto">
              <a:xfrm flipV="1">
                <a:off x="2784" y="2256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Line 313"/>
              <p:cNvSpPr>
                <a:spLocks noChangeShapeType="1"/>
              </p:cNvSpPr>
              <p:nvPr/>
            </p:nvSpPr>
            <p:spPr bwMode="auto">
              <a:xfrm flipV="1">
                <a:off x="2784" y="2220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Line 314"/>
              <p:cNvSpPr>
                <a:spLocks noChangeShapeType="1"/>
              </p:cNvSpPr>
              <p:nvPr/>
            </p:nvSpPr>
            <p:spPr bwMode="auto">
              <a:xfrm flipV="1">
                <a:off x="2790" y="2184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Line 315"/>
              <p:cNvSpPr>
                <a:spLocks noChangeShapeType="1"/>
              </p:cNvSpPr>
              <p:nvPr/>
            </p:nvSpPr>
            <p:spPr bwMode="auto">
              <a:xfrm flipV="1">
                <a:off x="2796" y="2148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Line 316"/>
              <p:cNvSpPr>
                <a:spLocks noChangeShapeType="1"/>
              </p:cNvSpPr>
              <p:nvPr/>
            </p:nvSpPr>
            <p:spPr bwMode="auto">
              <a:xfrm flipV="1">
                <a:off x="2802" y="2118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317"/>
              <p:cNvSpPr>
                <a:spLocks/>
              </p:cNvSpPr>
              <p:nvPr/>
            </p:nvSpPr>
            <p:spPr bwMode="auto">
              <a:xfrm>
                <a:off x="2808" y="2082"/>
                <a:ext cx="6" cy="36"/>
              </a:xfrm>
              <a:custGeom>
                <a:avLst/>
                <a:gdLst>
                  <a:gd name="T0" fmla="*/ 0 w 6"/>
                  <a:gd name="T1" fmla="*/ 36 h 36"/>
                  <a:gd name="T2" fmla="*/ 0 w 6"/>
                  <a:gd name="T3" fmla="*/ 18 h 36"/>
                  <a:gd name="T4" fmla="*/ 6 w 6"/>
                  <a:gd name="T5" fmla="*/ 0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36">
                    <a:moveTo>
                      <a:pt x="0" y="36"/>
                    </a:moveTo>
                    <a:lnTo>
                      <a:pt x="0" y="18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77777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Line 318"/>
              <p:cNvSpPr>
                <a:spLocks noChangeShapeType="1"/>
              </p:cNvSpPr>
              <p:nvPr/>
            </p:nvSpPr>
            <p:spPr bwMode="auto">
              <a:xfrm flipV="1">
                <a:off x="2814" y="2052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Line 319"/>
              <p:cNvSpPr>
                <a:spLocks noChangeShapeType="1"/>
              </p:cNvSpPr>
              <p:nvPr/>
            </p:nvSpPr>
            <p:spPr bwMode="auto">
              <a:xfrm flipV="1">
                <a:off x="2820" y="2028"/>
                <a:ext cx="6" cy="2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Line 320"/>
              <p:cNvSpPr>
                <a:spLocks noChangeShapeType="1"/>
              </p:cNvSpPr>
              <p:nvPr/>
            </p:nvSpPr>
            <p:spPr bwMode="auto">
              <a:xfrm flipV="1">
                <a:off x="2826" y="1998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Line 321"/>
              <p:cNvSpPr>
                <a:spLocks noChangeShapeType="1"/>
              </p:cNvSpPr>
              <p:nvPr/>
            </p:nvSpPr>
            <p:spPr bwMode="auto">
              <a:xfrm flipV="1">
                <a:off x="2832" y="1974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Line 322"/>
              <p:cNvSpPr>
                <a:spLocks noChangeShapeType="1"/>
              </p:cNvSpPr>
              <p:nvPr/>
            </p:nvSpPr>
            <p:spPr bwMode="auto">
              <a:xfrm flipV="1">
                <a:off x="2832" y="1956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Line 323"/>
              <p:cNvSpPr>
                <a:spLocks noChangeShapeType="1"/>
              </p:cNvSpPr>
              <p:nvPr/>
            </p:nvSpPr>
            <p:spPr bwMode="auto">
              <a:xfrm flipV="1">
                <a:off x="2838" y="1938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Line 324"/>
              <p:cNvSpPr>
                <a:spLocks noChangeShapeType="1"/>
              </p:cNvSpPr>
              <p:nvPr/>
            </p:nvSpPr>
            <p:spPr bwMode="auto">
              <a:xfrm flipV="1">
                <a:off x="2844" y="1920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Line 325"/>
              <p:cNvSpPr>
                <a:spLocks noChangeShapeType="1"/>
              </p:cNvSpPr>
              <p:nvPr/>
            </p:nvSpPr>
            <p:spPr bwMode="auto">
              <a:xfrm flipV="1">
                <a:off x="2850" y="1908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Line 326"/>
              <p:cNvSpPr>
                <a:spLocks noChangeShapeType="1"/>
              </p:cNvSpPr>
              <p:nvPr/>
            </p:nvSpPr>
            <p:spPr bwMode="auto">
              <a:xfrm flipV="1">
                <a:off x="2856" y="190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Line 327"/>
              <p:cNvSpPr>
                <a:spLocks noChangeShapeType="1"/>
              </p:cNvSpPr>
              <p:nvPr/>
            </p:nvSpPr>
            <p:spPr bwMode="auto">
              <a:xfrm flipV="1">
                <a:off x="2862" y="1896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Line 328"/>
              <p:cNvSpPr>
                <a:spLocks noChangeShapeType="1"/>
              </p:cNvSpPr>
              <p:nvPr/>
            </p:nvSpPr>
            <p:spPr bwMode="auto">
              <a:xfrm>
                <a:off x="2868" y="189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Line 329"/>
              <p:cNvSpPr>
                <a:spLocks noChangeShapeType="1"/>
              </p:cNvSpPr>
              <p:nvPr/>
            </p:nvSpPr>
            <p:spPr bwMode="auto">
              <a:xfrm>
                <a:off x="2874" y="189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Line 330"/>
              <p:cNvSpPr>
                <a:spLocks noChangeShapeType="1"/>
              </p:cNvSpPr>
              <p:nvPr/>
            </p:nvSpPr>
            <p:spPr bwMode="auto">
              <a:xfrm>
                <a:off x="2880" y="189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Line 331"/>
              <p:cNvSpPr>
                <a:spLocks noChangeShapeType="1"/>
              </p:cNvSpPr>
              <p:nvPr/>
            </p:nvSpPr>
            <p:spPr bwMode="auto">
              <a:xfrm>
                <a:off x="2880" y="190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Line 332"/>
              <p:cNvSpPr>
                <a:spLocks noChangeShapeType="1"/>
              </p:cNvSpPr>
              <p:nvPr/>
            </p:nvSpPr>
            <p:spPr bwMode="auto">
              <a:xfrm>
                <a:off x="2886" y="1908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Line 333"/>
              <p:cNvSpPr>
                <a:spLocks noChangeShapeType="1"/>
              </p:cNvSpPr>
              <p:nvPr/>
            </p:nvSpPr>
            <p:spPr bwMode="auto">
              <a:xfrm>
                <a:off x="2892" y="1920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Line 334"/>
              <p:cNvSpPr>
                <a:spLocks noChangeShapeType="1"/>
              </p:cNvSpPr>
              <p:nvPr/>
            </p:nvSpPr>
            <p:spPr bwMode="auto">
              <a:xfrm>
                <a:off x="2898" y="1938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Line 335"/>
              <p:cNvSpPr>
                <a:spLocks noChangeShapeType="1"/>
              </p:cNvSpPr>
              <p:nvPr/>
            </p:nvSpPr>
            <p:spPr bwMode="auto">
              <a:xfrm>
                <a:off x="2904" y="1956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Line 336"/>
              <p:cNvSpPr>
                <a:spLocks noChangeShapeType="1"/>
              </p:cNvSpPr>
              <p:nvPr/>
            </p:nvSpPr>
            <p:spPr bwMode="auto">
              <a:xfrm>
                <a:off x="2910" y="1974"/>
                <a:ext cx="6" cy="2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Line 337"/>
              <p:cNvSpPr>
                <a:spLocks noChangeShapeType="1"/>
              </p:cNvSpPr>
              <p:nvPr/>
            </p:nvSpPr>
            <p:spPr bwMode="auto">
              <a:xfrm>
                <a:off x="2916" y="1998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Line 338"/>
              <p:cNvSpPr>
                <a:spLocks noChangeShapeType="1"/>
              </p:cNvSpPr>
              <p:nvPr/>
            </p:nvSpPr>
            <p:spPr bwMode="auto">
              <a:xfrm>
                <a:off x="2922" y="2028"/>
                <a:ext cx="6" cy="2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Line 339"/>
              <p:cNvSpPr>
                <a:spLocks noChangeShapeType="1"/>
              </p:cNvSpPr>
              <p:nvPr/>
            </p:nvSpPr>
            <p:spPr bwMode="auto">
              <a:xfrm>
                <a:off x="2928" y="2052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340"/>
              <p:cNvSpPr>
                <a:spLocks/>
              </p:cNvSpPr>
              <p:nvPr/>
            </p:nvSpPr>
            <p:spPr bwMode="auto">
              <a:xfrm>
                <a:off x="2934" y="2082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18 h 36"/>
                  <a:gd name="T4" fmla="*/ 0 w 1"/>
                  <a:gd name="T5" fmla="*/ 36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6">
                    <a:moveTo>
                      <a:pt x="0" y="0"/>
                    </a:moveTo>
                    <a:lnTo>
                      <a:pt x="0" y="18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77777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Line 341"/>
              <p:cNvSpPr>
                <a:spLocks noChangeShapeType="1"/>
              </p:cNvSpPr>
              <p:nvPr/>
            </p:nvSpPr>
            <p:spPr bwMode="auto">
              <a:xfrm>
                <a:off x="2934" y="2118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Line 342"/>
              <p:cNvSpPr>
                <a:spLocks noChangeShapeType="1"/>
              </p:cNvSpPr>
              <p:nvPr/>
            </p:nvSpPr>
            <p:spPr bwMode="auto">
              <a:xfrm>
                <a:off x="2940" y="2148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Line 343"/>
              <p:cNvSpPr>
                <a:spLocks noChangeShapeType="1"/>
              </p:cNvSpPr>
              <p:nvPr/>
            </p:nvSpPr>
            <p:spPr bwMode="auto">
              <a:xfrm>
                <a:off x="2946" y="2184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Line 344"/>
              <p:cNvSpPr>
                <a:spLocks noChangeShapeType="1"/>
              </p:cNvSpPr>
              <p:nvPr/>
            </p:nvSpPr>
            <p:spPr bwMode="auto">
              <a:xfrm>
                <a:off x="2952" y="2220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Line 345"/>
              <p:cNvSpPr>
                <a:spLocks noChangeShapeType="1"/>
              </p:cNvSpPr>
              <p:nvPr/>
            </p:nvSpPr>
            <p:spPr bwMode="auto">
              <a:xfrm>
                <a:off x="2958" y="2250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Line 346"/>
              <p:cNvSpPr>
                <a:spLocks noChangeShapeType="1"/>
              </p:cNvSpPr>
              <p:nvPr/>
            </p:nvSpPr>
            <p:spPr bwMode="auto">
              <a:xfrm>
                <a:off x="2964" y="2286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Line 347"/>
              <p:cNvSpPr>
                <a:spLocks noChangeShapeType="1"/>
              </p:cNvSpPr>
              <p:nvPr/>
            </p:nvSpPr>
            <p:spPr bwMode="auto">
              <a:xfrm>
                <a:off x="2970" y="2322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Line 348"/>
              <p:cNvSpPr>
                <a:spLocks noChangeShapeType="1"/>
              </p:cNvSpPr>
              <p:nvPr/>
            </p:nvSpPr>
            <p:spPr bwMode="auto">
              <a:xfrm>
                <a:off x="2976" y="2358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349"/>
              <p:cNvSpPr>
                <a:spLocks/>
              </p:cNvSpPr>
              <p:nvPr/>
            </p:nvSpPr>
            <p:spPr bwMode="auto">
              <a:xfrm>
                <a:off x="2982" y="2388"/>
                <a:ext cx="1" cy="36"/>
              </a:xfrm>
              <a:custGeom>
                <a:avLst/>
                <a:gdLst>
                  <a:gd name="T0" fmla="*/ 0 w 1"/>
                  <a:gd name="T1" fmla="*/ 0 h 36"/>
                  <a:gd name="T2" fmla="*/ 0 w 1"/>
                  <a:gd name="T3" fmla="*/ 18 h 36"/>
                  <a:gd name="T4" fmla="*/ 0 w 1"/>
                  <a:gd name="T5" fmla="*/ 36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6">
                    <a:moveTo>
                      <a:pt x="0" y="0"/>
                    </a:moveTo>
                    <a:lnTo>
                      <a:pt x="0" y="18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77777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Line 350"/>
              <p:cNvSpPr>
                <a:spLocks noChangeShapeType="1"/>
              </p:cNvSpPr>
              <p:nvPr/>
            </p:nvSpPr>
            <p:spPr bwMode="auto">
              <a:xfrm>
                <a:off x="2982" y="2424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Line 351"/>
              <p:cNvSpPr>
                <a:spLocks noChangeShapeType="1"/>
              </p:cNvSpPr>
              <p:nvPr/>
            </p:nvSpPr>
            <p:spPr bwMode="auto">
              <a:xfrm>
                <a:off x="2988" y="2454"/>
                <a:ext cx="6" cy="2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Line 352"/>
              <p:cNvSpPr>
                <a:spLocks noChangeShapeType="1"/>
              </p:cNvSpPr>
              <p:nvPr/>
            </p:nvSpPr>
            <p:spPr bwMode="auto">
              <a:xfrm>
                <a:off x="2994" y="2478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Line 353"/>
              <p:cNvSpPr>
                <a:spLocks noChangeShapeType="1"/>
              </p:cNvSpPr>
              <p:nvPr/>
            </p:nvSpPr>
            <p:spPr bwMode="auto">
              <a:xfrm>
                <a:off x="3000" y="2508"/>
                <a:ext cx="6" cy="2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Line 354"/>
              <p:cNvSpPr>
                <a:spLocks noChangeShapeType="1"/>
              </p:cNvSpPr>
              <p:nvPr/>
            </p:nvSpPr>
            <p:spPr bwMode="auto">
              <a:xfrm>
                <a:off x="3006" y="2532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Line 355"/>
              <p:cNvSpPr>
                <a:spLocks noChangeShapeType="1"/>
              </p:cNvSpPr>
              <p:nvPr/>
            </p:nvSpPr>
            <p:spPr bwMode="auto">
              <a:xfrm>
                <a:off x="3012" y="2550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Line 356"/>
              <p:cNvSpPr>
                <a:spLocks noChangeShapeType="1"/>
              </p:cNvSpPr>
              <p:nvPr/>
            </p:nvSpPr>
            <p:spPr bwMode="auto">
              <a:xfrm>
                <a:off x="3018" y="2568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Line 357"/>
              <p:cNvSpPr>
                <a:spLocks noChangeShapeType="1"/>
              </p:cNvSpPr>
              <p:nvPr/>
            </p:nvSpPr>
            <p:spPr bwMode="auto">
              <a:xfrm>
                <a:off x="3024" y="2586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Line 358"/>
              <p:cNvSpPr>
                <a:spLocks noChangeShapeType="1"/>
              </p:cNvSpPr>
              <p:nvPr/>
            </p:nvSpPr>
            <p:spPr bwMode="auto">
              <a:xfrm>
                <a:off x="3030" y="259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Line 359"/>
              <p:cNvSpPr>
                <a:spLocks noChangeShapeType="1"/>
              </p:cNvSpPr>
              <p:nvPr/>
            </p:nvSpPr>
            <p:spPr bwMode="auto">
              <a:xfrm>
                <a:off x="3036" y="260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Line 360"/>
              <p:cNvSpPr>
                <a:spLocks noChangeShapeType="1"/>
              </p:cNvSpPr>
              <p:nvPr/>
            </p:nvSpPr>
            <p:spPr bwMode="auto">
              <a:xfrm>
                <a:off x="3036" y="261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Line 361"/>
              <p:cNvSpPr>
                <a:spLocks noChangeShapeType="1"/>
              </p:cNvSpPr>
              <p:nvPr/>
            </p:nvSpPr>
            <p:spPr bwMode="auto">
              <a:xfrm>
                <a:off x="3042" y="261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Line 362"/>
              <p:cNvSpPr>
                <a:spLocks noChangeShapeType="1"/>
              </p:cNvSpPr>
              <p:nvPr/>
            </p:nvSpPr>
            <p:spPr bwMode="auto">
              <a:xfrm flipV="1">
                <a:off x="3048" y="2604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Line 363"/>
              <p:cNvSpPr>
                <a:spLocks noChangeShapeType="1"/>
              </p:cNvSpPr>
              <p:nvPr/>
            </p:nvSpPr>
            <p:spPr bwMode="auto">
              <a:xfrm flipV="1">
                <a:off x="3054" y="259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Line 364"/>
              <p:cNvSpPr>
                <a:spLocks noChangeShapeType="1"/>
              </p:cNvSpPr>
              <p:nvPr/>
            </p:nvSpPr>
            <p:spPr bwMode="auto">
              <a:xfrm flipV="1">
                <a:off x="3060" y="2586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Line 365"/>
              <p:cNvSpPr>
                <a:spLocks noChangeShapeType="1"/>
              </p:cNvSpPr>
              <p:nvPr/>
            </p:nvSpPr>
            <p:spPr bwMode="auto">
              <a:xfrm flipV="1">
                <a:off x="3066" y="2568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Line 366"/>
              <p:cNvSpPr>
                <a:spLocks noChangeShapeType="1"/>
              </p:cNvSpPr>
              <p:nvPr/>
            </p:nvSpPr>
            <p:spPr bwMode="auto">
              <a:xfrm flipV="1">
                <a:off x="3072" y="2550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Line 367"/>
              <p:cNvSpPr>
                <a:spLocks noChangeShapeType="1"/>
              </p:cNvSpPr>
              <p:nvPr/>
            </p:nvSpPr>
            <p:spPr bwMode="auto">
              <a:xfrm flipV="1">
                <a:off x="3078" y="2532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Line 368"/>
              <p:cNvSpPr>
                <a:spLocks noChangeShapeType="1"/>
              </p:cNvSpPr>
              <p:nvPr/>
            </p:nvSpPr>
            <p:spPr bwMode="auto">
              <a:xfrm flipV="1">
                <a:off x="3084" y="2508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Line 369"/>
              <p:cNvSpPr>
                <a:spLocks noChangeShapeType="1"/>
              </p:cNvSpPr>
              <p:nvPr/>
            </p:nvSpPr>
            <p:spPr bwMode="auto">
              <a:xfrm flipV="1">
                <a:off x="3084" y="2478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Line 370"/>
              <p:cNvSpPr>
                <a:spLocks noChangeShapeType="1"/>
              </p:cNvSpPr>
              <p:nvPr/>
            </p:nvSpPr>
            <p:spPr bwMode="auto">
              <a:xfrm flipV="1">
                <a:off x="3090" y="2454"/>
                <a:ext cx="6" cy="2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Line 371"/>
              <p:cNvSpPr>
                <a:spLocks noChangeShapeType="1"/>
              </p:cNvSpPr>
              <p:nvPr/>
            </p:nvSpPr>
            <p:spPr bwMode="auto">
              <a:xfrm flipV="1">
                <a:off x="3096" y="2424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Freeform 372"/>
              <p:cNvSpPr>
                <a:spLocks/>
              </p:cNvSpPr>
              <p:nvPr/>
            </p:nvSpPr>
            <p:spPr bwMode="auto">
              <a:xfrm>
                <a:off x="3102" y="2388"/>
                <a:ext cx="6" cy="36"/>
              </a:xfrm>
              <a:custGeom>
                <a:avLst/>
                <a:gdLst>
                  <a:gd name="T0" fmla="*/ 0 w 6"/>
                  <a:gd name="T1" fmla="*/ 36 h 36"/>
                  <a:gd name="T2" fmla="*/ 0 w 6"/>
                  <a:gd name="T3" fmla="*/ 18 h 36"/>
                  <a:gd name="T4" fmla="*/ 6 w 6"/>
                  <a:gd name="T5" fmla="*/ 0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36">
                    <a:moveTo>
                      <a:pt x="0" y="36"/>
                    </a:moveTo>
                    <a:lnTo>
                      <a:pt x="0" y="18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77777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Line 373"/>
              <p:cNvSpPr>
                <a:spLocks noChangeShapeType="1"/>
              </p:cNvSpPr>
              <p:nvPr/>
            </p:nvSpPr>
            <p:spPr bwMode="auto">
              <a:xfrm flipV="1">
                <a:off x="3108" y="2358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Line 374"/>
              <p:cNvSpPr>
                <a:spLocks noChangeShapeType="1"/>
              </p:cNvSpPr>
              <p:nvPr/>
            </p:nvSpPr>
            <p:spPr bwMode="auto">
              <a:xfrm flipV="1">
                <a:off x="3114" y="2322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Line 375"/>
              <p:cNvSpPr>
                <a:spLocks noChangeShapeType="1"/>
              </p:cNvSpPr>
              <p:nvPr/>
            </p:nvSpPr>
            <p:spPr bwMode="auto">
              <a:xfrm flipV="1">
                <a:off x="3120" y="2286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Line 376"/>
              <p:cNvSpPr>
                <a:spLocks noChangeShapeType="1"/>
              </p:cNvSpPr>
              <p:nvPr/>
            </p:nvSpPr>
            <p:spPr bwMode="auto">
              <a:xfrm flipV="1">
                <a:off x="3126" y="2256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Line 377"/>
              <p:cNvSpPr>
                <a:spLocks noChangeShapeType="1"/>
              </p:cNvSpPr>
              <p:nvPr/>
            </p:nvSpPr>
            <p:spPr bwMode="auto">
              <a:xfrm flipV="1">
                <a:off x="3132" y="2220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Line 378"/>
              <p:cNvSpPr>
                <a:spLocks noChangeShapeType="1"/>
              </p:cNvSpPr>
              <p:nvPr/>
            </p:nvSpPr>
            <p:spPr bwMode="auto">
              <a:xfrm flipV="1">
                <a:off x="3132" y="2184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Line 379"/>
              <p:cNvSpPr>
                <a:spLocks noChangeShapeType="1"/>
              </p:cNvSpPr>
              <p:nvPr/>
            </p:nvSpPr>
            <p:spPr bwMode="auto">
              <a:xfrm flipV="1">
                <a:off x="3138" y="2148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Line 380"/>
              <p:cNvSpPr>
                <a:spLocks noChangeShapeType="1"/>
              </p:cNvSpPr>
              <p:nvPr/>
            </p:nvSpPr>
            <p:spPr bwMode="auto">
              <a:xfrm flipV="1">
                <a:off x="3144" y="2118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Freeform 381"/>
              <p:cNvSpPr>
                <a:spLocks/>
              </p:cNvSpPr>
              <p:nvPr/>
            </p:nvSpPr>
            <p:spPr bwMode="auto">
              <a:xfrm>
                <a:off x="3150" y="2082"/>
                <a:ext cx="6" cy="36"/>
              </a:xfrm>
              <a:custGeom>
                <a:avLst/>
                <a:gdLst>
                  <a:gd name="T0" fmla="*/ 0 w 6"/>
                  <a:gd name="T1" fmla="*/ 36 h 36"/>
                  <a:gd name="T2" fmla="*/ 0 w 6"/>
                  <a:gd name="T3" fmla="*/ 18 h 36"/>
                  <a:gd name="T4" fmla="*/ 6 w 6"/>
                  <a:gd name="T5" fmla="*/ 0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36">
                    <a:moveTo>
                      <a:pt x="0" y="36"/>
                    </a:moveTo>
                    <a:lnTo>
                      <a:pt x="0" y="18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77777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Line 382"/>
              <p:cNvSpPr>
                <a:spLocks noChangeShapeType="1"/>
              </p:cNvSpPr>
              <p:nvPr/>
            </p:nvSpPr>
            <p:spPr bwMode="auto">
              <a:xfrm flipV="1">
                <a:off x="3156" y="2052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Line 383"/>
              <p:cNvSpPr>
                <a:spLocks noChangeShapeType="1"/>
              </p:cNvSpPr>
              <p:nvPr/>
            </p:nvSpPr>
            <p:spPr bwMode="auto">
              <a:xfrm flipV="1">
                <a:off x="3162" y="2028"/>
                <a:ext cx="6" cy="2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Line 384"/>
              <p:cNvSpPr>
                <a:spLocks noChangeShapeType="1"/>
              </p:cNvSpPr>
              <p:nvPr/>
            </p:nvSpPr>
            <p:spPr bwMode="auto">
              <a:xfrm flipV="1">
                <a:off x="3168" y="1998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Line 385"/>
              <p:cNvSpPr>
                <a:spLocks noChangeShapeType="1"/>
              </p:cNvSpPr>
              <p:nvPr/>
            </p:nvSpPr>
            <p:spPr bwMode="auto">
              <a:xfrm flipV="1">
                <a:off x="3174" y="1974"/>
                <a:ext cx="6" cy="2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Line 386"/>
              <p:cNvSpPr>
                <a:spLocks noChangeShapeType="1"/>
              </p:cNvSpPr>
              <p:nvPr/>
            </p:nvSpPr>
            <p:spPr bwMode="auto">
              <a:xfrm flipV="1">
                <a:off x="3180" y="1956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Line 387"/>
              <p:cNvSpPr>
                <a:spLocks noChangeShapeType="1"/>
              </p:cNvSpPr>
              <p:nvPr/>
            </p:nvSpPr>
            <p:spPr bwMode="auto">
              <a:xfrm flipV="1">
                <a:off x="3186" y="1938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Line 388"/>
              <p:cNvSpPr>
                <a:spLocks noChangeShapeType="1"/>
              </p:cNvSpPr>
              <p:nvPr/>
            </p:nvSpPr>
            <p:spPr bwMode="auto">
              <a:xfrm flipV="1">
                <a:off x="3186" y="1920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Line 389"/>
              <p:cNvSpPr>
                <a:spLocks noChangeShapeType="1"/>
              </p:cNvSpPr>
              <p:nvPr/>
            </p:nvSpPr>
            <p:spPr bwMode="auto">
              <a:xfrm flipV="1">
                <a:off x="3192" y="1908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Line 390"/>
              <p:cNvSpPr>
                <a:spLocks noChangeShapeType="1"/>
              </p:cNvSpPr>
              <p:nvPr/>
            </p:nvSpPr>
            <p:spPr bwMode="auto">
              <a:xfrm flipV="1">
                <a:off x="3198" y="190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Line 391"/>
              <p:cNvSpPr>
                <a:spLocks noChangeShapeType="1"/>
              </p:cNvSpPr>
              <p:nvPr/>
            </p:nvSpPr>
            <p:spPr bwMode="auto">
              <a:xfrm flipV="1">
                <a:off x="3204" y="1896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Line 392"/>
              <p:cNvSpPr>
                <a:spLocks noChangeShapeType="1"/>
              </p:cNvSpPr>
              <p:nvPr/>
            </p:nvSpPr>
            <p:spPr bwMode="auto">
              <a:xfrm>
                <a:off x="3210" y="189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Line 393"/>
              <p:cNvSpPr>
                <a:spLocks noChangeShapeType="1"/>
              </p:cNvSpPr>
              <p:nvPr/>
            </p:nvSpPr>
            <p:spPr bwMode="auto">
              <a:xfrm>
                <a:off x="3216" y="189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Line 394"/>
              <p:cNvSpPr>
                <a:spLocks noChangeShapeType="1"/>
              </p:cNvSpPr>
              <p:nvPr/>
            </p:nvSpPr>
            <p:spPr bwMode="auto">
              <a:xfrm>
                <a:off x="3222" y="1896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Line 395"/>
              <p:cNvSpPr>
                <a:spLocks noChangeShapeType="1"/>
              </p:cNvSpPr>
              <p:nvPr/>
            </p:nvSpPr>
            <p:spPr bwMode="auto">
              <a:xfrm>
                <a:off x="3228" y="190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Line 396"/>
              <p:cNvSpPr>
                <a:spLocks noChangeShapeType="1"/>
              </p:cNvSpPr>
              <p:nvPr/>
            </p:nvSpPr>
            <p:spPr bwMode="auto">
              <a:xfrm>
                <a:off x="3234" y="1908"/>
                <a:ext cx="1" cy="12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Line 397"/>
              <p:cNvSpPr>
                <a:spLocks noChangeShapeType="1"/>
              </p:cNvSpPr>
              <p:nvPr/>
            </p:nvSpPr>
            <p:spPr bwMode="auto">
              <a:xfrm>
                <a:off x="3234" y="1920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Line 398"/>
              <p:cNvSpPr>
                <a:spLocks noChangeShapeType="1"/>
              </p:cNvSpPr>
              <p:nvPr/>
            </p:nvSpPr>
            <p:spPr bwMode="auto">
              <a:xfrm>
                <a:off x="3240" y="1938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Line 399"/>
              <p:cNvSpPr>
                <a:spLocks noChangeShapeType="1"/>
              </p:cNvSpPr>
              <p:nvPr/>
            </p:nvSpPr>
            <p:spPr bwMode="auto">
              <a:xfrm>
                <a:off x="3246" y="1956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Line 400"/>
              <p:cNvSpPr>
                <a:spLocks noChangeShapeType="1"/>
              </p:cNvSpPr>
              <p:nvPr/>
            </p:nvSpPr>
            <p:spPr bwMode="auto">
              <a:xfrm>
                <a:off x="3252" y="1974"/>
                <a:ext cx="6" cy="2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Line 401"/>
              <p:cNvSpPr>
                <a:spLocks noChangeShapeType="1"/>
              </p:cNvSpPr>
              <p:nvPr/>
            </p:nvSpPr>
            <p:spPr bwMode="auto">
              <a:xfrm>
                <a:off x="3258" y="1998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Line 402"/>
              <p:cNvSpPr>
                <a:spLocks noChangeShapeType="1"/>
              </p:cNvSpPr>
              <p:nvPr/>
            </p:nvSpPr>
            <p:spPr bwMode="auto">
              <a:xfrm>
                <a:off x="3264" y="2028"/>
                <a:ext cx="6" cy="2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Line 403"/>
              <p:cNvSpPr>
                <a:spLocks noChangeShapeType="1"/>
              </p:cNvSpPr>
              <p:nvPr/>
            </p:nvSpPr>
            <p:spPr bwMode="auto">
              <a:xfrm>
                <a:off x="3270" y="2052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Freeform 404"/>
              <p:cNvSpPr>
                <a:spLocks/>
              </p:cNvSpPr>
              <p:nvPr/>
            </p:nvSpPr>
            <p:spPr bwMode="auto">
              <a:xfrm>
                <a:off x="3276" y="2082"/>
                <a:ext cx="6" cy="36"/>
              </a:xfrm>
              <a:custGeom>
                <a:avLst/>
                <a:gdLst>
                  <a:gd name="T0" fmla="*/ 0 w 6"/>
                  <a:gd name="T1" fmla="*/ 0 h 36"/>
                  <a:gd name="T2" fmla="*/ 6 w 6"/>
                  <a:gd name="T3" fmla="*/ 18 h 36"/>
                  <a:gd name="T4" fmla="*/ 6 w 6"/>
                  <a:gd name="T5" fmla="*/ 36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36">
                    <a:moveTo>
                      <a:pt x="0" y="0"/>
                    </a:moveTo>
                    <a:lnTo>
                      <a:pt x="6" y="18"/>
                    </a:lnTo>
                    <a:lnTo>
                      <a:pt x="6" y="36"/>
                    </a:lnTo>
                  </a:path>
                </a:pathLst>
              </a:custGeom>
              <a:noFill/>
              <a:ln w="9525">
                <a:solidFill>
                  <a:srgbClr val="77777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Line 405"/>
              <p:cNvSpPr>
                <a:spLocks noChangeShapeType="1"/>
              </p:cNvSpPr>
              <p:nvPr/>
            </p:nvSpPr>
            <p:spPr bwMode="auto">
              <a:xfrm>
                <a:off x="3282" y="2118"/>
                <a:ext cx="1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Line 406"/>
              <p:cNvSpPr>
                <a:spLocks noChangeShapeType="1"/>
              </p:cNvSpPr>
              <p:nvPr/>
            </p:nvSpPr>
            <p:spPr bwMode="auto">
              <a:xfrm>
                <a:off x="3282" y="2148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Line 407"/>
              <p:cNvSpPr>
                <a:spLocks noChangeShapeType="1"/>
              </p:cNvSpPr>
              <p:nvPr/>
            </p:nvSpPr>
            <p:spPr bwMode="auto">
              <a:xfrm>
                <a:off x="3288" y="2184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Line 408"/>
              <p:cNvSpPr>
                <a:spLocks noChangeShapeType="1"/>
              </p:cNvSpPr>
              <p:nvPr/>
            </p:nvSpPr>
            <p:spPr bwMode="auto">
              <a:xfrm>
                <a:off x="3294" y="2220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Line 409"/>
              <p:cNvSpPr>
                <a:spLocks noChangeShapeType="1"/>
              </p:cNvSpPr>
              <p:nvPr/>
            </p:nvSpPr>
            <p:spPr bwMode="auto">
              <a:xfrm>
                <a:off x="3300" y="2250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Line 410"/>
              <p:cNvSpPr>
                <a:spLocks noChangeShapeType="1"/>
              </p:cNvSpPr>
              <p:nvPr/>
            </p:nvSpPr>
            <p:spPr bwMode="auto">
              <a:xfrm>
                <a:off x="3306" y="2286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Line 411"/>
              <p:cNvSpPr>
                <a:spLocks noChangeShapeType="1"/>
              </p:cNvSpPr>
              <p:nvPr/>
            </p:nvSpPr>
            <p:spPr bwMode="auto">
              <a:xfrm>
                <a:off x="3312" y="2322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Line 412"/>
              <p:cNvSpPr>
                <a:spLocks noChangeShapeType="1"/>
              </p:cNvSpPr>
              <p:nvPr/>
            </p:nvSpPr>
            <p:spPr bwMode="auto">
              <a:xfrm>
                <a:off x="3318" y="2358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Freeform 413"/>
              <p:cNvSpPr>
                <a:spLocks/>
              </p:cNvSpPr>
              <p:nvPr/>
            </p:nvSpPr>
            <p:spPr bwMode="auto">
              <a:xfrm>
                <a:off x="3324" y="2388"/>
                <a:ext cx="6" cy="36"/>
              </a:xfrm>
              <a:custGeom>
                <a:avLst/>
                <a:gdLst>
                  <a:gd name="T0" fmla="*/ 0 w 6"/>
                  <a:gd name="T1" fmla="*/ 0 h 36"/>
                  <a:gd name="T2" fmla="*/ 0 w 6"/>
                  <a:gd name="T3" fmla="*/ 18 h 36"/>
                  <a:gd name="T4" fmla="*/ 6 w 6"/>
                  <a:gd name="T5" fmla="*/ 36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36">
                    <a:moveTo>
                      <a:pt x="0" y="0"/>
                    </a:moveTo>
                    <a:lnTo>
                      <a:pt x="0" y="18"/>
                    </a:lnTo>
                    <a:lnTo>
                      <a:pt x="6" y="36"/>
                    </a:lnTo>
                  </a:path>
                </a:pathLst>
              </a:custGeom>
              <a:noFill/>
              <a:ln w="9525">
                <a:solidFill>
                  <a:srgbClr val="77777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Line 414"/>
              <p:cNvSpPr>
                <a:spLocks noChangeShapeType="1"/>
              </p:cNvSpPr>
              <p:nvPr/>
            </p:nvSpPr>
            <p:spPr bwMode="auto">
              <a:xfrm>
                <a:off x="3330" y="2424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Line 415"/>
              <p:cNvSpPr>
                <a:spLocks noChangeShapeType="1"/>
              </p:cNvSpPr>
              <p:nvPr/>
            </p:nvSpPr>
            <p:spPr bwMode="auto">
              <a:xfrm>
                <a:off x="3336" y="2454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Line 416"/>
              <p:cNvSpPr>
                <a:spLocks noChangeShapeType="1"/>
              </p:cNvSpPr>
              <p:nvPr/>
            </p:nvSpPr>
            <p:spPr bwMode="auto">
              <a:xfrm>
                <a:off x="3336" y="2478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Line 417"/>
              <p:cNvSpPr>
                <a:spLocks noChangeShapeType="1"/>
              </p:cNvSpPr>
              <p:nvPr/>
            </p:nvSpPr>
            <p:spPr bwMode="auto">
              <a:xfrm>
                <a:off x="3342" y="2508"/>
                <a:ext cx="6" cy="2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Line 418"/>
              <p:cNvSpPr>
                <a:spLocks noChangeShapeType="1"/>
              </p:cNvSpPr>
              <p:nvPr/>
            </p:nvSpPr>
            <p:spPr bwMode="auto">
              <a:xfrm>
                <a:off x="3348" y="2532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Line 419"/>
              <p:cNvSpPr>
                <a:spLocks noChangeShapeType="1"/>
              </p:cNvSpPr>
              <p:nvPr/>
            </p:nvSpPr>
            <p:spPr bwMode="auto">
              <a:xfrm>
                <a:off x="3354" y="2550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Line 420"/>
              <p:cNvSpPr>
                <a:spLocks noChangeShapeType="1"/>
              </p:cNvSpPr>
              <p:nvPr/>
            </p:nvSpPr>
            <p:spPr bwMode="auto">
              <a:xfrm>
                <a:off x="3360" y="2568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Line 421"/>
              <p:cNvSpPr>
                <a:spLocks noChangeShapeType="1"/>
              </p:cNvSpPr>
              <p:nvPr/>
            </p:nvSpPr>
            <p:spPr bwMode="auto">
              <a:xfrm>
                <a:off x="3366" y="2586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Line 422"/>
              <p:cNvSpPr>
                <a:spLocks noChangeShapeType="1"/>
              </p:cNvSpPr>
              <p:nvPr/>
            </p:nvSpPr>
            <p:spPr bwMode="auto">
              <a:xfrm>
                <a:off x="3372" y="259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Line 423"/>
              <p:cNvSpPr>
                <a:spLocks noChangeShapeType="1"/>
              </p:cNvSpPr>
              <p:nvPr/>
            </p:nvSpPr>
            <p:spPr bwMode="auto">
              <a:xfrm>
                <a:off x="3378" y="2604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Line 424"/>
              <p:cNvSpPr>
                <a:spLocks noChangeShapeType="1"/>
              </p:cNvSpPr>
              <p:nvPr/>
            </p:nvSpPr>
            <p:spPr bwMode="auto">
              <a:xfrm>
                <a:off x="3384" y="2610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Line 425"/>
              <p:cNvSpPr>
                <a:spLocks noChangeShapeType="1"/>
              </p:cNvSpPr>
              <p:nvPr/>
            </p:nvSpPr>
            <p:spPr bwMode="auto">
              <a:xfrm>
                <a:off x="3384" y="261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Line 426"/>
              <p:cNvSpPr>
                <a:spLocks noChangeShapeType="1"/>
              </p:cNvSpPr>
              <p:nvPr/>
            </p:nvSpPr>
            <p:spPr bwMode="auto">
              <a:xfrm flipV="1">
                <a:off x="3390" y="2604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Line 427"/>
              <p:cNvSpPr>
                <a:spLocks noChangeShapeType="1"/>
              </p:cNvSpPr>
              <p:nvPr/>
            </p:nvSpPr>
            <p:spPr bwMode="auto">
              <a:xfrm flipV="1">
                <a:off x="3396" y="259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Line 428"/>
              <p:cNvSpPr>
                <a:spLocks noChangeShapeType="1"/>
              </p:cNvSpPr>
              <p:nvPr/>
            </p:nvSpPr>
            <p:spPr bwMode="auto">
              <a:xfrm flipV="1">
                <a:off x="3402" y="2586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Line 429"/>
              <p:cNvSpPr>
                <a:spLocks noChangeShapeType="1"/>
              </p:cNvSpPr>
              <p:nvPr/>
            </p:nvSpPr>
            <p:spPr bwMode="auto">
              <a:xfrm flipV="1">
                <a:off x="3408" y="2568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Line 430"/>
              <p:cNvSpPr>
                <a:spLocks noChangeShapeType="1"/>
              </p:cNvSpPr>
              <p:nvPr/>
            </p:nvSpPr>
            <p:spPr bwMode="auto">
              <a:xfrm flipV="1">
                <a:off x="3414" y="2550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Line 431"/>
              <p:cNvSpPr>
                <a:spLocks noChangeShapeType="1"/>
              </p:cNvSpPr>
              <p:nvPr/>
            </p:nvSpPr>
            <p:spPr bwMode="auto">
              <a:xfrm flipV="1">
                <a:off x="3420" y="2532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Line 432"/>
              <p:cNvSpPr>
                <a:spLocks noChangeShapeType="1"/>
              </p:cNvSpPr>
              <p:nvPr/>
            </p:nvSpPr>
            <p:spPr bwMode="auto">
              <a:xfrm flipV="1">
                <a:off x="3426" y="2508"/>
                <a:ext cx="6" cy="2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Line 433"/>
              <p:cNvSpPr>
                <a:spLocks noChangeShapeType="1"/>
              </p:cNvSpPr>
              <p:nvPr/>
            </p:nvSpPr>
            <p:spPr bwMode="auto">
              <a:xfrm flipV="1">
                <a:off x="3432" y="2478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Line 434"/>
              <p:cNvSpPr>
                <a:spLocks noChangeShapeType="1"/>
              </p:cNvSpPr>
              <p:nvPr/>
            </p:nvSpPr>
            <p:spPr bwMode="auto">
              <a:xfrm flipV="1">
                <a:off x="3438" y="2454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Line 435"/>
              <p:cNvSpPr>
                <a:spLocks noChangeShapeType="1"/>
              </p:cNvSpPr>
              <p:nvPr/>
            </p:nvSpPr>
            <p:spPr bwMode="auto">
              <a:xfrm flipV="1">
                <a:off x="3438" y="2424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Freeform 436"/>
              <p:cNvSpPr>
                <a:spLocks/>
              </p:cNvSpPr>
              <p:nvPr/>
            </p:nvSpPr>
            <p:spPr bwMode="auto">
              <a:xfrm>
                <a:off x="3444" y="2388"/>
                <a:ext cx="6" cy="36"/>
              </a:xfrm>
              <a:custGeom>
                <a:avLst/>
                <a:gdLst>
                  <a:gd name="T0" fmla="*/ 0 w 6"/>
                  <a:gd name="T1" fmla="*/ 36 h 36"/>
                  <a:gd name="T2" fmla="*/ 0 w 6"/>
                  <a:gd name="T3" fmla="*/ 18 h 36"/>
                  <a:gd name="T4" fmla="*/ 6 w 6"/>
                  <a:gd name="T5" fmla="*/ 0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36">
                    <a:moveTo>
                      <a:pt x="0" y="36"/>
                    </a:moveTo>
                    <a:lnTo>
                      <a:pt x="0" y="18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77777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Line 437"/>
              <p:cNvSpPr>
                <a:spLocks noChangeShapeType="1"/>
              </p:cNvSpPr>
              <p:nvPr/>
            </p:nvSpPr>
            <p:spPr bwMode="auto">
              <a:xfrm flipV="1">
                <a:off x="3450" y="2358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Line 438"/>
              <p:cNvSpPr>
                <a:spLocks noChangeShapeType="1"/>
              </p:cNvSpPr>
              <p:nvPr/>
            </p:nvSpPr>
            <p:spPr bwMode="auto">
              <a:xfrm flipV="1">
                <a:off x="3456" y="2322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Line 439"/>
              <p:cNvSpPr>
                <a:spLocks noChangeShapeType="1"/>
              </p:cNvSpPr>
              <p:nvPr/>
            </p:nvSpPr>
            <p:spPr bwMode="auto">
              <a:xfrm flipV="1">
                <a:off x="3462" y="2286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Line 440"/>
              <p:cNvSpPr>
                <a:spLocks noChangeShapeType="1"/>
              </p:cNvSpPr>
              <p:nvPr/>
            </p:nvSpPr>
            <p:spPr bwMode="auto">
              <a:xfrm flipV="1">
                <a:off x="3468" y="2250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Line 441"/>
              <p:cNvSpPr>
                <a:spLocks noChangeShapeType="1"/>
              </p:cNvSpPr>
              <p:nvPr/>
            </p:nvSpPr>
            <p:spPr bwMode="auto">
              <a:xfrm flipV="1">
                <a:off x="3474" y="2220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Line 442"/>
              <p:cNvSpPr>
                <a:spLocks noChangeShapeType="1"/>
              </p:cNvSpPr>
              <p:nvPr/>
            </p:nvSpPr>
            <p:spPr bwMode="auto">
              <a:xfrm flipV="1">
                <a:off x="3480" y="2184"/>
                <a:ext cx="6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Line 443"/>
              <p:cNvSpPr>
                <a:spLocks noChangeShapeType="1"/>
              </p:cNvSpPr>
              <p:nvPr/>
            </p:nvSpPr>
            <p:spPr bwMode="auto">
              <a:xfrm flipV="1">
                <a:off x="3486" y="2148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Line 444"/>
              <p:cNvSpPr>
                <a:spLocks noChangeShapeType="1"/>
              </p:cNvSpPr>
              <p:nvPr/>
            </p:nvSpPr>
            <p:spPr bwMode="auto">
              <a:xfrm flipV="1">
                <a:off x="3486" y="2118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" name="Freeform 445"/>
              <p:cNvSpPr>
                <a:spLocks/>
              </p:cNvSpPr>
              <p:nvPr/>
            </p:nvSpPr>
            <p:spPr bwMode="auto">
              <a:xfrm>
                <a:off x="3492" y="2082"/>
                <a:ext cx="6" cy="36"/>
              </a:xfrm>
              <a:custGeom>
                <a:avLst/>
                <a:gdLst>
                  <a:gd name="T0" fmla="*/ 0 w 6"/>
                  <a:gd name="T1" fmla="*/ 36 h 36"/>
                  <a:gd name="T2" fmla="*/ 0 w 6"/>
                  <a:gd name="T3" fmla="*/ 18 h 36"/>
                  <a:gd name="T4" fmla="*/ 6 w 6"/>
                  <a:gd name="T5" fmla="*/ 0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36">
                    <a:moveTo>
                      <a:pt x="0" y="36"/>
                    </a:moveTo>
                    <a:lnTo>
                      <a:pt x="0" y="18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77777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Line 446"/>
              <p:cNvSpPr>
                <a:spLocks noChangeShapeType="1"/>
              </p:cNvSpPr>
              <p:nvPr/>
            </p:nvSpPr>
            <p:spPr bwMode="auto">
              <a:xfrm flipV="1">
                <a:off x="3498" y="2052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Line 447"/>
              <p:cNvSpPr>
                <a:spLocks noChangeShapeType="1"/>
              </p:cNvSpPr>
              <p:nvPr/>
            </p:nvSpPr>
            <p:spPr bwMode="auto">
              <a:xfrm flipV="1">
                <a:off x="3504" y="2028"/>
                <a:ext cx="6" cy="2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Line 448"/>
              <p:cNvSpPr>
                <a:spLocks noChangeShapeType="1"/>
              </p:cNvSpPr>
              <p:nvPr/>
            </p:nvSpPr>
            <p:spPr bwMode="auto">
              <a:xfrm flipV="1">
                <a:off x="3510" y="1998"/>
                <a:ext cx="6" cy="3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Line 449"/>
              <p:cNvSpPr>
                <a:spLocks noChangeShapeType="1"/>
              </p:cNvSpPr>
              <p:nvPr/>
            </p:nvSpPr>
            <p:spPr bwMode="auto">
              <a:xfrm flipV="1">
                <a:off x="3516" y="1974"/>
                <a:ext cx="6" cy="24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Line 450"/>
              <p:cNvSpPr>
                <a:spLocks noChangeShapeType="1"/>
              </p:cNvSpPr>
              <p:nvPr/>
            </p:nvSpPr>
            <p:spPr bwMode="auto">
              <a:xfrm flipV="1">
                <a:off x="3522" y="1956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Line 451"/>
              <p:cNvSpPr>
                <a:spLocks noChangeShapeType="1"/>
              </p:cNvSpPr>
              <p:nvPr/>
            </p:nvSpPr>
            <p:spPr bwMode="auto">
              <a:xfrm flipV="1">
                <a:off x="3528" y="1938"/>
                <a:ext cx="6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Line 452"/>
              <p:cNvSpPr>
                <a:spLocks noChangeShapeType="1"/>
              </p:cNvSpPr>
              <p:nvPr/>
            </p:nvSpPr>
            <p:spPr bwMode="auto">
              <a:xfrm flipV="1">
                <a:off x="3534" y="1920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Line 453"/>
              <p:cNvSpPr>
                <a:spLocks noChangeShapeType="1"/>
              </p:cNvSpPr>
              <p:nvPr/>
            </p:nvSpPr>
            <p:spPr bwMode="auto">
              <a:xfrm flipV="1">
                <a:off x="3534" y="1908"/>
                <a:ext cx="6" cy="12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Line 454"/>
              <p:cNvSpPr>
                <a:spLocks noChangeShapeType="1"/>
              </p:cNvSpPr>
              <p:nvPr/>
            </p:nvSpPr>
            <p:spPr bwMode="auto">
              <a:xfrm flipV="1">
                <a:off x="3540" y="190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Line 455"/>
              <p:cNvSpPr>
                <a:spLocks noChangeShapeType="1"/>
              </p:cNvSpPr>
              <p:nvPr/>
            </p:nvSpPr>
            <p:spPr bwMode="auto">
              <a:xfrm flipV="1">
                <a:off x="3546" y="1896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Line 456"/>
              <p:cNvSpPr>
                <a:spLocks noChangeShapeType="1"/>
              </p:cNvSpPr>
              <p:nvPr/>
            </p:nvSpPr>
            <p:spPr bwMode="auto">
              <a:xfrm>
                <a:off x="3552" y="189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Line 457"/>
              <p:cNvSpPr>
                <a:spLocks noChangeShapeType="1"/>
              </p:cNvSpPr>
              <p:nvPr/>
            </p:nvSpPr>
            <p:spPr bwMode="auto">
              <a:xfrm>
                <a:off x="3558" y="189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Line 458"/>
              <p:cNvSpPr>
                <a:spLocks noChangeShapeType="1"/>
              </p:cNvSpPr>
              <p:nvPr/>
            </p:nvSpPr>
            <p:spPr bwMode="auto">
              <a:xfrm>
                <a:off x="3564" y="1896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Line 459"/>
            <p:cNvSpPr>
              <a:spLocks noChangeShapeType="1"/>
            </p:cNvSpPr>
            <p:nvPr/>
          </p:nvSpPr>
          <p:spPr bwMode="auto">
            <a:xfrm flipV="1">
              <a:off x="2735" y="1811"/>
              <a:ext cx="82" cy="37"/>
            </a:xfrm>
            <a:prstGeom prst="line">
              <a:avLst/>
            </a:prstGeom>
            <a:noFill/>
            <a:ln w="57150">
              <a:solidFill>
                <a:srgbClr val="777777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" name="TextBox 460"/>
          <p:cNvSpPr txBox="1"/>
          <p:nvPr/>
        </p:nvSpPr>
        <p:spPr>
          <a:xfrm>
            <a:off x="2801680" y="1828800"/>
            <a:ext cx="506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</a:t>
            </a:r>
            <a:r>
              <a:rPr lang="en-US" sz="2400" dirty="0" smtClean="0">
                <a:sym typeface="Symbol"/>
              </a:rPr>
              <a:t>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007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847597"/>
              </p:ext>
            </p:extLst>
          </p:nvPr>
        </p:nvGraphicFramePr>
        <p:xfrm>
          <a:off x="5791200" y="842664"/>
          <a:ext cx="3385620" cy="3424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87" name="Graph" r:id="rId4" imgW="2156841" imgH="3096138" progId="Origin50.Graph">
                  <p:embed/>
                </p:oleObj>
              </mc:Choice>
              <mc:Fallback>
                <p:oleObj name="Graph" r:id="rId4" imgW="2156841" imgH="3096138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4624" t="13698" r="16602" b="38083"/>
                      <a:stretch>
                        <a:fillRect/>
                      </a:stretch>
                    </p:blipFill>
                    <p:spPr bwMode="auto">
                      <a:xfrm>
                        <a:off x="5791200" y="842664"/>
                        <a:ext cx="3385620" cy="34245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531751"/>
              </p:ext>
            </p:extLst>
          </p:nvPr>
        </p:nvGraphicFramePr>
        <p:xfrm>
          <a:off x="2743200" y="842665"/>
          <a:ext cx="3333370" cy="3500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88" name="Graph" r:id="rId6" imgW="2156841" imgH="3096138" progId="Origin50.Graph">
                  <p:embed/>
                </p:oleObj>
              </mc:Choice>
              <mc:Fallback>
                <p:oleObj name="Graph" r:id="rId6" imgW="2156841" imgH="3096138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299" t="12805" r="15419" b="37500"/>
                      <a:stretch>
                        <a:fillRect/>
                      </a:stretch>
                    </p:blipFill>
                    <p:spPr bwMode="auto">
                      <a:xfrm>
                        <a:off x="2743200" y="842665"/>
                        <a:ext cx="3333370" cy="35007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28600" y="4648200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Intensities of Stokes (filled symbols) and anti-Stokes (open symbols) Raman lines at 1595 cm</a:t>
            </a:r>
            <a:r>
              <a:rPr lang="en-US" sz="1400" baseline="30000" dirty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(G band) measured in a backscattering geometry for semiconducting (~99% pure; up triangles) and metallic (~98% pure; down 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triangles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) of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C-SWNTs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under 676.4 nm excitation light focused through a 50x microscope objective. The samples were in the form of thin films layered on a glass (triangles) substrate or Ag SERS supports (stars). The Raman intensity was normalized to the signal measured at the lowest excitation intensity (0.2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mW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9" name="Rectangle 8"/>
          <p:cNvSpPr/>
          <p:nvPr/>
        </p:nvSpPr>
        <p:spPr>
          <a:xfrm>
            <a:off x="4724400" y="467427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Variation with temperature of the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baseline="-25000" dirty="0" err="1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/I</a:t>
            </a:r>
            <a:r>
              <a:rPr lang="en-US" sz="1400" baseline="-25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ratio associated with the Raman G band (1590 cm-</a:t>
            </a:r>
            <a:r>
              <a:rPr lang="en-US" sz="1400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) for semiconducting (~99% pure, red symbols) and metallic (~98% pure, blue symbols)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of C-SWNTs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deposited on a glass substrate. All data were obtained at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en-US" sz="1400" baseline="-25000" dirty="0" err="1">
                <a:latin typeface="Times New Roman" pitchFamily="18" charset="0"/>
                <a:cs typeface="Times New Roman" pitchFamily="18" charset="0"/>
              </a:rPr>
              <a:t>exc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= 676.4 nm with 2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mW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of laser power focused on the sample through a 50x microscope objective. The green line illustrates the variation allowed by applying the Boltzmann law to the recorded Stokes Raman spectra for metallic tubes.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9942" y="196334"/>
            <a:ext cx="7721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Variation with 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excitation laser intensity and  temperature 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 anti-Stokes  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Raman G band of semiconductor and metallic  carbon nanotubes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8142" y="1143000"/>
            <a:ext cx="23325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Typical non-linear </a:t>
            </a:r>
          </a:p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dependence for</a:t>
            </a:r>
          </a:p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a non-linear optical process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908581" y="1570544"/>
            <a:ext cx="158721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62720" y="990600"/>
            <a:ext cx="2545861" cy="10753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63773"/>
            <a:ext cx="2603781" cy="185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78575" y="266700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SRS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676400" y="2065922"/>
            <a:ext cx="0" cy="4486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29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984598"/>
              </p:ext>
            </p:extLst>
          </p:nvPr>
        </p:nvGraphicFramePr>
        <p:xfrm>
          <a:off x="235527" y="860287"/>
          <a:ext cx="4061657" cy="4860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7" name="Graph" r:id="rId3" imgW="2156841" imgH="3096138" progId="Origin50.Graph">
                  <p:embed/>
                </p:oleObj>
              </mc:Choice>
              <mc:Fallback>
                <p:oleObj name="Graph" r:id="rId3" imgW="2156841" imgH="3096138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646" t="10818" r="9506" b="22955"/>
                      <a:stretch>
                        <a:fillRect/>
                      </a:stretch>
                    </p:blipFill>
                    <p:spPr bwMode="auto">
                      <a:xfrm>
                        <a:off x="235527" y="860287"/>
                        <a:ext cx="4061657" cy="48601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417650"/>
              </p:ext>
            </p:extLst>
          </p:nvPr>
        </p:nvGraphicFramePr>
        <p:xfrm>
          <a:off x="5029200" y="80337"/>
          <a:ext cx="3352800" cy="5264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8" name="Graph" r:id="rId5" imgW="2156841" imgH="3096138" progId="Origin50.Graph">
                  <p:embed/>
                </p:oleObj>
              </mc:Choice>
              <mc:Fallback>
                <p:oleObj name="Graph" r:id="rId5" imgW="2156841" imgH="3096138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4441" t="11751" r="21300" b="18250"/>
                      <a:stretch>
                        <a:fillRect/>
                      </a:stretch>
                    </p:blipFill>
                    <p:spPr bwMode="auto">
                      <a:xfrm>
                        <a:off x="5029200" y="80337"/>
                        <a:ext cx="3352800" cy="52643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3855" y="5612249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Anti-Stokes and Stokes Raman spectra for semiconductor (~99% pure; S1,S2; black curve) and metallic (~98% pure; M1,M2; red curve) C-SWNTs excited at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en-US" sz="1400" baseline="-25000" dirty="0" err="1">
                <a:latin typeface="Times New Roman" pitchFamily="18" charset="0"/>
                <a:cs typeface="Times New Roman" pitchFamily="18" charset="0"/>
              </a:rPr>
              <a:t>exc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= 676.4 nm with light polarized along (LO) and perpendicular (TO) to the tubes’ axes.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724400" y="5259987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Anti-Stokes Raman intensity of the Raman G band for semiconductor (~99% pure; a) and metallic (~98% pure; b) SWNTs on a Ag support versus the intensity of excitation laser light. All data were obtained at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en-US" sz="1400" baseline="-25000" dirty="0" err="1">
                <a:latin typeface="Times New Roman" pitchFamily="18" charset="0"/>
                <a:cs typeface="Times New Roman" pitchFamily="18" charset="0"/>
              </a:rPr>
              <a:t>exc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= 676.4 nm with light polarized along (LO) and perpendicular (TO) to the tubes’ axes. </a:t>
            </a:r>
            <a:r>
              <a:rPr lang="en-US" dirty="0"/>
              <a:t>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5527" y="152400"/>
            <a:ext cx="45528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Polarized Raman spectra of isolated  </a:t>
            </a:r>
          </a:p>
          <a:p>
            <a:pPr algn="ctr"/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semiconducting and metallic  nanotubes</a:t>
            </a:r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37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135" y="0"/>
            <a:ext cx="9318513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Conclusion: </a:t>
            </a:r>
          </a:p>
          <a:p>
            <a:pPr algn="just"/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i)   SERS 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effect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manifests differently under 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non-resonant and resonant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optical excitations,  it </a:t>
            </a:r>
          </a:p>
          <a:p>
            <a:pPr algn="just"/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results from the coupling 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plasmons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associated with the incident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light with the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plasmons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associated with  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Stokes 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anti-Stokes 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spontaneous Raman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emissions.</a:t>
            </a:r>
          </a:p>
          <a:p>
            <a:pPr algn="just"/>
            <a:endParaRPr lang="en-US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ii)  Under 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non-resonant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and resonant optical excitation  SERS manifests as stimulated  Raman </a:t>
            </a:r>
          </a:p>
          <a:p>
            <a:pPr algn="just"/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process  and CARS effect, </a:t>
            </a:r>
            <a:r>
              <a:rPr lang="en-US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respectively.  </a:t>
            </a:r>
            <a:endParaRPr lang="en-US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iii) Contrary to the  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results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reported so far , and regardless 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of whether the optical excitation was </a:t>
            </a:r>
            <a:endParaRPr lang="en-US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non-resonant or 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resonant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and regardless  of 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whether glass, Au or Ag was used as the substrate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the 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metallic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single wall  carbon nanotubes  (SWNTs)  do 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not show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anomalous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anti-Stokes </a:t>
            </a:r>
          </a:p>
          <a:p>
            <a:pPr algn="just"/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Raman 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emission. </a:t>
            </a:r>
            <a:endParaRPr lang="en-US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iv)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Semiconducting SWNTs  always show 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 anomalous anti-Stokes Raman emission that grows </a:t>
            </a:r>
            <a:endParaRPr lang="en-US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further 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under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increases 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excitation 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light intensity or temperature. </a:t>
            </a:r>
            <a:endParaRPr lang="en-US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v) 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Semiconducting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SWNTs 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behave differently than metallic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SWNTs  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because of the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splitting </a:t>
            </a:r>
          </a:p>
          <a:p>
            <a:pPr algn="just"/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of 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electronic levels into a vibration structure, which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under resonant optical excitation  </a:t>
            </a:r>
          </a:p>
          <a:p>
            <a:pPr algn="just"/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changes 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polarizability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the material   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overpopulating 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 states and contributes </a:t>
            </a:r>
            <a:endParaRPr lang="en-US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to 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 enhancement of the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anti-Stokes 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Raman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emission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en-US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vi) 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Metallic SWNTs (like any metal) are infinitely   polarizable  at very short distances,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fact   </a:t>
            </a:r>
          </a:p>
          <a:p>
            <a:pPr algn="just"/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which 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determines the invariance of the Stokes Raman spectrum under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changes of </a:t>
            </a:r>
            <a:endParaRPr lang="en-US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the    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polarization of the excitation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light  </a:t>
            </a:r>
            <a:endPara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75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04800"/>
            <a:ext cx="86868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Own 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contributions: </a:t>
            </a:r>
          </a:p>
          <a:p>
            <a:pPr>
              <a:lnSpc>
                <a:spcPct val="200000"/>
              </a:lnSpc>
            </a:pPr>
            <a:r>
              <a:rPr lang="en-US" sz="1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Appl</a:t>
            </a:r>
            <a:r>
              <a:rPr lang="en-US" sz="1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Phys</a:t>
            </a:r>
            <a:r>
              <a:rPr lang="en-US" sz="1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sz="1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66,1187-1190,(1995)               	         J Opt </a:t>
            </a:r>
            <a:r>
              <a:rPr lang="en-US" sz="1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Soc</a:t>
            </a:r>
            <a:r>
              <a:rPr lang="en-US" sz="1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Am B 13, 656-660, (1996)</a:t>
            </a:r>
          </a:p>
          <a:p>
            <a:pPr>
              <a:lnSpc>
                <a:spcPct val="200000"/>
              </a:lnSpc>
            </a:pPr>
            <a:r>
              <a:rPr lang="it-IT" sz="1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Pure </a:t>
            </a:r>
            <a:r>
              <a:rPr lang="it-IT" sz="1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Appl. Opt. 5 , 645–653,(1996</a:t>
            </a:r>
            <a:r>
              <a:rPr lang="it-IT" sz="1400" dirty="0" smtClean="0">
                <a:latin typeface="Times New Roman" pitchFamily="18" charset="0"/>
                <a:cs typeface="Times New Roman" pitchFamily="18" charset="0"/>
              </a:rPr>
              <a:t>)                </a:t>
            </a:r>
            <a:r>
              <a:rPr lang="it-IT" sz="1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         J</a:t>
            </a:r>
            <a:r>
              <a:rPr lang="it-IT" sz="1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Raman Spectrosc. 29, 825È832 (1998)</a:t>
            </a:r>
            <a:endParaRPr lang="en-US" sz="14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Phys</a:t>
            </a:r>
            <a:r>
              <a:rPr lang="en-US" sz="1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Rev B 65, 235401,(2002)                       	          Carbon, 40,2201-2211,(2002)</a:t>
            </a:r>
            <a:endParaRPr lang="en-US" sz="1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it-IT" sz="1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it-IT" sz="1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Opt. A: Pure Appl. Opt. </a:t>
            </a:r>
            <a:r>
              <a:rPr lang="it-IT" sz="1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7,632–639,(2005)</a:t>
            </a:r>
            <a:r>
              <a:rPr lang="en-US" sz="1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          Phys</a:t>
            </a:r>
            <a:r>
              <a:rPr lang="en-US" sz="1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Rev. B,72,(24), 245402-245413,(2005) </a:t>
            </a:r>
            <a:endParaRPr lang="en-US" sz="14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Carbon</a:t>
            </a:r>
            <a:r>
              <a:rPr lang="en-US" sz="1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43,1-9,(2005)                                     	          J Raman </a:t>
            </a:r>
            <a:r>
              <a:rPr lang="en-US" sz="1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Spectrosc</a:t>
            </a:r>
            <a:r>
              <a:rPr lang="en-US" sz="1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36,676-698, (2005)</a:t>
            </a:r>
            <a:endParaRPr lang="en-US" sz="1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Physica</a:t>
            </a:r>
            <a:r>
              <a:rPr lang="en-US" sz="1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E: 40(7),2380,(2008</a:t>
            </a:r>
            <a:r>
              <a:rPr lang="en-US" sz="1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1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          J</a:t>
            </a:r>
            <a:r>
              <a:rPr lang="en-US" sz="1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Phys:Condensed</a:t>
            </a:r>
            <a:r>
              <a:rPr lang="en-US" sz="1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Matter. 20,(27), 275215, (2008) </a:t>
            </a:r>
          </a:p>
          <a:p>
            <a:pPr>
              <a:lnSpc>
                <a:spcPct val="200000"/>
              </a:lnSpc>
            </a:pPr>
            <a:r>
              <a:rPr lang="en-US" sz="1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Physica</a:t>
            </a:r>
            <a:r>
              <a:rPr lang="en-US" sz="1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cap="all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tatus </a:t>
            </a:r>
            <a:r>
              <a:rPr lang="en-US" sz="1400" b="1" i="1" cap="all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olidi (b) 245, (10), 2221, (2008</a:t>
            </a:r>
            <a:r>
              <a:rPr lang="en-US" sz="1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	          Carbon </a:t>
            </a:r>
            <a:r>
              <a:rPr lang="en-US" sz="1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,47, (5),1389-1398,(2009) </a:t>
            </a:r>
          </a:p>
          <a:p>
            <a:pPr>
              <a:lnSpc>
                <a:spcPct val="200000"/>
              </a:lnSpc>
            </a:pPr>
            <a:r>
              <a:rPr lang="en-US" sz="1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Synthetic </a:t>
            </a:r>
            <a:r>
              <a:rPr lang="en-US" sz="1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Metals 159 , 2173,(2009</a:t>
            </a:r>
            <a:r>
              <a:rPr lang="en-US" sz="1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               	           J  </a:t>
            </a:r>
            <a:r>
              <a:rPr lang="en-US" sz="1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Raman </a:t>
            </a:r>
            <a:r>
              <a:rPr lang="en-US" sz="1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Spectrosc</a:t>
            </a:r>
            <a:r>
              <a:rPr lang="en-US" sz="1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,42,(3),303, (2011 )</a:t>
            </a:r>
          </a:p>
          <a:p>
            <a:pPr>
              <a:lnSpc>
                <a:spcPct val="200000"/>
              </a:lnSpc>
            </a:pPr>
            <a:r>
              <a:rPr lang="en-US" sz="1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1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Phys. B: At. Mol. Opt. Phys. </a:t>
            </a:r>
            <a:r>
              <a:rPr lang="en-US" sz="1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44,095401, (2011)	             Optical </a:t>
            </a:r>
            <a:r>
              <a:rPr lang="en-US" sz="1400" b="1" i="1" cap="all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aterials, 33, (9), 1410,(2011)</a:t>
            </a:r>
          </a:p>
          <a:p>
            <a:pPr>
              <a:lnSpc>
                <a:spcPct val="200000"/>
              </a:lnSpc>
            </a:pPr>
            <a:r>
              <a:rPr lang="en-US" sz="1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en-US" sz="1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Appl</a:t>
            </a:r>
            <a:r>
              <a:rPr lang="en-US" sz="1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Phy</a:t>
            </a:r>
            <a:r>
              <a:rPr lang="en-US" sz="1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110, 053106, (2011</a:t>
            </a:r>
            <a:r>
              <a:rPr lang="en-US" sz="1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                    	             Proc</a:t>
            </a:r>
            <a:r>
              <a:rPr lang="en-US" sz="1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Romanian </a:t>
            </a:r>
            <a:r>
              <a:rPr lang="en-US" sz="1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Acad., </a:t>
            </a:r>
            <a:r>
              <a:rPr lang="en-US" sz="1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Series A, 13, (2), 109–117, </a:t>
            </a:r>
            <a:r>
              <a:rPr lang="en-US" sz="1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(2012)</a:t>
            </a:r>
          </a:p>
          <a:p>
            <a:pPr>
              <a:lnSpc>
                <a:spcPct val="200000"/>
              </a:lnSpc>
            </a:pPr>
            <a:r>
              <a:rPr lang="en-US" sz="1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en-US" sz="1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Phys</a:t>
            </a:r>
            <a:r>
              <a:rPr lang="en-US" sz="1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Chem. C, 116, 25537−25545, (2012)  	            Optics Communication : submitted, (2013)</a:t>
            </a:r>
          </a:p>
          <a:p>
            <a:pPr>
              <a:lnSpc>
                <a:spcPct val="200000"/>
              </a:lnSpc>
            </a:pPr>
            <a:r>
              <a:rPr lang="en-US" sz="1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J Raman </a:t>
            </a:r>
            <a:r>
              <a:rPr lang="en-US" sz="1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Spectrosc</a:t>
            </a:r>
            <a:r>
              <a:rPr lang="en-US" sz="1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submitted, 2013                                    Journal of Optics : submitted, (2013)                                 </a:t>
            </a:r>
            <a:endParaRPr lang="en-US" sz="1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4941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929219"/>
              </p:ext>
            </p:extLst>
          </p:nvPr>
        </p:nvGraphicFramePr>
        <p:xfrm>
          <a:off x="304798" y="838200"/>
          <a:ext cx="8584447" cy="5429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8923"/>
                <a:gridCol w="1117195"/>
                <a:gridCol w="728618"/>
                <a:gridCol w="1663237"/>
                <a:gridCol w="1663237"/>
                <a:gridCol w="1663237"/>
              </a:tblGrid>
              <a:tr h="762526">
                <a:tc>
                  <a:txBody>
                    <a:bodyPr/>
                    <a:lstStyle/>
                    <a:p>
                      <a:pPr marL="47625" marR="47625">
                        <a:lnSpc>
                          <a:spcPct val="115000"/>
                        </a:lnSpc>
                        <a:spcBef>
                          <a:spcPts val="225"/>
                        </a:spcBef>
                        <a:spcAft>
                          <a:spcPts val="750"/>
                        </a:spcAft>
                      </a:pPr>
                      <a:r>
                        <a:rPr lang="en-US" sz="700" dirty="0">
                          <a:effectLst/>
                        </a:rPr>
                        <a:t>Use the checkboxes below to view the records. You can choose to view those selected records, or you can exclude them (and view the others).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6317" marR="196317" marT="39263" marB="78527" anchor="ctr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5386" marR="75386" marT="37693" marB="37693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5386" marR="75386" marT="37693" marB="37693"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5386" marR="75386" marT="37693" marB="37693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5386" marR="75386" marT="37693" marB="37693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5386" marR="75386" marT="37693" marB="37693"/>
                </a:tc>
              </a:tr>
              <a:tr h="4566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/>
                      </a:r>
                      <a:br>
                        <a:rPr lang="en-US" sz="700">
                          <a:effectLst/>
                        </a:rPr>
                      </a:b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1" marR="62821" marT="31411" marB="3141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Field: Authors 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1" marR="62821" marT="31411" marB="3141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Record Count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1" marR="62821" marT="31411" marB="3141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% of 8993 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1" marR="62821" marT="31411" marB="3141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Bar Chart 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1" marR="62821" marT="31411" marB="3141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Data rows displayed in table </a:t>
                      </a:r>
                      <a:br>
                        <a:rPr lang="en-US" sz="700">
                          <a:effectLst/>
                        </a:rPr>
                      </a:br>
                      <a:r>
                        <a:rPr lang="en-US" sz="700">
                          <a:effectLst/>
                        </a:rPr>
                        <a:t>All data rows 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21" marR="62821" marT="31411" marB="31411" anchor="ctr"/>
                </a:tc>
              </a:tr>
              <a:tr h="2105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DRESSELHAUS MS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236 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2.624 %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4B4B4B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05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SAITO R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146 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1.623 %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4B4B4B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05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JORIO A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127 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1.412 %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4B4B4B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05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DRESSELHAUS G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122 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1.357 %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4B4B4B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05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KATAURA H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117 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1.301 %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4B4B4B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05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KUZMANY H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113 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1.257 %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4B4B4B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05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LEFRANT S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94 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1.045 %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4B4B4B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05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PIMENTA MA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94 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1.045 %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4B4B4B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05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THOMSEN C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94 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1.045 %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4B4B4B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05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IIJIMA S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76 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0.845 %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4B4B4B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05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11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KAVAN L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75 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0.834 %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4B4B4B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05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ROTH S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74 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0.823 %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4B4B4B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05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SOUZA AG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71 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0.790 %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4B4B4B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05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ENDO M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69 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0.767 %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4B4B4B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05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PICHLER T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68 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0.756 %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4B4B4B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05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16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BAIBARAC M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65 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</a:rPr>
                        <a:t>0.723 %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4B4B4B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05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17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BALTOG I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65 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</a:rPr>
                        <a:t>0.723 %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4B4B4B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05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18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DUNSCH L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64 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0.712 %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4B4B4B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05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19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SAUVAJOL JL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64 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0.712 %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4B4B4B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endParaRPr lang="en-US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05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KIM YA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61 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0.678 %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solidFill>
                          <a:srgbClr val="4B4B4B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3558" marR="23558" marT="7853" marB="7853" anchor="ctr"/>
                </a:tc>
                <a:tc>
                  <a:txBody>
                    <a:bodyPr/>
                    <a:lstStyle/>
                    <a:p>
                      <a:endParaRPr lang="en-US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Rectangle 27" descr="Description: View Records"/>
          <p:cNvSpPr>
            <a:spLocks noChangeAspect="1" noChangeArrowheads="1"/>
          </p:cNvSpPr>
          <p:nvPr/>
        </p:nvSpPr>
        <p:spPr bwMode="auto">
          <a:xfrm>
            <a:off x="1179513" y="1600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26" descr="Description: Exclude Records"/>
          <p:cNvSpPr>
            <a:spLocks noChangeAspect="1" noChangeArrowheads="1"/>
          </p:cNvSpPr>
          <p:nvPr/>
        </p:nvSpPr>
        <p:spPr bwMode="auto">
          <a:xfrm>
            <a:off x="1179513" y="1600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404" name="Picture 25" descr="Description: 2.624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1600200"/>
            <a:ext cx="2857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3" name="Picture 24" descr="Description: 1.623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1600200"/>
            <a:ext cx="1905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2" name="Picture 23" descr="Description: 1.412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1600200"/>
            <a:ext cx="1905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1" name="Picture 22" descr="Description: 1.357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1600200"/>
            <a:ext cx="1905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0" name="Picture 21" descr="Description: 1.301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1600200"/>
            <a:ext cx="1905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9" name="Picture 20" descr="Description: 1.257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1600200"/>
            <a:ext cx="1905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9" descr="Description: 1.045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1600200"/>
            <a:ext cx="1905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7" name="Picture 18" descr="Description: 1.045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1600200"/>
            <a:ext cx="1905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7" descr="Description: 1.045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1600200"/>
            <a:ext cx="1905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5" name="Picture 16" descr="Description: 0.845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1600200"/>
            <a:ext cx="95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5" descr="Description: 0.834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1600200"/>
            <a:ext cx="95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14" descr="Description: 0.823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1600200"/>
            <a:ext cx="95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13" descr="Description: 0.790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1600200"/>
            <a:ext cx="95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12" descr="Description: 0.767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1600200"/>
            <a:ext cx="95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11" descr="Description: 0.756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1600200"/>
            <a:ext cx="95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10" descr="Description: 0.723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1600200"/>
            <a:ext cx="95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9" descr="Description: 0.723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1600200"/>
            <a:ext cx="95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8" descr="Description: 0.712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1600200"/>
            <a:ext cx="95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7" descr="Description: 0.712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1600200"/>
            <a:ext cx="95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" name="Picture 6" descr="Description: 0.678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1600200"/>
            <a:ext cx="95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rol 23"/>
          <p:cNvSpPr>
            <a:spLocks noChangeArrowheads="1" noChangeShapeType="1"/>
          </p:cNvSpPr>
          <p:nvPr/>
        </p:nvSpPr>
        <p:spPr bwMode="auto">
          <a:xfrm>
            <a:off x="1179513" y="16002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rol 24"/>
          <p:cNvSpPr>
            <a:spLocks noChangeArrowheads="1" noChangeShapeType="1"/>
          </p:cNvSpPr>
          <p:nvPr/>
        </p:nvSpPr>
        <p:spPr bwMode="auto">
          <a:xfrm>
            <a:off x="1179513" y="160020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Control 25"/>
          <p:cNvSpPr>
            <a:spLocks noChangeArrowheads="1" noChangeShapeType="1"/>
          </p:cNvSpPr>
          <p:nvPr/>
        </p:nvSpPr>
        <p:spPr bwMode="auto">
          <a:xfrm>
            <a:off x="457200" y="35115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rol 26"/>
          <p:cNvSpPr>
            <a:spLocks noChangeArrowheads="1" noChangeShapeType="1"/>
          </p:cNvSpPr>
          <p:nvPr/>
        </p:nvSpPr>
        <p:spPr bwMode="auto">
          <a:xfrm>
            <a:off x="457200" y="35115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Control 27"/>
          <p:cNvSpPr>
            <a:spLocks noChangeArrowheads="1" noChangeShapeType="1"/>
          </p:cNvSpPr>
          <p:nvPr/>
        </p:nvSpPr>
        <p:spPr bwMode="auto">
          <a:xfrm>
            <a:off x="457200" y="35115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Control 28"/>
          <p:cNvSpPr>
            <a:spLocks noChangeArrowheads="1" noChangeShapeType="1"/>
          </p:cNvSpPr>
          <p:nvPr/>
        </p:nvSpPr>
        <p:spPr bwMode="auto">
          <a:xfrm>
            <a:off x="457200" y="35115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Control 29"/>
          <p:cNvSpPr>
            <a:spLocks noChangeArrowheads="1" noChangeShapeType="1"/>
          </p:cNvSpPr>
          <p:nvPr/>
        </p:nvSpPr>
        <p:spPr bwMode="auto">
          <a:xfrm>
            <a:off x="457200" y="351155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9600" y="0"/>
            <a:ext cx="4514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WEB  of Science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2000-2012</a:t>
            </a:r>
            <a:r>
              <a:rPr lang="en-US" sz="1600" dirty="0">
                <a:solidFill>
                  <a:srgbClr val="FF0000"/>
                </a:solidFill>
              </a:rPr>
              <a:t> 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9,089 </a:t>
            </a:r>
            <a:r>
              <a:rPr lang="en-US" sz="1600" b="1" dirty="0">
                <a:solidFill>
                  <a:srgbClr val="FF0000"/>
                </a:solidFill>
              </a:rPr>
              <a:t>records.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</a:t>
            </a:r>
            <a:r>
              <a:rPr lang="en-US" sz="1600" dirty="0" smtClean="0"/>
              <a:t>Topic = (</a:t>
            </a:r>
            <a:r>
              <a:rPr lang="en-US" sz="1600" b="1" dirty="0">
                <a:solidFill>
                  <a:srgbClr val="FF0000"/>
                </a:solidFill>
              </a:rPr>
              <a:t>Raman carbon nanotubes</a:t>
            </a:r>
            <a:r>
              <a:rPr lang="en-US" sz="1600" dirty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5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731818"/>
            <a:ext cx="6172200" cy="82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Thanks for your attention </a:t>
            </a:r>
            <a:endParaRPr lang="en-US" sz="28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03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meritnation.com/img/shared/discuss_editlive/4106723/2013_01_14_16_43_49/graphite-structure.gif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7334"/>
            <a:ext cx="1610435" cy="1861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www.e6cvd.com/cvd/uploaded_files/diamond-conventional-unit-cell.gif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59" y="2696571"/>
            <a:ext cx="2120804" cy="191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2" name="Picture 2" descr="File:C60a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95" y="4920603"/>
            <a:ext cx="1486505" cy="145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4.bp.blogspot.com/_lkfGrc0CL_Q/SycONS49BHI/AAAAAAAABIY/9_P26l0dOIM/s320/graphene.gif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009" y="685800"/>
            <a:ext cx="2257558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://coecs.ou.edu/Brian.P.Grady/images/nanotube.jpg">
            <a:hlinkClick r:id="rId11"/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841" y="685800"/>
            <a:ext cx="2735021" cy="2058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://www.pharmainfo.net/files/images/stories/article_images/Single-wallCarbonN%20anotubes.jpg">
            <a:hlinkClick r:id="rId13"/>
          </p:cNvPr>
          <p:cNvPicPr/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34" r="2701"/>
          <a:stretch/>
        </p:blipFill>
        <p:spPr bwMode="auto">
          <a:xfrm>
            <a:off x="6781801" y="2667001"/>
            <a:ext cx="1893788" cy="30557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http://cnx.org/content/m22580/latest/Tubes%20type.jpg">
            <a:hlinkClick r:id="rId15"/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547" y="3421231"/>
            <a:ext cx="2220453" cy="23015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24063" y="98144"/>
            <a:ext cx="3809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Carbon allotropic  particles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297668"/>
            <a:ext cx="1002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Graphite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2412" y="4507468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Diamond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0161" y="6400800"/>
            <a:ext cx="1512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Fullerene : C</a:t>
            </a:r>
            <a:r>
              <a:rPr lang="en-US" baseline="-25000" dirty="0" smtClean="0">
                <a:solidFill>
                  <a:srgbClr val="0000CC"/>
                </a:solidFill>
              </a:rPr>
              <a:t>60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59298" y="2373868"/>
            <a:ext cx="111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CC"/>
                </a:solidFill>
              </a:rPr>
              <a:t>Graphene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3188" y="5849034"/>
            <a:ext cx="2934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Single wall carbon nanotubes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1800" y="5525869"/>
            <a:ext cx="1893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</a:rPr>
              <a:t>Multi-wall carbon </a:t>
            </a:r>
          </a:p>
          <a:p>
            <a:pPr algn="ctr"/>
            <a:r>
              <a:rPr lang="en-US" dirty="0" smtClean="0">
                <a:solidFill>
                  <a:srgbClr val="0000CC"/>
                </a:solidFill>
              </a:rPr>
              <a:t>nanotubes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0479" y="2971800"/>
            <a:ext cx="924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metallic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00600" y="2971800"/>
            <a:ext cx="1584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semiconductor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292933" y="6107668"/>
            <a:ext cx="924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metallic</a:t>
            </a:r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 rot="16200000">
            <a:off x="3995653" y="2428766"/>
            <a:ext cx="209331" cy="990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http://www.spmtips.com/uploads/gallery/HOPG-structure-20121016071004.gif">
            <a:hlinkClick r:id="rId17"/>
          </p:cNvPr>
          <p:cNvPicPr/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0"/>
          <a:stretch/>
        </p:blipFill>
        <p:spPr bwMode="auto">
          <a:xfrm>
            <a:off x="1652018" y="653661"/>
            <a:ext cx="1624582" cy="17085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1" name="Straight Arrow Connector 20"/>
          <p:cNvCxnSpPr>
            <a:endCxn id="18" idx="0"/>
          </p:cNvCxnSpPr>
          <p:nvPr/>
        </p:nvCxnSpPr>
        <p:spPr>
          <a:xfrm>
            <a:off x="5592964" y="2854302"/>
            <a:ext cx="1" cy="1174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76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6820" y="228599"/>
            <a:ext cx="83231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Raman light scattering  is an complex  interaction of photons  </a:t>
            </a:r>
          </a:p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and intrinsic molecular bonds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1562" y="1064145"/>
                <a:ext cx="8542438" cy="55122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i="1" dirty="0" smtClean="0"/>
                  <a:t>E = E</a:t>
                </a:r>
                <a:r>
                  <a:rPr lang="en-US" i="1" baseline="-25000" dirty="0" smtClean="0"/>
                  <a:t>0</a:t>
                </a:r>
                <a:r>
                  <a:rPr lang="en-US" i="1" dirty="0" smtClean="0"/>
                  <a:t>cos2</a:t>
                </a:r>
                <a:r>
                  <a:rPr lang="en-US" i="1" dirty="0" smtClean="0">
                    <a:sym typeface="Symbol"/>
                  </a:rPr>
                  <a:t></a:t>
                </a:r>
                <a:r>
                  <a:rPr lang="en-US" i="1" baseline="-25000" dirty="0" err="1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l</a:t>
                </a:r>
                <a:r>
                  <a:rPr lang="en-US" i="1" dirty="0" err="1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t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                </a:t>
                </a:r>
                <a:r>
                  <a:rPr lang="en-US" sz="2000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incident electromagnetic wave  (laser beam)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i="1" dirty="0" smtClean="0">
                    <a:sym typeface="Symbol"/>
                  </a:rPr>
                  <a:t>P = E =  </a:t>
                </a:r>
                <a:r>
                  <a:rPr lang="en-US" i="1" dirty="0" smtClean="0"/>
                  <a:t>E</a:t>
                </a:r>
                <a:r>
                  <a:rPr lang="en-US" i="1" baseline="-25000" dirty="0" smtClean="0"/>
                  <a:t>0</a:t>
                </a:r>
                <a:r>
                  <a:rPr lang="en-US" i="1" dirty="0" smtClean="0"/>
                  <a:t>cos2</a:t>
                </a:r>
                <a:r>
                  <a:rPr lang="en-US" i="1" dirty="0">
                    <a:sym typeface="Symbol"/>
                  </a:rPr>
                  <a:t></a:t>
                </a:r>
                <a:r>
                  <a:rPr lang="en-US" i="1" baseline="-25000" dirty="0" err="1" smtClean="0">
                    <a:sym typeface="Symbol"/>
                  </a:rPr>
                  <a:t>l</a:t>
                </a:r>
                <a:r>
                  <a:rPr lang="en-US" i="1" dirty="0" err="1" smtClean="0">
                    <a:sym typeface="Symbol"/>
                  </a:rPr>
                  <a:t>t</a:t>
                </a:r>
                <a:r>
                  <a:rPr lang="en-US" i="1" dirty="0" smtClean="0">
                    <a:sym typeface="Symbol"/>
                  </a:rPr>
                  <a:t>     </a:t>
                </a:r>
                <a:r>
                  <a:rPr lang="en-US" sz="2000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induced electric dipole  moment ;  </a:t>
                </a:r>
                <a:r>
                  <a:rPr lang="en-US" sz="20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</a:t>
                </a:r>
                <a:r>
                  <a:rPr lang="en-US" sz="2000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 is the polarizability</a:t>
                </a:r>
                <a:endParaRPr lang="en-US" sz="2000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  <a:sym typeface="Symbol"/>
                </a:endParaRPr>
              </a:p>
              <a:p>
                <a:endParaRPr lang="en-US" i="1" dirty="0" smtClean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𝐼</m:t>
                    </m:r>
                    <m:r>
                      <a:rPr lang="en-US" sz="20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16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sym typeface="Symbol"/>
                              </a:rPr>
                              <m:t>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sym typeface="Symbol"/>
                              </a:rPr>
                              <m:t>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2000" i="1" baseline="30000" dirty="0" smtClean="0">
                    <a:latin typeface="Times New Roman" pitchFamily="18" charset="0"/>
                    <a:cs typeface="Times New Roman" pitchFamily="18" charset="0"/>
                  </a:rPr>
                  <a:t>4                  </a:t>
                </a:r>
                <a:r>
                  <a:rPr lang="en-US" sz="2000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classical  expression of  total scattered light</a:t>
                </a:r>
                <a:endParaRPr lang="en-US" sz="2000" i="1" baseline="300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000" i="1" baseline="300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  = </a:t>
                </a:r>
                <a:r>
                  <a:rPr lang="en-US" sz="2000" i="1" baseline="-25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o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i="1">
                                <a:latin typeface="Cambria Math"/>
                                <a:cs typeface="Times New Roman" pitchFamily="18" charset="0"/>
                                <a:sym typeface="Symbol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/>
                                    <a:cs typeface="Times New Roman" pitchFamily="18" charset="0"/>
                                    <a:sym typeface="Symbol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/>
                                    <a:cs typeface="Times New Roman" pitchFamily="18" charset="0"/>
                                    <a:sym typeface="Symbol"/>
                                  </a:rPr>
                                  <m:t>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/>
                                    <a:cs typeface="Times New Roman" pitchFamily="18" charset="0"/>
                                    <a:sym typeface="Symbol"/>
                                  </a:rPr>
                                  <m:t>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  <a:cs typeface="Times New Roman" pitchFamily="18" charset="0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smtClean="0">
                                        <a:latin typeface="Cambria Math"/>
                                        <a:cs typeface="Times New Roman" pitchFamily="18" charset="0"/>
                                        <a:sym typeface="Symbol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  <a:cs typeface="Times New Roman" pitchFamily="18" charset="0"/>
                                        <a:sym typeface="Symbol"/>
                                      </a:rPr>
                                      <m:t>𝑘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i="1" baseline="30000" dirty="0" smtClean="0">
                    <a:latin typeface="Times New Roman" pitchFamily="18" charset="0"/>
                    <a:cs typeface="Times New Roman" pitchFamily="18" charset="0"/>
                  </a:rPr>
                  <a:t> +  … </a:t>
                </a:r>
                <a:r>
                  <a:rPr lang="en-US" sz="20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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 </a:t>
                </a:r>
                <a:r>
                  <a:rPr lang="en-US" sz="2000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is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en-US" sz="2000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polarizability  that  changes by  molecular 		                        vibration</a:t>
                </a:r>
                <a:r>
                  <a:rPr lang="en-US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;</a:t>
                </a:r>
                <a:r>
                  <a:rPr lang="en-US" dirty="0" smtClean="0"/>
                  <a:t>  </a:t>
                </a:r>
                <a:r>
                  <a:rPr lang="en-US" sz="2000" b="1" i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sz="2000" i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is coordinate that  describes   molecular                    </a:t>
                </a:r>
              </a:p>
              <a:p>
                <a:r>
                  <a:rPr lang="en-US" sz="2000" i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     vibration</a:t>
                </a:r>
              </a:p>
              <a:p>
                <a:endParaRPr lang="en-US" sz="2000" i="1" baseline="300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000" i="1" dirty="0" smtClean="0">
                  <a:sym typeface="Symbol"/>
                </a:endParaRPr>
              </a:p>
              <a:p>
                <a:r>
                  <a:rPr lang="en-US" sz="2000" i="1" dirty="0" smtClean="0">
                    <a:sym typeface="Symbol"/>
                  </a:rPr>
                  <a:t>P </a:t>
                </a:r>
                <a:r>
                  <a:rPr lang="en-US" sz="2000" i="1" dirty="0">
                    <a:sym typeface="Symbol"/>
                  </a:rPr>
                  <a:t>= </a:t>
                </a:r>
                <a:r>
                  <a:rPr lang="en-US" sz="2000" i="1" dirty="0" smtClean="0">
                    <a:sym typeface="Symbol"/>
                  </a:rPr>
                  <a:t>E = 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</a:t>
                </a:r>
                <a:r>
                  <a:rPr lang="en-US" sz="2000" i="1" baseline="-250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o</a:t>
                </a:r>
                <a:r>
                  <a:rPr lang="en-US" sz="2000" i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en-US" sz="2000" i="1" dirty="0"/>
                  <a:t>E</a:t>
                </a:r>
                <a:r>
                  <a:rPr lang="en-US" sz="2000" i="1" baseline="-25000" dirty="0"/>
                  <a:t>0</a:t>
                </a:r>
                <a:r>
                  <a:rPr lang="en-US" sz="2000" i="1" dirty="0"/>
                  <a:t>cos2</a:t>
                </a:r>
                <a:r>
                  <a:rPr lang="en-US" sz="2000" i="1" dirty="0">
                    <a:sym typeface="Symbol"/>
                  </a:rPr>
                  <a:t></a:t>
                </a:r>
                <a:r>
                  <a:rPr lang="en-US" sz="2000" i="1" baseline="-25000" dirty="0" smtClean="0">
                    <a:sym typeface="Symbol"/>
                  </a:rPr>
                  <a:t>l</a:t>
                </a:r>
                <a:r>
                  <a:rPr lang="en-US" sz="2000" i="1" dirty="0" smtClean="0">
                    <a:sym typeface="Symbol"/>
                  </a:rPr>
                  <a:t>t 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1 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i="1" dirty="0" smtClean="0"/>
                  <a:t>E</a:t>
                </a:r>
                <a:r>
                  <a:rPr lang="en-US" sz="2000" i="1" baseline="-25000" dirty="0" smtClean="0"/>
                  <a:t>0</a:t>
                </a:r>
                <a:r>
                  <a:rPr lang="en-US" sz="2000" i="1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b>
                      <m:sup/>
                    </m:sSubSup>
                  </m:oMath>
                </a14:m>
                <a:r>
                  <a:rPr lang="en-US" sz="2000" i="1" baseline="30000" dirty="0" smtClean="0">
                    <a:latin typeface="Times New Roman" pitchFamily="18" charset="0"/>
                    <a:cs typeface="Times New Roman" pitchFamily="18" charset="0"/>
                  </a:rPr>
                  <a:t>0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Times New Roman" pitchFamily="18" charset="0"/>
                            <a:sym typeface="Symbol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i="1">
                                <a:latin typeface="Cambria Math"/>
                                <a:cs typeface="Times New Roman" pitchFamily="18" charset="0"/>
                                <a:sym typeface="Symbol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/>
                                    <a:cs typeface="Times New Roman" pitchFamily="18" charset="0"/>
                                    <a:sym typeface="Symbol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/>
                                    <a:cs typeface="Times New Roman" pitchFamily="18" charset="0"/>
                                    <a:sym typeface="Symbol"/>
                                  </a:rPr>
                                  <m:t>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/>
                                    <a:cs typeface="Times New Roman" pitchFamily="18" charset="0"/>
                                    <a:sym typeface="Symbol"/>
                                  </a:rPr>
                                  <m:t>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  <a:cs typeface="Times New Roman" pitchFamily="18" charset="0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  <a:cs typeface="Times New Roman" pitchFamily="18" charset="0"/>
                                        <a:sym typeface="Symbol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  <a:cs typeface="Times New Roman" pitchFamily="18" charset="0"/>
                                        <a:sym typeface="Symbol"/>
                                      </a:rPr>
                                      <m:t>𝑘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000" i="1">
                            <a:latin typeface="Cambria Math"/>
                            <a:cs typeface="Times New Roman" pitchFamily="18" charset="0"/>
                            <a:sym typeface="Symbol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[</a:t>
                </a:r>
                <a:r>
                  <a:rPr lang="en-US" sz="2000" i="1" dirty="0"/>
                  <a:t>cos2</a:t>
                </a:r>
                <a:r>
                  <a:rPr lang="en-US" sz="2000" i="1" dirty="0" smtClean="0">
                    <a:sym typeface="Symbol"/>
                  </a:rPr>
                  <a:t>(</a:t>
                </a:r>
                <a:r>
                  <a:rPr lang="en-US" sz="2000" i="1" baseline="-25000" dirty="0" smtClean="0">
                    <a:sym typeface="Symbol"/>
                  </a:rPr>
                  <a:t>l   </a:t>
                </a:r>
                <a:r>
                  <a:rPr lang="en-US" sz="2000" i="1" dirty="0" smtClean="0">
                    <a:sym typeface="Symbol"/>
                  </a:rPr>
                  <a:t>+ )t +</a:t>
                </a:r>
                <a:r>
                  <a:rPr lang="en-US" sz="2000" i="1" dirty="0"/>
                  <a:t> cos2</a:t>
                </a:r>
                <a:r>
                  <a:rPr lang="en-US" sz="2000" i="1" dirty="0">
                    <a:sym typeface="Symbol"/>
                  </a:rPr>
                  <a:t>(</a:t>
                </a:r>
                <a:r>
                  <a:rPr lang="en-US" sz="2000" i="1" baseline="-25000" dirty="0">
                    <a:sym typeface="Symbol"/>
                  </a:rPr>
                  <a:t>l   </a:t>
                </a:r>
                <a:r>
                  <a:rPr lang="en-US" sz="2000" i="1" dirty="0" smtClean="0">
                    <a:sym typeface="Symbol"/>
                  </a:rPr>
                  <a:t>- </a:t>
                </a:r>
                <a:r>
                  <a:rPr lang="en-US" sz="2000" i="1" dirty="0">
                    <a:sym typeface="Symbol"/>
                  </a:rPr>
                  <a:t>)t </a:t>
                </a:r>
                <a:r>
                  <a:rPr lang="en-US" sz="2000" i="1" dirty="0" smtClean="0">
                    <a:sym typeface="Symbol"/>
                  </a:rPr>
                  <a:t>]</a:t>
                </a:r>
              </a:p>
              <a:p>
                <a:endParaRPr lang="en-US" sz="2000" i="1" dirty="0">
                  <a:sym typeface="Symbol"/>
                </a:endParaRPr>
              </a:p>
              <a:p>
                <a:endParaRPr lang="en-US" sz="2000" i="1" dirty="0" smtClean="0">
                  <a:sym typeface="Symbol"/>
                </a:endParaRPr>
              </a:p>
              <a:p>
                <a:endParaRPr lang="en-US" sz="2000" i="1" dirty="0">
                  <a:sym typeface="Symbol"/>
                </a:endParaRPr>
              </a:p>
              <a:p>
                <a:endParaRPr lang="en-US" sz="2000" i="1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62" y="1064145"/>
                <a:ext cx="8542438" cy="5512278"/>
              </a:xfrm>
              <a:prstGeom prst="rect">
                <a:avLst/>
              </a:prstGeom>
              <a:blipFill rotWithShape="1">
                <a:blip r:embed="rId2"/>
                <a:stretch>
                  <a:fillRect l="-785" r="-10778" b="-11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14800" y="29752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85300" y="4001869"/>
            <a:ext cx="1106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Rayleigh 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scattering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3886200"/>
            <a:ext cx="472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               </a:t>
            </a:r>
            <a:r>
              <a:rPr lang="en-US" dirty="0" smtClean="0">
                <a:solidFill>
                  <a:srgbClr val="006600"/>
                </a:solidFill>
              </a:rPr>
              <a:t>Anti-Stokes                    Stokes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                         Raman   scattering</a:t>
            </a:r>
          </a:p>
          <a:p>
            <a:endParaRPr lang="en-US" dirty="0">
              <a:solidFill>
                <a:srgbClr val="0000CC"/>
              </a:solidFill>
            </a:endParaRPr>
          </a:p>
          <a:p>
            <a:endParaRPr lang="en-US" dirty="0" smtClean="0">
              <a:solidFill>
                <a:srgbClr val="0000CC"/>
              </a:solidFill>
            </a:endParaRPr>
          </a:p>
          <a:p>
            <a:endParaRPr lang="en-US" dirty="0" smtClean="0">
              <a:solidFill>
                <a:srgbClr val="0000CC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Both  branches are amplified  equally 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with the excitation   light intensity 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791200" y="4566482"/>
            <a:ext cx="0" cy="310318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620000" y="4566482"/>
            <a:ext cx="0" cy="310318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438400" y="4572000"/>
            <a:ext cx="0" cy="310318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97" y="6172200"/>
            <a:ext cx="3581401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738129" y="5410200"/>
            <a:ext cx="26814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I(</a:t>
            </a:r>
            <a:r>
              <a:rPr lang="en-US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</a:t>
            </a:r>
            <a:r>
              <a:rPr lang="en-US" sz="2400" b="1" i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 &gt;&gt; I</a:t>
            </a:r>
            <a:r>
              <a:rPr lang="en-US" sz="2400" b="1" i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en-US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&gt;&gt; I</a:t>
            </a:r>
            <a:r>
              <a:rPr lang="en-US" sz="2400" b="1" i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aS </a:t>
            </a:r>
          </a:p>
          <a:p>
            <a:endParaRPr lang="en-US" sz="2400" b="1" i="1" baseline="-250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   &gt;&gt;  10</a:t>
            </a:r>
            <a:r>
              <a:rPr lang="en-US" sz="2400" b="1" i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-6  </a:t>
            </a:r>
            <a:r>
              <a:rPr lang="en-US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&gt;&gt;</a:t>
            </a:r>
            <a:r>
              <a:rPr lang="en-US" sz="2400" b="1" i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</a:t>
            </a:r>
            <a:r>
              <a:rPr lang="en-US" sz="2400" b="1" i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-9      </a:t>
            </a:r>
            <a:endParaRPr lang="en-US" sz="24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40" y="5487144"/>
            <a:ext cx="12827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6600"/>
                </a:solidFill>
              </a:rPr>
              <a:t>Intensity </a:t>
            </a:r>
          </a:p>
          <a:p>
            <a:pPr algn="ctr"/>
            <a:r>
              <a:rPr lang="en-US" b="1" dirty="0" smtClean="0">
                <a:solidFill>
                  <a:srgbClr val="006600"/>
                </a:solidFill>
              </a:rPr>
              <a:t>Values at</a:t>
            </a:r>
          </a:p>
          <a:p>
            <a:pPr algn="ctr"/>
            <a:r>
              <a:rPr lang="en-US" b="1" dirty="0" smtClean="0">
                <a:solidFill>
                  <a:srgbClr val="006600"/>
                </a:solidFill>
              </a:rPr>
              <a:t>~ 1500 cm</a:t>
            </a:r>
            <a:r>
              <a:rPr lang="en-US" b="1" baseline="30000" dirty="0" smtClean="0">
                <a:solidFill>
                  <a:srgbClr val="006600"/>
                </a:solidFill>
              </a:rPr>
              <a:t>-1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1186806" y="5517920"/>
            <a:ext cx="413394" cy="861773"/>
          </a:xfrm>
          <a:prstGeom prst="rightBrace">
            <a:avLst/>
          </a:prstGeom>
          <a:ln>
            <a:solidFill>
              <a:srgbClr val="0066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705600" y="5785682"/>
            <a:ext cx="0" cy="310318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55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736725" y="682625"/>
            <a:ext cx="5151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2"/>
                </a:solidFill>
                <a:latin typeface="Microsoft Sans Serif" pitchFamily="34" charset="0"/>
              </a:rPr>
              <a:t>What is the wavelength of the surface plasmon</a:t>
            </a:r>
            <a:r>
              <a:rPr lang="en-US">
                <a:latin typeface="Microsoft Sans Serif" pitchFamily="34" charset="0"/>
              </a:rPr>
              <a:t>  ?</a:t>
            </a: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6934200" y="381000"/>
          <a:ext cx="1271588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2" name="Equation" r:id="rId3" imgW="558800" imgH="457200" progId="Equation.3">
                  <p:embed/>
                </p:oleObj>
              </mc:Choice>
              <mc:Fallback>
                <p:oleObj name="Equation" r:id="rId3" imgW="558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81000"/>
                        <a:ext cx="1271588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68325" y="1254125"/>
            <a:ext cx="139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Microsoft Sans Serif" pitchFamily="34" charset="0"/>
              </a:rPr>
              <a:t>let us find</a:t>
            </a:r>
            <a:r>
              <a:rPr lang="en-US" i="1">
                <a:latin typeface="Microsoft Sans Serif" pitchFamily="34" charset="0"/>
              </a:rPr>
              <a:t> k:</a:t>
            </a:r>
          </a:p>
        </p:txBody>
      </p:sp>
      <p:grpSp>
        <p:nvGrpSpPr>
          <p:cNvPr id="48133" name="Group 5"/>
          <p:cNvGrpSpPr>
            <a:grpSpLocks/>
          </p:cNvGrpSpPr>
          <p:nvPr/>
        </p:nvGrpSpPr>
        <p:grpSpPr bwMode="auto">
          <a:xfrm>
            <a:off x="300038" y="1265238"/>
            <a:ext cx="6127750" cy="1157287"/>
            <a:chOff x="189" y="797"/>
            <a:chExt cx="3860" cy="729"/>
          </a:xfrm>
        </p:grpSpPr>
        <p:pic>
          <p:nvPicPr>
            <p:cNvPr id="21525" name="Picture 6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" y="1034"/>
              <a:ext cx="891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1526" name="Object 7"/>
            <p:cNvGraphicFramePr>
              <a:graphicFrameLocks noChangeAspect="1"/>
            </p:cNvGraphicFramePr>
            <p:nvPr/>
          </p:nvGraphicFramePr>
          <p:xfrm>
            <a:off x="2652" y="797"/>
            <a:ext cx="1397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63" name="Formel" r:id="rId6" imgW="1307532" imgH="634725" progId="Equation.3">
                    <p:embed/>
                  </p:oleObj>
                </mc:Choice>
                <mc:Fallback>
                  <p:oleObj name="Formel" r:id="rId6" imgW="1307532" imgH="63472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2" y="797"/>
                          <a:ext cx="1397" cy="6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27" name="Freeform 8"/>
            <p:cNvSpPr>
              <a:spLocks/>
            </p:cNvSpPr>
            <p:nvPr/>
          </p:nvSpPr>
          <p:spPr bwMode="auto">
            <a:xfrm>
              <a:off x="189" y="968"/>
              <a:ext cx="2443" cy="424"/>
            </a:xfrm>
            <a:custGeom>
              <a:avLst/>
              <a:gdLst>
                <a:gd name="T0" fmla="*/ 2443 w 2443"/>
                <a:gd name="T1" fmla="*/ 0 h 424"/>
                <a:gd name="T2" fmla="*/ 1867 w 2443"/>
                <a:gd name="T3" fmla="*/ 56 h 424"/>
                <a:gd name="T4" fmla="*/ 611 w 2443"/>
                <a:gd name="T5" fmla="*/ 72 h 424"/>
                <a:gd name="T6" fmla="*/ 227 w 2443"/>
                <a:gd name="T7" fmla="*/ 112 h 424"/>
                <a:gd name="T8" fmla="*/ 67 w 2443"/>
                <a:gd name="T9" fmla="*/ 144 h 424"/>
                <a:gd name="T10" fmla="*/ 11 w 2443"/>
                <a:gd name="T11" fmla="*/ 328 h 424"/>
                <a:gd name="T12" fmla="*/ 131 w 2443"/>
                <a:gd name="T13" fmla="*/ 400 h 424"/>
                <a:gd name="T14" fmla="*/ 235 w 2443"/>
                <a:gd name="T15" fmla="*/ 424 h 4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43" h="424">
                  <a:moveTo>
                    <a:pt x="2443" y="0"/>
                  </a:moveTo>
                  <a:cubicBezTo>
                    <a:pt x="2307" y="22"/>
                    <a:pt x="2172" y="44"/>
                    <a:pt x="1867" y="56"/>
                  </a:cubicBezTo>
                  <a:cubicBezTo>
                    <a:pt x="1562" y="68"/>
                    <a:pt x="884" y="63"/>
                    <a:pt x="611" y="72"/>
                  </a:cubicBezTo>
                  <a:cubicBezTo>
                    <a:pt x="338" y="81"/>
                    <a:pt x="318" y="100"/>
                    <a:pt x="227" y="112"/>
                  </a:cubicBezTo>
                  <a:cubicBezTo>
                    <a:pt x="136" y="124"/>
                    <a:pt x="103" y="108"/>
                    <a:pt x="67" y="144"/>
                  </a:cubicBezTo>
                  <a:cubicBezTo>
                    <a:pt x="31" y="180"/>
                    <a:pt x="0" y="285"/>
                    <a:pt x="11" y="328"/>
                  </a:cubicBezTo>
                  <a:cubicBezTo>
                    <a:pt x="22" y="371"/>
                    <a:pt x="94" y="384"/>
                    <a:pt x="131" y="400"/>
                  </a:cubicBezTo>
                  <a:cubicBezTo>
                    <a:pt x="168" y="416"/>
                    <a:pt x="201" y="420"/>
                    <a:pt x="235" y="42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Freeform 9"/>
            <p:cNvSpPr>
              <a:spLocks/>
            </p:cNvSpPr>
            <p:nvPr/>
          </p:nvSpPr>
          <p:spPr bwMode="auto">
            <a:xfrm>
              <a:off x="1208" y="1312"/>
              <a:ext cx="1368" cy="80"/>
            </a:xfrm>
            <a:custGeom>
              <a:avLst/>
              <a:gdLst>
                <a:gd name="T0" fmla="*/ 1368 w 1368"/>
                <a:gd name="T1" fmla="*/ 0 h 80"/>
                <a:gd name="T2" fmla="*/ 976 w 1368"/>
                <a:gd name="T3" fmla="*/ 32 h 80"/>
                <a:gd name="T4" fmla="*/ 0 w 1368"/>
                <a:gd name="T5" fmla="*/ 80 h 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80">
                  <a:moveTo>
                    <a:pt x="1368" y="0"/>
                  </a:moveTo>
                  <a:cubicBezTo>
                    <a:pt x="1286" y="9"/>
                    <a:pt x="1204" y="19"/>
                    <a:pt x="976" y="32"/>
                  </a:cubicBezTo>
                  <a:cubicBezTo>
                    <a:pt x="748" y="45"/>
                    <a:pt x="374" y="62"/>
                    <a:pt x="0" y="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Text Box 10"/>
            <p:cNvSpPr txBox="1">
              <a:spLocks noChangeArrowheads="1"/>
            </p:cNvSpPr>
            <p:nvPr/>
          </p:nvSpPr>
          <p:spPr bwMode="auto">
            <a:xfrm>
              <a:off x="1606" y="1102"/>
              <a:ext cx="73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>
                  <a:latin typeface="Microsoft Sans Serif" pitchFamily="34" charset="0"/>
                </a:rPr>
                <a:t>substitute</a:t>
              </a:r>
            </a:p>
          </p:txBody>
        </p:sp>
      </p:grpSp>
      <p:graphicFrame>
        <p:nvGraphicFramePr>
          <p:cNvPr id="48139" name="Object 11"/>
          <p:cNvGraphicFramePr>
            <a:graphicFrameLocks noChangeAspect="1"/>
          </p:cNvGraphicFramePr>
          <p:nvPr/>
        </p:nvGraphicFramePr>
        <p:xfrm>
          <a:off x="2773363" y="2316163"/>
          <a:ext cx="201612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4" name="Formel" r:id="rId8" imgW="1066800" imgH="482600" progId="Equation.3">
                  <p:embed/>
                </p:oleObj>
              </mc:Choice>
              <mc:Fallback>
                <p:oleObj name="Formel" r:id="rId8" imgW="1066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3363" y="2316163"/>
                        <a:ext cx="2016125" cy="9112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140" name="Group 12"/>
          <p:cNvGrpSpPr>
            <a:grpSpLocks/>
          </p:cNvGrpSpPr>
          <p:nvPr/>
        </p:nvGrpSpPr>
        <p:grpSpPr bwMode="auto">
          <a:xfrm>
            <a:off x="762000" y="3352800"/>
            <a:ext cx="8216900" cy="3302000"/>
            <a:chOff x="464" y="2088"/>
            <a:chExt cx="5176" cy="2080"/>
          </a:xfrm>
        </p:grpSpPr>
        <p:sp>
          <p:nvSpPr>
            <p:cNvPr id="21512" name="Text Box 13"/>
            <p:cNvSpPr txBox="1">
              <a:spLocks noChangeArrowheads="1"/>
            </p:cNvSpPr>
            <p:nvPr/>
          </p:nvSpPr>
          <p:spPr bwMode="auto">
            <a:xfrm>
              <a:off x="2576" y="3801"/>
              <a:ext cx="29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sv-SE" i="1"/>
                <a:t>k</a:t>
              </a:r>
              <a:endParaRPr lang="ru-RU" i="1" baseline="-25000"/>
            </a:p>
          </p:txBody>
        </p:sp>
        <p:sp>
          <p:nvSpPr>
            <p:cNvPr id="21513" name="Rectangle 14"/>
            <p:cNvSpPr>
              <a:spLocks noChangeArrowheads="1"/>
            </p:cNvSpPr>
            <p:nvPr/>
          </p:nvSpPr>
          <p:spPr bwMode="auto">
            <a:xfrm>
              <a:off x="1015" y="2186"/>
              <a:ext cx="1838" cy="18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4" name="Line 15"/>
            <p:cNvSpPr>
              <a:spLocks noChangeShapeType="1"/>
            </p:cNvSpPr>
            <p:nvPr/>
          </p:nvSpPr>
          <p:spPr bwMode="auto">
            <a:xfrm flipV="1">
              <a:off x="1015" y="2186"/>
              <a:ext cx="1838" cy="1839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Freeform 16"/>
            <p:cNvSpPr>
              <a:spLocks/>
            </p:cNvSpPr>
            <p:nvPr/>
          </p:nvSpPr>
          <p:spPr bwMode="auto">
            <a:xfrm>
              <a:off x="1015" y="2513"/>
              <a:ext cx="1838" cy="1512"/>
            </a:xfrm>
            <a:custGeom>
              <a:avLst/>
              <a:gdLst>
                <a:gd name="T0" fmla="*/ 0 w 2041"/>
                <a:gd name="T1" fmla="*/ 230 h 1679"/>
                <a:gd name="T2" fmla="*/ 199 w 2041"/>
                <a:gd name="T3" fmla="*/ 43 h 1679"/>
                <a:gd name="T4" fmla="*/ 279 w 2041"/>
                <a:gd name="T5" fmla="*/ 0 h 16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41" h="1679">
                  <a:moveTo>
                    <a:pt x="0" y="1679"/>
                  </a:moveTo>
                  <a:cubicBezTo>
                    <a:pt x="556" y="1138"/>
                    <a:pt x="1112" y="598"/>
                    <a:pt x="1452" y="318"/>
                  </a:cubicBezTo>
                  <a:cubicBezTo>
                    <a:pt x="1792" y="38"/>
                    <a:pt x="1916" y="19"/>
                    <a:pt x="2041" y="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Text Box 17"/>
            <p:cNvSpPr txBox="1">
              <a:spLocks noChangeArrowheads="1"/>
            </p:cNvSpPr>
            <p:nvPr/>
          </p:nvSpPr>
          <p:spPr bwMode="auto">
            <a:xfrm rot="-5400000">
              <a:off x="774" y="2984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sv-SE">
                  <a:latin typeface="Symbol" pitchFamily="18" charset="2"/>
                </a:rPr>
                <a:t>w</a:t>
              </a:r>
              <a:endParaRPr lang="ru-RU">
                <a:latin typeface="Symbol" pitchFamily="18" charset="2"/>
              </a:endParaRPr>
            </a:p>
          </p:txBody>
        </p:sp>
        <p:sp>
          <p:nvSpPr>
            <p:cNvPr id="21517" name="AutoShape 18"/>
            <p:cNvSpPr>
              <a:spLocks/>
            </p:cNvSpPr>
            <p:nvPr/>
          </p:nvSpPr>
          <p:spPr bwMode="auto">
            <a:xfrm rot="5400000">
              <a:off x="1710" y="1818"/>
              <a:ext cx="122" cy="1512"/>
            </a:xfrm>
            <a:prstGeom prst="leftBrace">
              <a:avLst>
                <a:gd name="adj1" fmla="val 103279"/>
                <a:gd name="adj2" fmla="val 4949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8" name="Text Box 19"/>
            <p:cNvSpPr txBox="1">
              <a:spLocks noChangeArrowheads="1"/>
            </p:cNvSpPr>
            <p:nvPr/>
          </p:nvSpPr>
          <p:spPr bwMode="auto">
            <a:xfrm>
              <a:off x="1669" y="2264"/>
              <a:ext cx="29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sv-SE" i="1"/>
                <a:t>k</a:t>
              </a:r>
              <a:r>
                <a:rPr lang="sv-SE" i="1" baseline="-25000"/>
                <a:t>x</a:t>
              </a:r>
              <a:endParaRPr lang="ru-RU" i="1" baseline="-25000"/>
            </a:p>
          </p:txBody>
        </p:sp>
        <p:graphicFrame>
          <p:nvGraphicFramePr>
            <p:cNvPr id="21519" name="Object 20"/>
            <p:cNvGraphicFramePr>
              <a:graphicFrameLocks noChangeAspect="1"/>
            </p:cNvGraphicFramePr>
            <p:nvPr/>
          </p:nvGraphicFramePr>
          <p:xfrm>
            <a:off x="1742" y="3180"/>
            <a:ext cx="1116" cy="4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65" name="Equation" r:id="rId10" imgW="1257300" imgH="558800" progId="Equation.3">
                    <p:embed/>
                  </p:oleObj>
                </mc:Choice>
                <mc:Fallback>
                  <p:oleObj name="Equation" r:id="rId10" imgW="1257300" imgH="558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2" y="3180"/>
                          <a:ext cx="1116" cy="4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20" name="Line 21"/>
            <p:cNvSpPr>
              <a:spLocks noChangeShapeType="1"/>
            </p:cNvSpPr>
            <p:nvPr/>
          </p:nvSpPr>
          <p:spPr bwMode="auto">
            <a:xfrm flipH="1" flipV="1">
              <a:off x="2118" y="3044"/>
              <a:ext cx="123" cy="1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Rectangle 22"/>
            <p:cNvSpPr>
              <a:spLocks noChangeArrowheads="1"/>
            </p:cNvSpPr>
            <p:nvPr/>
          </p:nvSpPr>
          <p:spPr bwMode="auto">
            <a:xfrm rot="-2502803">
              <a:off x="1109" y="2957"/>
              <a:ext cx="143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Microsoft Sans Serif" pitchFamily="34" charset="0"/>
                </a:rPr>
                <a:t>light cone   </a:t>
              </a:r>
              <a:r>
                <a:rPr lang="en-US">
                  <a:latin typeface="Microsoft Sans Serif" pitchFamily="34" charset="0"/>
                  <a:sym typeface="Symbol" pitchFamily="18" charset="2"/>
                </a:rPr>
                <a:t> = c k</a:t>
              </a:r>
            </a:p>
          </p:txBody>
        </p:sp>
        <p:sp>
          <p:nvSpPr>
            <p:cNvPr id="21522" name="Text Box 23"/>
            <p:cNvSpPr txBox="1">
              <a:spLocks noChangeArrowheads="1"/>
            </p:cNvSpPr>
            <p:nvPr/>
          </p:nvSpPr>
          <p:spPr bwMode="auto">
            <a:xfrm>
              <a:off x="3054" y="2358"/>
              <a:ext cx="2428" cy="1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b="1">
                  <a:solidFill>
                    <a:schemeClr val="accent2"/>
                  </a:solidFill>
                  <a:latin typeface="Microsoft Sans Serif" pitchFamily="34" charset="0"/>
                </a:rPr>
                <a:t>The surface plasmone mode always lies beyond the light line, that is it has greater momentum than a free photon of the same frequency </a:t>
              </a:r>
              <a:r>
                <a:rPr lang="en-US" sz="2000" b="1">
                  <a:solidFill>
                    <a:srgbClr val="CC0066"/>
                  </a:solidFill>
                  <a:latin typeface="Microsoft Sans Serif" pitchFamily="34" charset="0"/>
                  <a:sym typeface="Symbol" pitchFamily="18" charset="2"/>
                </a:rPr>
                <a:t></a:t>
              </a:r>
            </a:p>
          </p:txBody>
        </p:sp>
        <p:sp>
          <p:nvSpPr>
            <p:cNvPr id="21523" name="Rectangle 24"/>
            <p:cNvSpPr>
              <a:spLocks noChangeArrowheads="1"/>
            </p:cNvSpPr>
            <p:nvPr/>
          </p:nvSpPr>
          <p:spPr bwMode="auto">
            <a:xfrm>
              <a:off x="464" y="2088"/>
              <a:ext cx="5176" cy="2080"/>
            </a:xfrm>
            <a:prstGeom prst="rect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4" name="Line 25"/>
            <p:cNvSpPr>
              <a:spLocks noChangeShapeType="1"/>
            </p:cNvSpPr>
            <p:nvPr/>
          </p:nvSpPr>
          <p:spPr bwMode="auto">
            <a:xfrm>
              <a:off x="1008" y="2632"/>
              <a:ext cx="18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400" y="1143000"/>
            <a:ext cx="2167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Characteristic Raman</a:t>
            </a:r>
          </a:p>
          <a:p>
            <a:pPr algn="ctr"/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frequencies  </a:t>
            </a:r>
            <a:endPara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029200" y="1161364"/>
            <a:ext cx="762000" cy="515036"/>
          </a:xfrm>
          <a:prstGeom prst="rightArrow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1229752"/>
            <a:ext cx="2295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</a:rPr>
              <a:t>PbI</a:t>
            </a:r>
            <a:r>
              <a:rPr lang="en-US" baseline="-25000" dirty="0" smtClean="0">
                <a:solidFill>
                  <a:srgbClr val="0000CC"/>
                </a:solidFill>
              </a:rPr>
              <a:t>2 </a:t>
            </a:r>
            <a:r>
              <a:rPr lang="en-US" dirty="0" smtClean="0">
                <a:solidFill>
                  <a:srgbClr val="0000CC"/>
                </a:solidFill>
              </a:rPr>
              <a:t>; ZnO ; CCl</a:t>
            </a:r>
            <a:r>
              <a:rPr lang="en-US" baseline="-25000" dirty="0" smtClean="0">
                <a:solidFill>
                  <a:srgbClr val="0000CC"/>
                </a:solidFill>
              </a:rPr>
              <a:t>4</a:t>
            </a:r>
            <a:r>
              <a:rPr lang="en-US" dirty="0" smtClean="0">
                <a:solidFill>
                  <a:srgbClr val="0000CC"/>
                </a:solidFill>
              </a:rPr>
              <a:t> ; TiO</a:t>
            </a:r>
            <a:r>
              <a:rPr lang="en-US" baseline="-25000" dirty="0" smtClean="0">
                <a:solidFill>
                  <a:srgbClr val="0000CC"/>
                </a:solidFill>
              </a:rPr>
              <a:t>2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rgbClr val="0000CC"/>
                </a:solidFill>
              </a:rPr>
              <a:t>C</a:t>
            </a:r>
            <a:r>
              <a:rPr lang="en-US" baseline="-25000" dirty="0" smtClean="0">
                <a:solidFill>
                  <a:srgbClr val="0000CC"/>
                </a:solidFill>
              </a:rPr>
              <a:t>60;  </a:t>
            </a:r>
            <a:r>
              <a:rPr lang="en-US" dirty="0" smtClean="0">
                <a:solidFill>
                  <a:srgbClr val="0000CC"/>
                </a:solidFill>
              </a:rPr>
              <a:t>SWNTs;  graphene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2133600"/>
            <a:ext cx="2201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Changes in frequency</a:t>
            </a:r>
          </a:p>
          <a:p>
            <a:pPr algn="ctr"/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of Raman peak </a:t>
            </a:r>
            <a:endPara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029200" y="2286000"/>
            <a:ext cx="762000" cy="515036"/>
          </a:xfrm>
          <a:prstGeom prst="rightArrow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2249269"/>
            <a:ext cx="2663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</a:rPr>
              <a:t>Chemical interaction; </a:t>
            </a:r>
          </a:p>
          <a:p>
            <a:pPr algn="ctr"/>
            <a:r>
              <a:rPr lang="en-US" dirty="0" smtClean="0">
                <a:solidFill>
                  <a:srgbClr val="0000CC"/>
                </a:solidFill>
              </a:rPr>
              <a:t>stress; strain; temperature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0007" y="3276600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Polarization </a:t>
            </a:r>
          </a:p>
          <a:p>
            <a:pPr algn="ctr"/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of Raman peak </a:t>
            </a:r>
            <a:endPara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029200" y="3371164"/>
            <a:ext cx="762000" cy="515036"/>
          </a:xfrm>
          <a:prstGeom prst="rightArrow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19948" y="3239869"/>
            <a:ext cx="2767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</a:rPr>
              <a:t>Crystal symmetry ; </a:t>
            </a:r>
          </a:p>
          <a:p>
            <a:pPr algn="ctr"/>
            <a:r>
              <a:rPr lang="en-US" dirty="0" smtClean="0">
                <a:solidFill>
                  <a:srgbClr val="0000CC"/>
                </a:solidFill>
              </a:rPr>
              <a:t>orientation; antenna effect.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0" y="4495800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Width </a:t>
            </a:r>
          </a:p>
          <a:p>
            <a:pPr algn="ctr"/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of Raman peak </a:t>
            </a:r>
            <a:endPara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029200" y="4495800"/>
            <a:ext cx="762000" cy="515036"/>
          </a:xfrm>
          <a:prstGeom prst="rightArrow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98094" y="4267200"/>
            <a:ext cx="2924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</a:rPr>
              <a:t>Morphology: crystal;</a:t>
            </a:r>
          </a:p>
          <a:p>
            <a:pPr algn="ctr"/>
            <a:r>
              <a:rPr lang="en-US" dirty="0" smtClean="0">
                <a:solidFill>
                  <a:srgbClr val="0000CC"/>
                </a:solidFill>
              </a:rPr>
              <a:t>mesoscopic  and nanometric </a:t>
            </a:r>
          </a:p>
          <a:p>
            <a:pPr algn="ctr"/>
            <a:r>
              <a:rPr lang="en-US" dirty="0" smtClean="0">
                <a:solidFill>
                  <a:srgbClr val="0000CC"/>
                </a:solidFill>
              </a:rPr>
              <a:t> structures; 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7000" y="5754469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Intensity </a:t>
            </a:r>
          </a:p>
          <a:p>
            <a:pPr algn="ctr"/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of Raman peak </a:t>
            </a:r>
            <a:endPara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5029200" y="5657164"/>
            <a:ext cx="762000" cy="515036"/>
          </a:xfrm>
          <a:prstGeom prst="rightArrow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321452" y="5334000"/>
            <a:ext cx="22409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  <a:sym typeface="Symbol"/>
              </a:rPr>
              <a:t> </a:t>
            </a:r>
            <a:r>
              <a:rPr lang="en-US" dirty="0" smtClean="0">
                <a:solidFill>
                  <a:srgbClr val="0000CC"/>
                </a:solidFill>
              </a:rPr>
              <a:t>Amount of material;</a:t>
            </a:r>
          </a:p>
          <a:p>
            <a:pPr algn="ctr"/>
            <a:r>
              <a:rPr lang="en-US" dirty="0" smtClean="0">
                <a:solidFill>
                  <a:srgbClr val="0000CC"/>
                </a:solidFill>
              </a:rPr>
              <a:t>film thickness;</a:t>
            </a:r>
          </a:p>
          <a:p>
            <a:pPr algn="ctr"/>
            <a:r>
              <a:rPr lang="en-US" dirty="0" smtClean="0">
                <a:solidFill>
                  <a:srgbClr val="0000CC"/>
                </a:solidFill>
                <a:sym typeface="Symbol"/>
              </a:rPr>
              <a:t> </a:t>
            </a:r>
            <a:r>
              <a:rPr lang="en-US" dirty="0" smtClean="0">
                <a:solidFill>
                  <a:srgbClr val="0000CC"/>
                </a:solidFill>
              </a:rPr>
              <a:t>Nonlinear  optical </a:t>
            </a:r>
          </a:p>
          <a:p>
            <a:pPr algn="ctr"/>
            <a:r>
              <a:rPr lang="en-US" dirty="0" smtClean="0">
                <a:solidFill>
                  <a:srgbClr val="0000CC"/>
                </a:solidFill>
              </a:rPr>
              <a:t>effects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0962" y="333949"/>
            <a:ext cx="4958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Information from Raman spectroscopy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2">
            <a:lum bright="-52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79071"/>
            <a:ext cx="1057275" cy="104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/>
          <p:nvPr/>
        </p:nvPicPr>
        <p:blipFill>
          <a:blip r:embed="rId3">
            <a:lum bright="-4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09" y="1986623"/>
            <a:ext cx="1095375" cy="1113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4">
            <a:lum bright="-50000" contrast="9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21" y="3219450"/>
            <a:ext cx="1071564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/>
          <p:nvPr/>
        </p:nvPicPr>
        <p:blipFill>
          <a:blip r:embed="rId5">
            <a:lum bright="-50000" contrast="9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760" y="4351494"/>
            <a:ext cx="1000125" cy="1033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/>
          <p:cNvPicPr/>
          <p:nvPr/>
        </p:nvPicPr>
        <p:blipFill>
          <a:blip r:embed="rId6">
            <a:lum bright="-49000" contrast="9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90" y="5486400"/>
            <a:ext cx="99441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752600" y="3276600"/>
            <a:ext cx="429472" cy="369332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║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752600" y="3745468"/>
            <a:ext cx="429472" cy="369332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37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4" y="663714"/>
            <a:ext cx="2572746" cy="314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4" name="Rectangle 4" descr="Light horizontal"/>
          <p:cNvSpPr>
            <a:spLocks noChangeArrowheads="1"/>
          </p:cNvSpPr>
          <p:nvPr/>
        </p:nvSpPr>
        <p:spPr bwMode="auto">
          <a:xfrm flipV="1">
            <a:off x="2667000" y="1309687"/>
            <a:ext cx="1295400" cy="152400"/>
          </a:xfrm>
          <a:prstGeom prst="rect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845" name="Rectangle 5" descr="Light horizontal"/>
          <p:cNvSpPr>
            <a:spLocks noChangeArrowheads="1"/>
          </p:cNvSpPr>
          <p:nvPr/>
        </p:nvSpPr>
        <p:spPr bwMode="auto">
          <a:xfrm>
            <a:off x="2667000" y="2528887"/>
            <a:ext cx="1295400" cy="152400"/>
          </a:xfrm>
          <a:prstGeom prst="rect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2667000" y="1919287"/>
            <a:ext cx="609600" cy="0"/>
          </a:xfrm>
          <a:prstGeom prst="line">
            <a:avLst/>
          </a:prstGeom>
          <a:noFill/>
          <a:ln w="9525">
            <a:solidFill>
              <a:srgbClr val="008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262188" y="1385887"/>
            <a:ext cx="4810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dirty="0"/>
              <a:t>B.C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 rot="-5400000">
            <a:off x="2358231" y="2075656"/>
            <a:ext cx="709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676.4 nm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 rot="-5400000">
            <a:off x="3026569" y="1940718"/>
            <a:ext cx="7445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514.5  nm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2209800" y="2605087"/>
            <a:ext cx="471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dirty="0"/>
              <a:t>B.V</a:t>
            </a:r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 flipV="1">
            <a:off x="2895600" y="1919287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3048000" y="1919287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 flipV="1">
            <a:off x="3581400" y="1462087"/>
            <a:ext cx="0" cy="1066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>
            <a:off x="3733800" y="1538287"/>
            <a:ext cx="0" cy="990600"/>
          </a:xfrm>
          <a:prstGeom prst="line">
            <a:avLst/>
          </a:prstGeom>
          <a:noFill/>
          <a:ln w="38100">
            <a:solidFill>
              <a:srgbClr val="008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4556125" y="4684713"/>
            <a:ext cx="1616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8747125" y="4837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7115175" y="5980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l-GR" b="1">
              <a:cs typeface="Arial" pitchFamily="34" charset="0"/>
            </a:endParaRPr>
          </a:p>
        </p:txBody>
      </p:sp>
      <p:graphicFrame>
        <p:nvGraphicFramePr>
          <p:cNvPr id="3585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281781"/>
              </p:ext>
            </p:extLst>
          </p:nvPr>
        </p:nvGraphicFramePr>
        <p:xfrm>
          <a:off x="8204200" y="2788752"/>
          <a:ext cx="1397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" name="Equation" r:id="rId4" imgW="139700" imgH="558800" progId="Equation.3">
                  <p:embed/>
                </p:oleObj>
              </mc:Choice>
              <mc:Fallback>
                <p:oleObj name="Equation" r:id="rId4" imgW="1397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4200" y="2788752"/>
                        <a:ext cx="1397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4632325" y="4684713"/>
            <a:ext cx="1768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5683250" y="4648200"/>
            <a:ext cx="381000" cy="762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 flipV="1">
            <a:off x="4387850" y="4953000"/>
            <a:ext cx="2133600" cy="304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863" name="Line 23"/>
          <p:cNvSpPr>
            <a:spLocks noChangeShapeType="1"/>
          </p:cNvSpPr>
          <p:nvPr/>
        </p:nvSpPr>
        <p:spPr bwMode="auto">
          <a:xfrm flipV="1">
            <a:off x="5835650" y="4419600"/>
            <a:ext cx="1676400" cy="60960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864" name="Line 24"/>
          <p:cNvSpPr>
            <a:spLocks noChangeShapeType="1"/>
          </p:cNvSpPr>
          <p:nvPr/>
        </p:nvSpPr>
        <p:spPr bwMode="auto">
          <a:xfrm>
            <a:off x="4387850" y="4724400"/>
            <a:ext cx="21336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865" name="Line 25"/>
          <p:cNvSpPr>
            <a:spLocks noChangeShapeType="1"/>
          </p:cNvSpPr>
          <p:nvPr/>
        </p:nvSpPr>
        <p:spPr bwMode="auto">
          <a:xfrm flipV="1">
            <a:off x="4387850" y="5105400"/>
            <a:ext cx="1066800" cy="1524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866" name="Rectangle 26"/>
          <p:cNvSpPr>
            <a:spLocks noChangeArrowheads="1"/>
          </p:cNvSpPr>
          <p:nvPr/>
        </p:nvSpPr>
        <p:spPr bwMode="auto">
          <a:xfrm>
            <a:off x="4230688" y="5308600"/>
            <a:ext cx="3857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p</a:t>
            </a:r>
            <a:endParaRPr lang="el-GR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4235450" y="4343400"/>
            <a:ext cx="3946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S</a:t>
            </a:r>
            <a:endParaRPr lang="el-GR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7664450" y="5257800"/>
            <a:ext cx="484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ħ</a:t>
            </a:r>
            <a:r>
              <a:rPr lang="el-GR" sz="1400"/>
              <a:t>ω</a:t>
            </a:r>
            <a:r>
              <a:rPr lang="en-US" sz="1400" baseline="-25000" dirty="0"/>
              <a:t>1</a:t>
            </a:r>
          </a:p>
        </p:txBody>
      </p:sp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6750050" y="4419600"/>
            <a:ext cx="17843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400" dirty="0"/>
          </a:p>
          <a:p>
            <a:r>
              <a:rPr lang="en-US" dirty="0">
                <a:latin typeface="Times New Roman" pitchFamily="18" charset="0"/>
              </a:rPr>
              <a:t>ω</a:t>
            </a:r>
            <a:r>
              <a:rPr lang="en-US" baseline="-25000" dirty="0">
                <a:latin typeface="Times New Roman" pitchFamily="18" charset="0"/>
              </a:rPr>
              <a:t>aS</a:t>
            </a:r>
            <a:r>
              <a:rPr lang="en-US" dirty="0">
                <a:latin typeface="Times New Roman" pitchFamily="18" charset="0"/>
              </a:rPr>
              <a:t> = 2ω</a:t>
            </a:r>
            <a:r>
              <a:rPr lang="en-US" baseline="-25000" dirty="0">
                <a:latin typeface="Times New Roman" pitchFamily="18" charset="0"/>
              </a:rPr>
              <a:t>P</a:t>
            </a:r>
            <a:r>
              <a:rPr lang="en-US" dirty="0">
                <a:latin typeface="Times New Roman" pitchFamily="18" charset="0"/>
              </a:rPr>
              <a:t> – ω</a:t>
            </a:r>
            <a:r>
              <a:rPr lang="en-US" baseline="-25000" dirty="0">
                <a:latin typeface="Times New Roman" pitchFamily="18" charset="0"/>
              </a:rPr>
              <a:t>S</a:t>
            </a:r>
            <a:endParaRPr lang="en-US" b="1" baseline="-25000" dirty="0">
              <a:latin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</a:rPr>
              <a:t>k</a:t>
            </a:r>
            <a:r>
              <a:rPr lang="en-US" baseline="-25000" dirty="0">
                <a:latin typeface="Times New Roman" pitchFamily="18" charset="0"/>
              </a:rPr>
              <a:t>aS </a:t>
            </a:r>
            <a:r>
              <a:rPr lang="en-US" dirty="0">
                <a:latin typeface="Times New Roman" pitchFamily="18" charset="0"/>
              </a:rPr>
              <a:t>=2</a:t>
            </a:r>
            <a:r>
              <a:rPr lang="en-US" b="1" dirty="0">
                <a:latin typeface="Times New Roman" pitchFamily="18" charset="0"/>
              </a:rPr>
              <a:t>k</a:t>
            </a:r>
            <a:r>
              <a:rPr lang="en-US" baseline="-25000" dirty="0">
                <a:latin typeface="Times New Roman" pitchFamily="18" charset="0"/>
              </a:rPr>
              <a:t>P</a:t>
            </a:r>
            <a:r>
              <a:rPr lang="en-US" dirty="0">
                <a:latin typeface="Times New Roman" pitchFamily="18" charset="0"/>
              </a:rPr>
              <a:t> -</a:t>
            </a:r>
            <a:r>
              <a:rPr lang="en-US" b="1" dirty="0">
                <a:latin typeface="Times New Roman" pitchFamily="18" charset="0"/>
              </a:rPr>
              <a:t>k</a:t>
            </a:r>
            <a:r>
              <a:rPr lang="en-US" baseline="-25000" dirty="0">
                <a:latin typeface="Times New Roman" pitchFamily="18" charset="0"/>
              </a:rPr>
              <a:t>S</a:t>
            </a: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7427913" y="4179888"/>
            <a:ext cx="1106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ħ(2</a:t>
            </a:r>
            <a:r>
              <a:rPr lang="el-GR" sz="1400"/>
              <a:t>ω</a:t>
            </a:r>
            <a:r>
              <a:rPr lang="en-US" sz="1400" baseline="-25000" dirty="0"/>
              <a:t>P </a:t>
            </a:r>
            <a:r>
              <a:rPr lang="en-US" sz="1400" dirty="0"/>
              <a:t>– </a:t>
            </a:r>
            <a:r>
              <a:rPr lang="el-GR" sz="1400">
                <a:cs typeface="Arial" pitchFamily="34" charset="0"/>
              </a:rPr>
              <a:t>ω</a:t>
            </a:r>
            <a:r>
              <a:rPr lang="en-US" sz="1400" baseline="-25000" dirty="0">
                <a:cs typeface="Arial" pitchFamily="34" charset="0"/>
              </a:rPr>
              <a:t>S</a:t>
            </a:r>
            <a:r>
              <a:rPr lang="en-US" sz="1400" dirty="0">
                <a:cs typeface="Arial" pitchFamily="34" charset="0"/>
              </a:rPr>
              <a:t>)</a:t>
            </a:r>
            <a:endParaRPr lang="el-GR" sz="1400">
              <a:cs typeface="Arial" pitchFamily="34" charset="0"/>
            </a:endParaRPr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3988886" y="5781971"/>
            <a:ext cx="11112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Ω</a:t>
            </a:r>
          </a:p>
        </p:txBody>
      </p:sp>
      <p:graphicFrame>
        <p:nvGraphicFramePr>
          <p:cNvPr id="35872" name="Object 32"/>
          <p:cNvGraphicFramePr>
            <a:graphicFrameLocks noChangeAspect="1"/>
          </p:cNvGraphicFramePr>
          <p:nvPr/>
        </p:nvGraphicFramePr>
        <p:xfrm>
          <a:off x="8216900" y="385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6900" y="38544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73" name="Line 33"/>
          <p:cNvSpPr>
            <a:spLocks noChangeShapeType="1"/>
          </p:cNvSpPr>
          <p:nvPr/>
        </p:nvSpPr>
        <p:spPr bwMode="auto">
          <a:xfrm>
            <a:off x="4387850" y="4953000"/>
            <a:ext cx="2133600" cy="152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6521450" y="4343400"/>
            <a:ext cx="76200" cy="1295400"/>
          </a:xfrm>
          <a:prstGeom prst="rect">
            <a:avLst/>
          </a:prstGeom>
          <a:solidFill>
            <a:srgbClr val="0000FF">
              <a:alpha val="4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875" name="Line 35"/>
          <p:cNvSpPr>
            <a:spLocks noChangeShapeType="1"/>
          </p:cNvSpPr>
          <p:nvPr/>
        </p:nvSpPr>
        <p:spPr bwMode="auto">
          <a:xfrm>
            <a:off x="6705600" y="6354763"/>
            <a:ext cx="83820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876" name="Line 36"/>
          <p:cNvSpPr>
            <a:spLocks noChangeShapeType="1"/>
          </p:cNvSpPr>
          <p:nvPr/>
        </p:nvSpPr>
        <p:spPr bwMode="auto">
          <a:xfrm>
            <a:off x="7467600" y="6354763"/>
            <a:ext cx="83820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877" name="Line 37"/>
          <p:cNvSpPr>
            <a:spLocks noChangeShapeType="1"/>
          </p:cNvSpPr>
          <p:nvPr/>
        </p:nvSpPr>
        <p:spPr bwMode="auto">
          <a:xfrm flipV="1">
            <a:off x="6705600" y="5973763"/>
            <a:ext cx="6096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878" name="Line 38"/>
          <p:cNvSpPr>
            <a:spLocks noChangeShapeType="1"/>
          </p:cNvSpPr>
          <p:nvPr/>
        </p:nvSpPr>
        <p:spPr bwMode="auto">
          <a:xfrm>
            <a:off x="7315200" y="5973763"/>
            <a:ext cx="990600" cy="381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879" name="Text Box 39"/>
          <p:cNvSpPr txBox="1">
            <a:spLocks noChangeArrowheads="1"/>
          </p:cNvSpPr>
          <p:nvPr/>
        </p:nvSpPr>
        <p:spPr bwMode="auto">
          <a:xfrm>
            <a:off x="6858000" y="6354763"/>
            <a:ext cx="5556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b="1" dirty="0"/>
              <a:t>k(</a:t>
            </a:r>
            <a:r>
              <a:rPr lang="el-GR" sz="1200" b="1">
                <a:cs typeface="Arial" pitchFamily="34" charset="0"/>
              </a:rPr>
              <a:t>ω</a:t>
            </a:r>
            <a:r>
              <a:rPr lang="en-US" sz="1200" b="1" baseline="-25000" dirty="0">
                <a:cs typeface="Arial" pitchFamily="34" charset="0"/>
              </a:rPr>
              <a:t>0</a:t>
            </a:r>
            <a:r>
              <a:rPr lang="en-US" sz="1200" b="1" dirty="0">
                <a:cs typeface="Arial" pitchFamily="34" charset="0"/>
              </a:rPr>
              <a:t>)</a:t>
            </a:r>
            <a:endParaRPr lang="el-GR" sz="1200" b="1">
              <a:cs typeface="Arial" pitchFamily="34" charset="0"/>
            </a:endParaRPr>
          </a:p>
        </p:txBody>
      </p:sp>
      <p:sp>
        <p:nvSpPr>
          <p:cNvPr id="35880" name="Rectangle 40"/>
          <p:cNvSpPr>
            <a:spLocks noChangeArrowheads="1"/>
          </p:cNvSpPr>
          <p:nvPr/>
        </p:nvSpPr>
        <p:spPr bwMode="auto">
          <a:xfrm>
            <a:off x="7543800" y="6351588"/>
            <a:ext cx="5556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/>
              <a:t>k(</a:t>
            </a:r>
            <a:r>
              <a:rPr lang="el-GR" sz="1200" b="1"/>
              <a:t>ω</a:t>
            </a:r>
            <a:r>
              <a:rPr lang="en-US" sz="1200" b="1" baseline="-25000" dirty="0"/>
              <a:t>0</a:t>
            </a:r>
            <a:r>
              <a:rPr lang="en-US" sz="1200" b="1" dirty="0"/>
              <a:t>)</a:t>
            </a:r>
          </a:p>
        </p:txBody>
      </p:sp>
      <p:sp>
        <p:nvSpPr>
          <p:cNvPr id="35881" name="Rectangle 41"/>
          <p:cNvSpPr>
            <a:spLocks noChangeArrowheads="1"/>
          </p:cNvSpPr>
          <p:nvPr/>
        </p:nvSpPr>
        <p:spPr bwMode="auto">
          <a:xfrm rot="-2188117">
            <a:off x="6629400" y="5897563"/>
            <a:ext cx="5556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/>
              <a:t>k(</a:t>
            </a:r>
            <a:r>
              <a:rPr lang="el-GR" sz="1200" b="1"/>
              <a:t>ω</a:t>
            </a:r>
            <a:r>
              <a:rPr lang="en-US" sz="1200" b="1" baseline="-25000" dirty="0"/>
              <a:t>1</a:t>
            </a:r>
            <a:r>
              <a:rPr lang="en-US" sz="1200" b="1" dirty="0"/>
              <a:t>)</a:t>
            </a:r>
          </a:p>
        </p:txBody>
      </p:sp>
      <p:sp>
        <p:nvSpPr>
          <p:cNvPr id="35882" name="Rectangle 42"/>
          <p:cNvSpPr>
            <a:spLocks noChangeArrowheads="1"/>
          </p:cNvSpPr>
          <p:nvPr/>
        </p:nvSpPr>
        <p:spPr bwMode="auto">
          <a:xfrm rot="1417763">
            <a:off x="7391400" y="5821363"/>
            <a:ext cx="990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1" dirty="0"/>
              <a:t>k(2</a:t>
            </a:r>
            <a:r>
              <a:rPr lang="el-GR" sz="1200" b="1"/>
              <a:t>ω</a:t>
            </a:r>
            <a:r>
              <a:rPr lang="en-US" sz="1200" b="1" baseline="-25000" dirty="0"/>
              <a:t>0</a:t>
            </a:r>
            <a:r>
              <a:rPr lang="en-US" sz="1200" b="1" dirty="0"/>
              <a:t>-</a:t>
            </a:r>
            <a:r>
              <a:rPr lang="el-GR" sz="1200" b="1">
                <a:cs typeface="Arial" pitchFamily="34" charset="0"/>
              </a:rPr>
              <a:t>ω</a:t>
            </a:r>
            <a:r>
              <a:rPr lang="en-US" sz="1200" b="1" baseline="-25000" dirty="0">
                <a:cs typeface="Arial" pitchFamily="34" charset="0"/>
              </a:rPr>
              <a:t>1</a:t>
            </a:r>
            <a:r>
              <a:rPr lang="en-US" sz="1200" b="1" dirty="0"/>
              <a:t>)</a:t>
            </a:r>
          </a:p>
        </p:txBody>
      </p:sp>
      <p:sp>
        <p:nvSpPr>
          <p:cNvPr id="35898" name="Text Box 58"/>
          <p:cNvSpPr txBox="1">
            <a:spLocks noChangeArrowheads="1"/>
          </p:cNvSpPr>
          <p:nvPr/>
        </p:nvSpPr>
        <p:spPr bwMode="auto">
          <a:xfrm>
            <a:off x="2971800" y="2757487"/>
            <a:ext cx="712788" cy="36671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/>
              <a:t>x 10</a:t>
            </a:r>
            <a:r>
              <a:rPr lang="en-US" b="1" baseline="30000" dirty="0"/>
              <a:t>4</a:t>
            </a:r>
            <a:endParaRPr lang="en-US" b="1" dirty="0"/>
          </a:p>
        </p:txBody>
      </p:sp>
      <p:sp>
        <p:nvSpPr>
          <p:cNvPr id="35899" name="Text Box 59"/>
          <p:cNvSpPr txBox="1">
            <a:spLocks noChangeArrowheads="1"/>
          </p:cNvSpPr>
          <p:nvPr/>
        </p:nvSpPr>
        <p:spPr bwMode="auto">
          <a:xfrm>
            <a:off x="6188075" y="2986087"/>
            <a:ext cx="1127125" cy="366713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/>
              <a:t>x10</a:t>
            </a:r>
            <a:r>
              <a:rPr lang="en-US" b="1" baseline="30000" dirty="0"/>
              <a:t>4</a:t>
            </a:r>
            <a:r>
              <a:rPr lang="en-US" b="1" dirty="0"/>
              <a:t> -10</a:t>
            </a:r>
            <a:r>
              <a:rPr lang="en-US" b="1" baseline="30000" dirty="0"/>
              <a:t>6</a:t>
            </a:r>
            <a:endParaRPr lang="en-US" b="1" dirty="0"/>
          </a:p>
        </p:txBody>
      </p:sp>
      <p:sp>
        <p:nvSpPr>
          <p:cNvPr id="35900" name="Text Box 60"/>
          <p:cNvSpPr txBox="1">
            <a:spLocks noChangeArrowheads="1"/>
          </p:cNvSpPr>
          <p:nvPr/>
        </p:nvSpPr>
        <p:spPr bwMode="auto">
          <a:xfrm>
            <a:off x="2670175" y="6248400"/>
            <a:ext cx="1063625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 smtClean="0"/>
              <a:t>x10</a:t>
            </a:r>
            <a:r>
              <a:rPr lang="en-US" b="1" baseline="30000" dirty="0" smtClean="0"/>
              <a:t>4</a:t>
            </a:r>
            <a:r>
              <a:rPr lang="en-US" b="1" dirty="0" smtClean="0"/>
              <a:t>-10</a:t>
            </a:r>
            <a:r>
              <a:rPr lang="en-US" b="1" baseline="30000" dirty="0" smtClean="0"/>
              <a:t>8</a:t>
            </a:r>
            <a:endParaRPr lang="en-US" b="1" dirty="0"/>
          </a:p>
        </p:txBody>
      </p:sp>
      <p:sp>
        <p:nvSpPr>
          <p:cNvPr id="35901" name="Text Box 61"/>
          <p:cNvSpPr txBox="1">
            <a:spLocks noChangeArrowheads="1"/>
          </p:cNvSpPr>
          <p:nvPr/>
        </p:nvSpPr>
        <p:spPr bwMode="auto">
          <a:xfrm>
            <a:off x="5454650" y="5941106"/>
            <a:ext cx="1157689" cy="36933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 smtClean="0"/>
              <a:t>x10</a:t>
            </a:r>
            <a:r>
              <a:rPr lang="en-US" b="1" baseline="30000" dirty="0" smtClean="0"/>
              <a:t>4</a:t>
            </a:r>
            <a:r>
              <a:rPr lang="en-US" b="1" dirty="0" smtClean="0"/>
              <a:t>-10</a:t>
            </a:r>
            <a:r>
              <a:rPr lang="en-US" b="1" baseline="30000" dirty="0" smtClean="0"/>
              <a:t>10</a:t>
            </a:r>
            <a:endParaRPr lang="en-US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95400"/>
            <a:ext cx="2927350" cy="177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1060" y="241756"/>
            <a:ext cx="60901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Methods of amplification of the </a:t>
            </a: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Raman emission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9157" y="754780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Resonant excitation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663714"/>
            <a:ext cx="2347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SERS effect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chemical + plasmons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8385" y="3657600"/>
            <a:ext cx="2724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Stimulated Raman effect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1962" y="4019490"/>
            <a:ext cx="1561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CARS effect 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114800" y="3012191"/>
            <a:ext cx="1098550" cy="778699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962400" y="2033587"/>
            <a:ext cx="1250950" cy="29368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35899" idx="2"/>
          </p:cNvCxnSpPr>
          <p:nvPr/>
        </p:nvCxnSpPr>
        <p:spPr>
          <a:xfrm>
            <a:off x="6751638" y="3352800"/>
            <a:ext cx="30162" cy="738862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21" name="Picture 17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95724"/>
            <a:ext cx="2567491" cy="265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4033877" y="1669261"/>
            <a:ext cx="11079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SERS</a:t>
            </a:r>
          </a:p>
          <a:p>
            <a:pPr algn="ctr"/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chemical</a:t>
            </a:r>
            <a:endParaRPr lang="en-US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 rot="19544012">
            <a:off x="3973884" y="3030131"/>
            <a:ext cx="1285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SERS</a:t>
            </a:r>
          </a:p>
          <a:p>
            <a:pPr algn="ctr"/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plasmons</a:t>
            </a:r>
            <a:endParaRPr lang="en-US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911540" y="3477494"/>
            <a:ext cx="2021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SERS    plasmons</a:t>
            </a:r>
            <a:endParaRPr lang="en-US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64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81200" y="914400"/>
            <a:ext cx="304800" cy="1219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85800" y="1480457"/>
            <a:ext cx="12954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86000" y="1480457"/>
            <a:ext cx="1295400" cy="0"/>
          </a:xfrm>
          <a:prstGeom prst="straightConnector1">
            <a:avLst/>
          </a:prstGeom>
          <a:ln w="38100">
            <a:solidFill>
              <a:srgbClr val="008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86000" y="1556657"/>
            <a:ext cx="129540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066800" y="1023257"/>
            <a:ext cx="533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295400" y="1556657"/>
            <a:ext cx="0" cy="8382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333500" y="1556657"/>
            <a:ext cx="6477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981200" y="3233057"/>
            <a:ext cx="304800" cy="1371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1066800" y="3385457"/>
            <a:ext cx="533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85800" y="3766457"/>
            <a:ext cx="1295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286000" y="3842657"/>
            <a:ext cx="129540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333500" y="3842657"/>
            <a:ext cx="0" cy="91440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333500" y="3842657"/>
            <a:ext cx="647700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394857" y="3766457"/>
            <a:ext cx="1219200" cy="0"/>
          </a:xfrm>
          <a:prstGeom prst="straightConnector1">
            <a:avLst/>
          </a:prstGeom>
          <a:ln w="38100">
            <a:solidFill>
              <a:srgbClr val="008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212524"/>
              </p:ext>
            </p:extLst>
          </p:nvPr>
        </p:nvGraphicFramePr>
        <p:xfrm>
          <a:off x="3352800" y="645794"/>
          <a:ext cx="5568550" cy="5097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8" name="Graph" r:id="rId4" imgW="2877120" imgH="4129200" progId="Origin50.Graph">
                  <p:embed/>
                </p:oleObj>
              </mc:Choice>
              <mc:Fallback>
                <p:oleObj name="Graph" r:id="rId4" imgW="2877120" imgH="41292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t="6664" b="29526"/>
                      <a:stretch>
                        <a:fillRect/>
                      </a:stretch>
                    </p:blipFill>
                    <p:spPr bwMode="auto">
                      <a:xfrm>
                        <a:off x="3352800" y="645794"/>
                        <a:ext cx="5568550" cy="50975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1594" y="291851"/>
            <a:ext cx="6898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Abnormal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anti-Stokes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SERS spectra of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CuPc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under resonant 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excitation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5389418"/>
            <a:ext cx="3574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sym typeface="Symbol"/>
              </a:rPr>
              <a:t></a:t>
            </a:r>
            <a:r>
              <a:rPr lang="en-US" b="1" baseline="-25000" dirty="0" smtClean="0">
                <a:solidFill>
                  <a:srgbClr val="FF0000"/>
                </a:solidFill>
                <a:sym typeface="Symbol"/>
              </a:rPr>
              <a:t>exc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 = 647.1 nm is resonant for CuPc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507307"/>
              </p:ext>
            </p:extLst>
          </p:nvPr>
        </p:nvGraphicFramePr>
        <p:xfrm>
          <a:off x="685800" y="4572000"/>
          <a:ext cx="3084093" cy="233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9" name="Graph" r:id="rId6" imgW="2156841" imgH="3096138" progId="Origin50.Graph">
                  <p:embed/>
                </p:oleObj>
              </mc:Choice>
              <mc:Fallback>
                <p:oleObj name="Graph" r:id="rId6" imgW="2156841" imgH="3096138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373" t="16936" r="25194" b="54570"/>
                      <a:stretch>
                        <a:fillRect/>
                      </a:stretch>
                    </p:blipFill>
                    <p:spPr bwMode="auto">
                      <a:xfrm>
                        <a:off x="685800" y="4572000"/>
                        <a:ext cx="3084093" cy="2332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5930981"/>
            <a:ext cx="3641968" cy="75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 flipH="1">
            <a:off x="381000" y="1295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1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7514" y="24424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6357" y="35817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69914" y="4419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2</a:t>
            </a:r>
            <a:endParaRPr lang="en-US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08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3517"/>
          <a:stretch/>
        </p:blipFill>
        <p:spPr bwMode="auto">
          <a:xfrm>
            <a:off x="76201" y="1600200"/>
            <a:ext cx="2755318" cy="225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27" y="3640499"/>
            <a:ext cx="2252417" cy="248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9016" y="6440869"/>
            <a:ext cx="286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J.L.Coutaz et al. Phys Rev B,</a:t>
            </a:r>
            <a:r>
              <a:rPr lang="en-US" sz="1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,227,(1985)</a:t>
            </a:r>
            <a:endParaRPr lang="en-US" sz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1865" y="951775"/>
            <a:ext cx="1758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Second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harmonic 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generation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1015425"/>
            <a:ext cx="1885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Stimulated Raman </a:t>
            </a:r>
          </a:p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effect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28800"/>
            <a:ext cx="240175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90331"/>
            <a:ext cx="3217433" cy="229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149516" y="5991618"/>
            <a:ext cx="29193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I.Baltog et al. J.Opt.Soc.Am.,</a:t>
            </a:r>
            <a:r>
              <a:rPr lang="en-US" sz="1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656,(1996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83068" y="6211669"/>
            <a:ext cx="3011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C.Steuwe, et al. </a:t>
            </a:r>
            <a:r>
              <a:rPr lang="it-IT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Nano Lett. , 11, </a:t>
            </a:r>
            <a:r>
              <a:rPr lang="it-IT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5339;(2011)</a:t>
            </a:r>
            <a:endParaRPr lang="en-US" sz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RL Aggarwal</a:t>
            </a:r>
            <a:r>
              <a:rPr lang="en-US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en-US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al. Appl. Spectrosc..</a:t>
            </a:r>
            <a:r>
              <a:rPr lang="en-US" sz="1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67 ,</a:t>
            </a:r>
            <a:r>
              <a:rPr lang="en-US" sz="1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1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132-135 </a:t>
            </a:r>
            <a:r>
              <a:rPr lang="en-US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,(2013) </a:t>
            </a:r>
            <a:endParaRPr lang="en-US" sz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094" y="3495697"/>
            <a:ext cx="2553621" cy="162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562600" y="707648"/>
            <a:ext cx="3432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CARS  effect</a:t>
            </a:r>
          </a:p>
          <a:p>
            <a:pPr algn="ctr">
              <a:lnSpc>
                <a:spcPct val="150000"/>
              </a:lnSpc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Single beam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1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I.Baltog</a:t>
            </a:r>
            <a:r>
              <a:rPr lang="en-US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et al. Phys</a:t>
            </a:r>
            <a:r>
              <a:rPr lang="en-US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Rev. B,</a:t>
            </a:r>
            <a:r>
              <a:rPr lang="en-US" sz="1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r>
              <a:rPr lang="en-US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,(24), </a:t>
            </a:r>
            <a:r>
              <a:rPr lang="en-US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245402,(</a:t>
            </a:r>
            <a:r>
              <a:rPr lang="en-US" sz="1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2005</a:t>
            </a:r>
            <a:r>
              <a:rPr lang="en-US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J.Appl.Phys,</a:t>
            </a:r>
            <a:r>
              <a:rPr lang="en-US" sz="1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110</a:t>
            </a:r>
            <a:r>
              <a:rPr lang="en-US" sz="1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053106,(2011)</a:t>
            </a:r>
            <a:endParaRPr lang="en-US" sz="1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ctr"/>
            <a:endParaRPr lang="en-US" sz="1600" b="1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Double beams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7695" y="77622"/>
            <a:ext cx="73228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Surface  plasmons as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 channel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  generate by optical </a:t>
            </a:r>
          </a:p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pumping non-linear  effects.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43600" y="5218093"/>
            <a:ext cx="317000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b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  </a:t>
            </a:r>
            <a:r>
              <a:rPr lang="en-US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&gt;&gt; I</a:t>
            </a:r>
            <a:r>
              <a:rPr lang="en-US" sz="1600" b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en-US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1600" b="1" dirty="0" smtClean="0">
                <a:solidFill>
                  <a:srgbClr val="0000CC"/>
                </a:solidFill>
              </a:rPr>
              <a:t>ω</a:t>
            </a:r>
            <a:r>
              <a:rPr lang="en-US" sz="1600" b="1" baseline="-25000" dirty="0" smtClean="0">
                <a:solidFill>
                  <a:srgbClr val="0000CC"/>
                </a:solidFill>
              </a:rPr>
              <a:t>L</a:t>
            </a:r>
            <a:r>
              <a:rPr lang="en-US" sz="1600" b="1" dirty="0" smtClean="0">
                <a:solidFill>
                  <a:srgbClr val="0000CC"/>
                </a:solidFill>
              </a:rPr>
              <a:t> + </a:t>
            </a:r>
            <a:r>
              <a:rPr lang="en-US" sz="1600" b="1" dirty="0" smtClean="0">
                <a:solidFill>
                  <a:srgbClr val="0000CC"/>
                </a:solidFill>
                <a:sym typeface="Symbol"/>
              </a:rPr>
              <a:t></a:t>
            </a:r>
            <a:r>
              <a:rPr lang="en-US" sz="1600" b="1" dirty="0" smtClean="0">
                <a:solidFill>
                  <a:srgbClr val="0000CC"/>
                </a:solidFill>
              </a:rPr>
              <a:t>   </a:t>
            </a:r>
            <a:r>
              <a:rPr lang="en-US" sz="1400" b="1" dirty="0" smtClean="0">
                <a:solidFill>
                  <a:srgbClr val="0000CC"/>
                </a:solidFill>
              </a:rPr>
              <a:t>☛ </a:t>
            </a:r>
            <a:r>
              <a:rPr lang="en-US" sz="1400" b="1" dirty="0">
                <a:solidFill>
                  <a:srgbClr val="0000CC"/>
                </a:solidFill>
              </a:rPr>
              <a:t>CARS </a:t>
            </a:r>
            <a:r>
              <a:rPr lang="en-US" sz="1400" b="1" dirty="0" smtClean="0">
                <a:solidFill>
                  <a:srgbClr val="0000CC"/>
                </a:solidFill>
              </a:rPr>
              <a:t>   </a:t>
            </a:r>
          </a:p>
          <a:p>
            <a:r>
              <a:rPr lang="en-US" sz="1600" b="1" dirty="0" smtClean="0">
                <a:solidFill>
                  <a:srgbClr val="0000CC"/>
                </a:solidFill>
              </a:rPr>
              <a:t>ω </a:t>
            </a:r>
            <a:r>
              <a:rPr lang="en-US" sz="1600" b="1" dirty="0">
                <a:solidFill>
                  <a:srgbClr val="0000CC"/>
                </a:solidFill>
              </a:rPr>
              <a:t>= </a:t>
            </a:r>
            <a:r>
              <a:rPr lang="en-US" sz="1600" b="1" dirty="0" err="1" smtClean="0">
                <a:solidFill>
                  <a:srgbClr val="0000CC"/>
                </a:solidFill>
              </a:rPr>
              <a:t>ω</a:t>
            </a:r>
            <a:r>
              <a:rPr lang="en-US" sz="1600" b="1" baseline="-25000" dirty="0" err="1" smtClean="0">
                <a:solidFill>
                  <a:srgbClr val="0000CC"/>
                </a:solidFill>
              </a:rPr>
              <a:t>L</a:t>
            </a:r>
            <a:r>
              <a:rPr lang="en-US" sz="1600" b="1" dirty="0" smtClean="0">
                <a:solidFill>
                  <a:srgbClr val="0000CC"/>
                </a:solidFill>
              </a:rPr>
              <a:t>± </a:t>
            </a:r>
            <a:r>
              <a:rPr lang="en-US" sz="1600" b="1" dirty="0">
                <a:solidFill>
                  <a:srgbClr val="0000CC"/>
                </a:solidFill>
              </a:rPr>
              <a:t>(</a:t>
            </a:r>
            <a:r>
              <a:rPr lang="en-US" sz="1600" b="1" dirty="0" err="1">
                <a:solidFill>
                  <a:srgbClr val="0000CC"/>
                </a:solidFill>
              </a:rPr>
              <a:t>ω</a:t>
            </a:r>
            <a:r>
              <a:rPr lang="en-US" sz="1600" b="1" baseline="-25000" dirty="0" err="1">
                <a:solidFill>
                  <a:srgbClr val="0000CC"/>
                </a:solidFill>
              </a:rPr>
              <a:t>L</a:t>
            </a:r>
            <a:r>
              <a:rPr lang="en-US" sz="1600" b="1" dirty="0">
                <a:solidFill>
                  <a:srgbClr val="0000CC"/>
                </a:solidFill>
              </a:rPr>
              <a:t> – </a:t>
            </a:r>
            <a:r>
              <a:rPr lang="en-US" sz="1600" b="1" dirty="0" err="1" smtClean="0">
                <a:solidFill>
                  <a:srgbClr val="0000CC"/>
                </a:solidFill>
              </a:rPr>
              <a:t>ω</a:t>
            </a:r>
            <a:r>
              <a:rPr lang="en-US" sz="1600" b="1" baseline="-25000" dirty="0" err="1" smtClean="0">
                <a:solidFill>
                  <a:srgbClr val="0000CC"/>
                </a:solidFill>
              </a:rPr>
              <a:t>S</a:t>
            </a:r>
            <a:r>
              <a:rPr lang="en-US" sz="1400" b="1" dirty="0" smtClean="0">
                <a:solidFill>
                  <a:srgbClr val="0000CC"/>
                </a:solidFill>
              </a:rPr>
              <a:t>) = </a:t>
            </a:r>
            <a:endParaRPr lang="en-US" sz="1400" dirty="0">
              <a:solidFill>
                <a:srgbClr val="0000CC"/>
              </a:solidFill>
            </a:endParaRPr>
          </a:p>
          <a:p>
            <a:r>
              <a:rPr lang="en-US" sz="1400" b="1" dirty="0">
                <a:solidFill>
                  <a:srgbClr val="0000CC"/>
                </a:solidFill>
              </a:rPr>
              <a:t> </a:t>
            </a:r>
            <a:r>
              <a:rPr lang="en-US" sz="1400" b="1" dirty="0" smtClean="0">
                <a:solidFill>
                  <a:srgbClr val="0000CC"/>
                </a:solidFill>
              </a:rPr>
              <a:t>                                        </a:t>
            </a:r>
            <a:r>
              <a:rPr lang="en-US" sz="1600" b="1" dirty="0" err="1" smtClean="0">
                <a:solidFill>
                  <a:srgbClr val="0000CC"/>
                </a:solidFill>
              </a:rPr>
              <a:t>ω</a:t>
            </a:r>
            <a:r>
              <a:rPr lang="en-US" sz="1600" b="1" baseline="-25000" dirty="0" err="1" smtClean="0">
                <a:solidFill>
                  <a:srgbClr val="0000CC"/>
                </a:solidFill>
              </a:rPr>
              <a:t>S</a:t>
            </a:r>
            <a:r>
              <a:rPr lang="en-US" sz="1400" b="1" dirty="0" smtClean="0">
                <a:solidFill>
                  <a:srgbClr val="0000CC"/>
                </a:solidFill>
              </a:rPr>
              <a:t>   </a:t>
            </a:r>
            <a:r>
              <a:rPr lang="en-US" sz="1400" b="1" dirty="0">
                <a:solidFill>
                  <a:srgbClr val="0000CC"/>
                </a:solidFill>
              </a:rPr>
              <a:t>☛ Stimulated </a:t>
            </a:r>
            <a:endParaRPr lang="en-US" sz="1400" b="1" dirty="0" smtClean="0">
              <a:solidFill>
                <a:srgbClr val="0000CC"/>
              </a:solidFill>
            </a:endParaRPr>
          </a:p>
          <a:p>
            <a:r>
              <a:rPr lang="en-US" sz="1400" b="1" dirty="0">
                <a:solidFill>
                  <a:srgbClr val="0000CC"/>
                </a:solidFill>
              </a:rPr>
              <a:t> </a:t>
            </a:r>
            <a:r>
              <a:rPr lang="en-US" sz="1400" b="1" dirty="0" smtClean="0">
                <a:solidFill>
                  <a:srgbClr val="0000CC"/>
                </a:solidFill>
              </a:rPr>
              <a:t>                                                          Raman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7" name="Left Brace 6"/>
          <p:cNvSpPr/>
          <p:nvPr/>
        </p:nvSpPr>
        <p:spPr>
          <a:xfrm>
            <a:off x="7509551" y="5294293"/>
            <a:ext cx="262849" cy="72550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1" r="12081"/>
          <a:stretch/>
        </p:blipFill>
        <p:spPr bwMode="auto">
          <a:xfrm>
            <a:off x="6558537" y="2343471"/>
            <a:ext cx="1860708" cy="115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89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3203</TotalTime>
  <Words>3955</Words>
  <Application>Microsoft Office PowerPoint</Application>
  <PresentationFormat>On-screen Show (4:3)</PresentationFormat>
  <Paragraphs>849</Paragraphs>
  <Slides>50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Office Theme</vt:lpstr>
      <vt:lpstr>Bitmap Image</vt:lpstr>
      <vt:lpstr>Equation</vt:lpstr>
      <vt:lpstr>Graph</vt:lpstr>
      <vt:lpstr>Formel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Absorption:  Semiconductors</vt:lpstr>
      <vt:lpstr>Optical Properties of Metals:  Absorption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Baltog</dc:creator>
  <cp:lastModifiedBy>Baltog</cp:lastModifiedBy>
  <cp:revision>337</cp:revision>
  <dcterms:created xsi:type="dcterms:W3CDTF">2013-05-30T06:36:06Z</dcterms:created>
  <dcterms:modified xsi:type="dcterms:W3CDTF">2013-11-27T07:56:10Z</dcterms:modified>
</cp:coreProperties>
</file>