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536" r:id="rId3"/>
    <p:sldId id="537" r:id="rId4"/>
    <p:sldId id="516" r:id="rId5"/>
    <p:sldId id="551" r:id="rId6"/>
    <p:sldId id="517" r:id="rId7"/>
    <p:sldId id="541" r:id="rId8"/>
    <p:sldId id="545" r:id="rId9"/>
    <p:sldId id="542" r:id="rId10"/>
    <p:sldId id="543" r:id="rId11"/>
    <p:sldId id="544" r:id="rId12"/>
    <p:sldId id="497" r:id="rId13"/>
    <p:sldId id="500" r:id="rId14"/>
    <p:sldId id="498" r:id="rId15"/>
    <p:sldId id="499" r:id="rId16"/>
    <p:sldId id="532" r:id="rId17"/>
    <p:sldId id="505" r:id="rId18"/>
    <p:sldId id="522" r:id="rId19"/>
    <p:sldId id="520" r:id="rId20"/>
    <p:sldId id="521" r:id="rId21"/>
    <p:sldId id="550" r:id="rId22"/>
    <p:sldId id="527" r:id="rId23"/>
    <p:sldId id="523" r:id="rId24"/>
    <p:sldId id="524" r:id="rId25"/>
    <p:sldId id="546" r:id="rId26"/>
    <p:sldId id="547" r:id="rId27"/>
    <p:sldId id="548" r:id="rId28"/>
    <p:sldId id="549" r:id="rId29"/>
    <p:sldId id="538" r:id="rId30"/>
    <p:sldId id="539" r:id="rId31"/>
    <p:sldId id="515" r:id="rId32"/>
  </p:sldIdLst>
  <p:sldSz cx="9144000" cy="6858000" type="screen4x3"/>
  <p:notesSz cx="7315200" cy="9601200"/>
  <p:defaultTextStyle>
    <a:defPPr>
      <a:defRPr lang="en-US"/>
    </a:defPPr>
    <a:lvl1pPr algn="l" rtl="0" fontAlgn="base">
      <a:spcBef>
        <a:spcPct val="0"/>
      </a:spcBef>
      <a:spcAft>
        <a:spcPct val="0"/>
      </a:spcAft>
      <a:defRPr sz="2400" b="1" kern="1200">
        <a:solidFill>
          <a:srgbClr val="DDDDDD"/>
        </a:solidFill>
        <a:latin typeface="Arial" charset="0"/>
        <a:ea typeface="+mn-ea"/>
        <a:cs typeface="Arial" charset="0"/>
      </a:defRPr>
    </a:lvl1pPr>
    <a:lvl2pPr marL="457200" algn="l" rtl="0" fontAlgn="base">
      <a:spcBef>
        <a:spcPct val="0"/>
      </a:spcBef>
      <a:spcAft>
        <a:spcPct val="0"/>
      </a:spcAft>
      <a:defRPr sz="2400" b="1" kern="1200">
        <a:solidFill>
          <a:srgbClr val="DDDDDD"/>
        </a:solidFill>
        <a:latin typeface="Arial" charset="0"/>
        <a:ea typeface="+mn-ea"/>
        <a:cs typeface="Arial" charset="0"/>
      </a:defRPr>
    </a:lvl2pPr>
    <a:lvl3pPr marL="914400" algn="l" rtl="0" fontAlgn="base">
      <a:spcBef>
        <a:spcPct val="0"/>
      </a:spcBef>
      <a:spcAft>
        <a:spcPct val="0"/>
      </a:spcAft>
      <a:defRPr sz="2400" b="1" kern="1200">
        <a:solidFill>
          <a:srgbClr val="DDDDDD"/>
        </a:solidFill>
        <a:latin typeface="Arial" charset="0"/>
        <a:ea typeface="+mn-ea"/>
        <a:cs typeface="Arial" charset="0"/>
      </a:defRPr>
    </a:lvl3pPr>
    <a:lvl4pPr marL="1371600" algn="l" rtl="0" fontAlgn="base">
      <a:spcBef>
        <a:spcPct val="0"/>
      </a:spcBef>
      <a:spcAft>
        <a:spcPct val="0"/>
      </a:spcAft>
      <a:defRPr sz="2400" b="1" kern="1200">
        <a:solidFill>
          <a:srgbClr val="DDDDDD"/>
        </a:solidFill>
        <a:latin typeface="Arial" charset="0"/>
        <a:ea typeface="+mn-ea"/>
        <a:cs typeface="Arial" charset="0"/>
      </a:defRPr>
    </a:lvl4pPr>
    <a:lvl5pPr marL="1828800" algn="l" rtl="0" fontAlgn="base">
      <a:spcBef>
        <a:spcPct val="0"/>
      </a:spcBef>
      <a:spcAft>
        <a:spcPct val="0"/>
      </a:spcAft>
      <a:defRPr sz="2400" b="1" kern="1200">
        <a:solidFill>
          <a:srgbClr val="DDDDDD"/>
        </a:solidFill>
        <a:latin typeface="Arial" charset="0"/>
        <a:ea typeface="+mn-ea"/>
        <a:cs typeface="Arial" charset="0"/>
      </a:defRPr>
    </a:lvl5pPr>
    <a:lvl6pPr marL="2286000" algn="l" defTabSz="914400" rtl="0" eaLnBrk="1" latinLnBrk="0" hangingPunct="1">
      <a:defRPr sz="2400" b="1" kern="1200">
        <a:solidFill>
          <a:srgbClr val="DDDDDD"/>
        </a:solidFill>
        <a:latin typeface="Arial" charset="0"/>
        <a:ea typeface="+mn-ea"/>
        <a:cs typeface="Arial" charset="0"/>
      </a:defRPr>
    </a:lvl6pPr>
    <a:lvl7pPr marL="2743200" algn="l" defTabSz="914400" rtl="0" eaLnBrk="1" latinLnBrk="0" hangingPunct="1">
      <a:defRPr sz="2400" b="1" kern="1200">
        <a:solidFill>
          <a:srgbClr val="DDDDDD"/>
        </a:solidFill>
        <a:latin typeface="Arial" charset="0"/>
        <a:ea typeface="+mn-ea"/>
        <a:cs typeface="Arial" charset="0"/>
      </a:defRPr>
    </a:lvl7pPr>
    <a:lvl8pPr marL="3200400" algn="l" defTabSz="914400" rtl="0" eaLnBrk="1" latinLnBrk="0" hangingPunct="1">
      <a:defRPr sz="2400" b="1" kern="1200">
        <a:solidFill>
          <a:srgbClr val="DDDDDD"/>
        </a:solidFill>
        <a:latin typeface="Arial" charset="0"/>
        <a:ea typeface="+mn-ea"/>
        <a:cs typeface="Arial" charset="0"/>
      </a:defRPr>
    </a:lvl8pPr>
    <a:lvl9pPr marL="3657600" algn="l" defTabSz="914400" rtl="0" eaLnBrk="1" latinLnBrk="0" hangingPunct="1">
      <a:defRPr sz="2400" b="1" kern="1200">
        <a:solidFill>
          <a:srgbClr val="DDDDDD"/>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66FF33"/>
    <a:srgbClr val="339933"/>
    <a:srgbClr val="000000"/>
    <a:srgbClr val="C0C0C0"/>
    <a:srgbClr val="5F5F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00" y="-24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F:\IOANA\caracterizare\DLS-ramona\Ioan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IOANA\caracterizare\DLS-ramona\Ioana.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7772090988626552"/>
          <c:y val="9.9236718004771143E-2"/>
          <c:w val="0.75441529056516865"/>
          <c:h val="0.62632759722436282"/>
        </c:manualLayout>
      </c:layout>
      <c:scatterChart>
        <c:scatterStyle val="lineMarker"/>
        <c:ser>
          <c:idx val="1"/>
          <c:order val="0"/>
          <c:tx>
            <c:v>c = 1 g/L</c:v>
          </c:tx>
          <c:spPr>
            <a:ln w="28575">
              <a:noFill/>
            </a:ln>
          </c:spPr>
          <c:marker>
            <c:symbol val="square"/>
            <c:size val="3"/>
            <c:spPr>
              <a:solidFill>
                <a:srgbClr val="FF00FF"/>
              </a:solidFill>
              <a:ln>
                <a:solidFill>
                  <a:srgbClr val="FF00FF"/>
                </a:solidFill>
                <a:prstDash val="solid"/>
              </a:ln>
            </c:spPr>
          </c:marker>
          <c:xVal>
            <c:numRef>
              <c:f>'Ioana 17-49'!$O$16:$O$264</c:f>
              <c:numCache>
                <c:formatCode>0.00E+00</c:formatCode>
                <c:ptCount val="249"/>
                <c:pt idx="0">
                  <c:v>0.75466800000000644</c:v>
                </c:pt>
                <c:pt idx="1">
                  <c:v>0.77598400000000622</c:v>
                </c:pt>
                <c:pt idx="2">
                  <c:v>0.797902</c:v>
                </c:pt>
                <c:pt idx="3">
                  <c:v>0.82043900000000003</c:v>
                </c:pt>
                <c:pt idx="4">
                  <c:v>0.8436129999999995</c:v>
                </c:pt>
                <c:pt idx="5">
                  <c:v>0.86744100000000646</c:v>
                </c:pt>
                <c:pt idx="6">
                  <c:v>0.89194200000000023</c:v>
                </c:pt>
                <c:pt idx="7">
                  <c:v>0.91713599999999951</c:v>
                </c:pt>
                <c:pt idx="8">
                  <c:v>0.94304100000000646</c:v>
                </c:pt>
                <c:pt idx="9">
                  <c:v>0.96967700000000645</c:v>
                </c:pt>
                <c:pt idx="10">
                  <c:v>0.99706599999999956</c:v>
                </c:pt>
                <c:pt idx="11">
                  <c:v>1.0252299999999854</c:v>
                </c:pt>
                <c:pt idx="12">
                  <c:v>1.05419</c:v>
                </c:pt>
                <c:pt idx="13">
                  <c:v>1.0839599999999998</c:v>
                </c:pt>
                <c:pt idx="14">
                  <c:v>1.1145799999999999</c:v>
                </c:pt>
                <c:pt idx="15">
                  <c:v>1.1460600000000001</c:v>
                </c:pt>
                <c:pt idx="16">
                  <c:v>1.1784300000000001</c:v>
                </c:pt>
                <c:pt idx="17">
                  <c:v>1.211719999999987</c:v>
                </c:pt>
                <c:pt idx="18">
                  <c:v>1.2459399999999832</c:v>
                </c:pt>
                <c:pt idx="19">
                  <c:v>1.2811299999999868</c:v>
                </c:pt>
                <c:pt idx="20">
                  <c:v>1.3173199999999998</c:v>
                </c:pt>
                <c:pt idx="21">
                  <c:v>1.35453</c:v>
                </c:pt>
                <c:pt idx="22">
                  <c:v>1.39279</c:v>
                </c:pt>
                <c:pt idx="23">
                  <c:v>1.432129999999987</c:v>
                </c:pt>
                <c:pt idx="24">
                  <c:v>1.47258</c:v>
                </c:pt>
                <c:pt idx="25">
                  <c:v>1.51417</c:v>
                </c:pt>
                <c:pt idx="26">
                  <c:v>1.55694</c:v>
                </c:pt>
                <c:pt idx="27">
                  <c:v>1.6009199999999999</c:v>
                </c:pt>
                <c:pt idx="28">
                  <c:v>1.6461399999999999</c:v>
                </c:pt>
                <c:pt idx="29">
                  <c:v>1.6926300000000001</c:v>
                </c:pt>
                <c:pt idx="30">
                  <c:v>1.7404400000000004</c:v>
                </c:pt>
                <c:pt idx="31">
                  <c:v>1.7895999999999859</c:v>
                </c:pt>
                <c:pt idx="32">
                  <c:v>1.8401500000000115</c:v>
                </c:pt>
                <c:pt idx="33">
                  <c:v>1.89212</c:v>
                </c:pt>
                <c:pt idx="34">
                  <c:v>1.9455699999999996</c:v>
                </c:pt>
                <c:pt idx="35">
                  <c:v>2.0005199999999999</c:v>
                </c:pt>
                <c:pt idx="36">
                  <c:v>2.0570300000000001</c:v>
                </c:pt>
                <c:pt idx="37">
                  <c:v>2.1151300000000002</c:v>
                </c:pt>
                <c:pt idx="38">
                  <c:v>2.1748699999999968</c:v>
                </c:pt>
                <c:pt idx="39">
                  <c:v>2.2363</c:v>
                </c:pt>
                <c:pt idx="40">
                  <c:v>2.2994699999999977</c:v>
                </c:pt>
                <c:pt idx="41">
                  <c:v>2.36442</c:v>
                </c:pt>
                <c:pt idx="42">
                  <c:v>2.4311999999999987</c:v>
                </c:pt>
                <c:pt idx="43">
                  <c:v>2.499869999999969</c:v>
                </c:pt>
                <c:pt idx="44">
                  <c:v>2.5704799999999977</c:v>
                </c:pt>
                <c:pt idx="45">
                  <c:v>2.6430799999999999</c:v>
                </c:pt>
                <c:pt idx="46">
                  <c:v>2.71774</c:v>
                </c:pt>
                <c:pt idx="47">
                  <c:v>2.7945000000000002</c:v>
                </c:pt>
                <c:pt idx="48">
                  <c:v>2.8734299999999977</c:v>
                </c:pt>
                <c:pt idx="49">
                  <c:v>2.9545999999999997</c:v>
                </c:pt>
                <c:pt idx="50">
                  <c:v>3.038049999999973</c:v>
                </c:pt>
                <c:pt idx="51">
                  <c:v>3.1238600000000001</c:v>
                </c:pt>
                <c:pt idx="52">
                  <c:v>3.2121</c:v>
                </c:pt>
                <c:pt idx="53">
                  <c:v>3.302819999999969</c:v>
                </c:pt>
                <c:pt idx="54">
                  <c:v>3.3961099999999744</c:v>
                </c:pt>
                <c:pt idx="55">
                  <c:v>3.4920399999999967</c:v>
                </c:pt>
                <c:pt idx="56">
                  <c:v>3.5906699999999967</c:v>
                </c:pt>
                <c:pt idx="57">
                  <c:v>3.6920899999999977</c:v>
                </c:pt>
                <c:pt idx="58">
                  <c:v>3.79637</c:v>
                </c:pt>
                <c:pt idx="59">
                  <c:v>3.9036</c:v>
                </c:pt>
                <c:pt idx="60">
                  <c:v>4.0138600000000002</c:v>
                </c:pt>
                <c:pt idx="61">
                  <c:v>4.1272399999999845</c:v>
                </c:pt>
                <c:pt idx="62">
                  <c:v>4.2438099999999999</c:v>
                </c:pt>
                <c:pt idx="63">
                  <c:v>4.3636799999999996</c:v>
                </c:pt>
                <c:pt idx="64">
                  <c:v>4.4869300000000001</c:v>
                </c:pt>
                <c:pt idx="65">
                  <c:v>4.6136699999999999</c:v>
                </c:pt>
                <c:pt idx="66">
                  <c:v>4.7439799999999996</c:v>
                </c:pt>
                <c:pt idx="67">
                  <c:v>4.8779799999999955</c:v>
                </c:pt>
                <c:pt idx="68">
                  <c:v>5.0157600000000002</c:v>
                </c:pt>
                <c:pt idx="69">
                  <c:v>5.1574299999999855</c:v>
                </c:pt>
                <c:pt idx="70">
                  <c:v>5.3031099999999975</c:v>
                </c:pt>
                <c:pt idx="71">
                  <c:v>5.45289</c:v>
                </c:pt>
                <c:pt idx="72">
                  <c:v>5.6069099999999965</c:v>
                </c:pt>
                <c:pt idx="73">
                  <c:v>5.7652799999999997</c:v>
                </c:pt>
                <c:pt idx="74">
                  <c:v>5.9281299999999995</c:v>
                </c:pt>
                <c:pt idx="75">
                  <c:v>6.0955699999999995</c:v>
                </c:pt>
                <c:pt idx="76">
                  <c:v>6.2677399999999945</c:v>
                </c:pt>
                <c:pt idx="77">
                  <c:v>6.4447799999999997</c:v>
                </c:pt>
                <c:pt idx="78">
                  <c:v>6.6268099999999945</c:v>
                </c:pt>
                <c:pt idx="79">
                  <c:v>6.8139899999999765</c:v>
                </c:pt>
                <c:pt idx="80">
                  <c:v>7.0064500000000001</c:v>
                </c:pt>
                <c:pt idx="81">
                  <c:v>7.2043499999999998</c:v>
                </c:pt>
                <c:pt idx="82">
                  <c:v>7.4078400000000002</c:v>
                </c:pt>
                <c:pt idx="83">
                  <c:v>7.6170799999999845</c:v>
                </c:pt>
                <c:pt idx="84">
                  <c:v>7.83223</c:v>
                </c:pt>
                <c:pt idx="85">
                  <c:v>8.0534500000000246</c:v>
                </c:pt>
                <c:pt idx="86">
                  <c:v>8.2809200000000001</c:v>
                </c:pt>
                <c:pt idx="87">
                  <c:v>8.5148200000000003</c:v>
                </c:pt>
                <c:pt idx="88">
                  <c:v>8.7553300000000007</c:v>
                </c:pt>
                <c:pt idx="89">
                  <c:v>9.0026200000000003</c:v>
                </c:pt>
                <c:pt idx="90">
                  <c:v>9.2569100000000013</c:v>
                </c:pt>
                <c:pt idx="91">
                  <c:v>9.5183699999999991</c:v>
                </c:pt>
                <c:pt idx="92">
                  <c:v>9.7872199999999996</c:v>
                </c:pt>
                <c:pt idx="93">
                  <c:v>10.063700000000004</c:v>
                </c:pt>
                <c:pt idx="94">
                  <c:v>10.347900000000001</c:v>
                </c:pt>
                <c:pt idx="95">
                  <c:v>10.6402</c:v>
                </c:pt>
                <c:pt idx="96">
                  <c:v>10.9407</c:v>
                </c:pt>
                <c:pt idx="97">
                  <c:v>11.2498</c:v>
                </c:pt>
                <c:pt idx="98">
                  <c:v>11.567500000000004</c:v>
                </c:pt>
                <c:pt idx="99">
                  <c:v>11.8942</c:v>
                </c:pt>
                <c:pt idx="100">
                  <c:v>12.2302</c:v>
                </c:pt>
                <c:pt idx="101">
                  <c:v>12.575600000000026</c:v>
                </c:pt>
                <c:pt idx="102">
                  <c:v>12.930900000000001</c:v>
                </c:pt>
                <c:pt idx="103">
                  <c:v>13.296100000000001</c:v>
                </c:pt>
                <c:pt idx="104">
                  <c:v>13.6716</c:v>
                </c:pt>
                <c:pt idx="105">
                  <c:v>14.0578</c:v>
                </c:pt>
                <c:pt idx="106">
                  <c:v>14.4549</c:v>
                </c:pt>
                <c:pt idx="107">
                  <c:v>14.863200000000004</c:v>
                </c:pt>
                <c:pt idx="108">
                  <c:v>15.283000000000001</c:v>
                </c:pt>
                <c:pt idx="109">
                  <c:v>15.714600000000001</c:v>
                </c:pt>
                <c:pt idx="110">
                  <c:v>16.1585</c:v>
                </c:pt>
                <c:pt idx="111">
                  <c:v>16.614900000000262</c:v>
                </c:pt>
                <c:pt idx="112">
                  <c:v>17.084199999999989</c:v>
                </c:pt>
                <c:pt idx="113">
                  <c:v>17.566800000000001</c:v>
                </c:pt>
                <c:pt idx="114">
                  <c:v>18.062899999999889</c:v>
                </c:pt>
                <c:pt idx="115">
                  <c:v>18.5731</c:v>
                </c:pt>
                <c:pt idx="116">
                  <c:v>19.0977</c:v>
                </c:pt>
                <c:pt idx="117">
                  <c:v>19.637200000000131</c:v>
                </c:pt>
                <c:pt idx="118">
                  <c:v>20.191800000000214</c:v>
                </c:pt>
                <c:pt idx="119">
                  <c:v>20.76209999999972</c:v>
                </c:pt>
                <c:pt idx="120">
                  <c:v>21.348599999999763</c:v>
                </c:pt>
                <c:pt idx="121">
                  <c:v>21.951599999999889</c:v>
                </c:pt>
                <c:pt idx="122">
                  <c:v>22.5716</c:v>
                </c:pt>
                <c:pt idx="123">
                  <c:v>23.209199999999989</c:v>
                </c:pt>
                <c:pt idx="124">
                  <c:v>23.864699999999889</c:v>
                </c:pt>
                <c:pt idx="125">
                  <c:v>24.538799999999789</c:v>
                </c:pt>
                <c:pt idx="126">
                  <c:v>25.231900000000035</c:v>
                </c:pt>
                <c:pt idx="127">
                  <c:v>25.94459999999977</c:v>
                </c:pt>
                <c:pt idx="128">
                  <c:v>26.677399999999999</c:v>
                </c:pt>
                <c:pt idx="129">
                  <c:v>27.430900000000001</c:v>
                </c:pt>
                <c:pt idx="130">
                  <c:v>28.20569999999972</c:v>
                </c:pt>
                <c:pt idx="131">
                  <c:v>29.002400000000002</c:v>
                </c:pt>
                <c:pt idx="132">
                  <c:v>29.8216</c:v>
                </c:pt>
                <c:pt idx="133">
                  <c:v>30.663900000000005</c:v>
                </c:pt>
                <c:pt idx="134">
                  <c:v>31.53</c:v>
                </c:pt>
                <c:pt idx="135">
                  <c:v>32.4206</c:v>
                </c:pt>
                <c:pt idx="136">
                  <c:v>33.336300000000001</c:v>
                </c:pt>
                <c:pt idx="137">
                  <c:v>34.277900000000002</c:v>
                </c:pt>
                <c:pt idx="138">
                  <c:v>35.246100000000013</c:v>
                </c:pt>
                <c:pt idx="139">
                  <c:v>36.241600000000005</c:v>
                </c:pt>
                <c:pt idx="140">
                  <c:v>37.265300000000472</c:v>
                </c:pt>
                <c:pt idx="141">
                  <c:v>38.317899999999995</c:v>
                </c:pt>
                <c:pt idx="142">
                  <c:v>39.400200000000005</c:v>
                </c:pt>
                <c:pt idx="143">
                  <c:v>40.513000000000005</c:v>
                </c:pt>
                <c:pt idx="144">
                  <c:v>41.657400000000003</c:v>
                </c:pt>
                <c:pt idx="145">
                  <c:v>42.834000000000003</c:v>
                </c:pt>
                <c:pt idx="146">
                  <c:v>44.043800000000005</c:v>
                </c:pt>
                <c:pt idx="147">
                  <c:v>45.2879</c:v>
                </c:pt>
                <c:pt idx="148">
                  <c:v>46.567100000000003</c:v>
                </c:pt>
                <c:pt idx="149">
                  <c:v>47.882400000000004</c:v>
                </c:pt>
                <c:pt idx="150">
                  <c:v>49.2348</c:v>
                </c:pt>
                <c:pt idx="151">
                  <c:v>50.625500000000422</c:v>
                </c:pt>
                <c:pt idx="152">
                  <c:v>52.055400000000006</c:v>
                </c:pt>
                <c:pt idx="153">
                  <c:v>53.525700000000263</c:v>
                </c:pt>
                <c:pt idx="154">
                  <c:v>55.037600000000005</c:v>
                </c:pt>
                <c:pt idx="155">
                  <c:v>56.592100000000407</c:v>
                </c:pt>
                <c:pt idx="156">
                  <c:v>58.190600000000003</c:v>
                </c:pt>
                <c:pt idx="157">
                  <c:v>59.834200000000003</c:v>
                </c:pt>
                <c:pt idx="158">
                  <c:v>61.524300000000011</c:v>
                </c:pt>
                <c:pt idx="159">
                  <c:v>63.262100000000487</c:v>
                </c:pt>
                <c:pt idx="160">
                  <c:v>65.048900000000003</c:v>
                </c:pt>
                <c:pt idx="161">
                  <c:v>66.886200000000002</c:v>
                </c:pt>
                <c:pt idx="162">
                  <c:v>68.77549999999998</c:v>
                </c:pt>
                <c:pt idx="163">
                  <c:v>70.718100000000007</c:v>
                </c:pt>
                <c:pt idx="164">
                  <c:v>72.715500000000006</c:v>
                </c:pt>
                <c:pt idx="165">
                  <c:v>74.769400000000005</c:v>
                </c:pt>
                <c:pt idx="166">
                  <c:v>76.881299999999996</c:v>
                </c:pt>
                <c:pt idx="167">
                  <c:v>79.052799999999948</c:v>
                </c:pt>
                <c:pt idx="168">
                  <c:v>81.285699999999991</c:v>
                </c:pt>
                <c:pt idx="169">
                  <c:v>83.581700000000012</c:v>
                </c:pt>
                <c:pt idx="170">
                  <c:v>85.942499999999995</c:v>
                </c:pt>
                <c:pt idx="171">
                  <c:v>88.369900000000001</c:v>
                </c:pt>
                <c:pt idx="172">
                  <c:v>90.866</c:v>
                </c:pt>
                <c:pt idx="173">
                  <c:v>93.432500000000005</c:v>
                </c:pt>
                <c:pt idx="174">
                  <c:v>96.071600000000004</c:v>
                </c:pt>
                <c:pt idx="175">
                  <c:v>98.7851</c:v>
                </c:pt>
                <c:pt idx="176">
                  <c:v>101.57499999999999</c:v>
                </c:pt>
                <c:pt idx="177">
                  <c:v>104.44400000000076</c:v>
                </c:pt>
                <c:pt idx="178">
                  <c:v>107.39400000000002</c:v>
                </c:pt>
                <c:pt idx="179">
                  <c:v>110.428</c:v>
                </c:pt>
                <c:pt idx="180">
                  <c:v>113.54700000000012</c:v>
                </c:pt>
                <c:pt idx="181">
                  <c:v>116.754</c:v>
                </c:pt>
                <c:pt idx="182">
                  <c:v>120.05200000000001</c:v>
                </c:pt>
                <c:pt idx="183">
                  <c:v>123.44300000000032</c:v>
                </c:pt>
                <c:pt idx="184">
                  <c:v>126.93</c:v>
                </c:pt>
                <c:pt idx="185">
                  <c:v>130.51499999999999</c:v>
                </c:pt>
                <c:pt idx="186">
                  <c:v>134.20099999999999</c:v>
                </c:pt>
                <c:pt idx="187">
                  <c:v>137.99200000000027</c:v>
                </c:pt>
                <c:pt idx="188">
                  <c:v>141.88900000000001</c:v>
                </c:pt>
                <c:pt idx="189">
                  <c:v>145.89700000000047</c:v>
                </c:pt>
                <c:pt idx="190">
                  <c:v>150.018</c:v>
                </c:pt>
                <c:pt idx="191">
                  <c:v>154.255</c:v>
                </c:pt>
                <c:pt idx="192">
                  <c:v>158.61199999999999</c:v>
                </c:pt>
                <c:pt idx="193">
                  <c:v>163.09200000000001</c:v>
                </c:pt>
                <c:pt idx="194">
                  <c:v>167.69900000000001</c:v>
                </c:pt>
                <c:pt idx="195">
                  <c:v>172.43600000000001</c:v>
                </c:pt>
                <c:pt idx="196">
                  <c:v>177.30600000000001</c:v>
                </c:pt>
                <c:pt idx="197">
                  <c:v>182.31399999999999</c:v>
                </c:pt>
                <c:pt idx="198">
                  <c:v>187.464</c:v>
                </c:pt>
                <c:pt idx="199">
                  <c:v>192.75899999999999</c:v>
                </c:pt>
                <c:pt idx="200">
                  <c:v>198.20299999999997</c:v>
                </c:pt>
                <c:pt idx="201">
                  <c:v>203.80200000000067</c:v>
                </c:pt>
                <c:pt idx="202">
                  <c:v>209.55800000000067</c:v>
                </c:pt>
                <c:pt idx="203">
                  <c:v>215.477</c:v>
                </c:pt>
                <c:pt idx="204">
                  <c:v>221.56300000000002</c:v>
                </c:pt>
                <c:pt idx="205">
                  <c:v>227.82200000000154</c:v>
                </c:pt>
                <c:pt idx="206">
                  <c:v>234.256</c:v>
                </c:pt>
                <c:pt idx="207">
                  <c:v>240.87300000000002</c:v>
                </c:pt>
                <c:pt idx="208">
                  <c:v>247.67699999999999</c:v>
                </c:pt>
                <c:pt idx="209">
                  <c:v>254.672</c:v>
                </c:pt>
                <c:pt idx="210">
                  <c:v>261.86599999999999</c:v>
                </c:pt>
                <c:pt idx="211">
                  <c:v>269.262</c:v>
                </c:pt>
                <c:pt idx="212">
                  <c:v>276.86799999999999</c:v>
                </c:pt>
                <c:pt idx="213">
                  <c:v>284.68799999999999</c:v>
                </c:pt>
                <c:pt idx="214">
                  <c:v>292.72899999999669</c:v>
                </c:pt>
                <c:pt idx="215">
                  <c:v>300.99699999999547</c:v>
                </c:pt>
                <c:pt idx="216">
                  <c:v>309.49899999999599</c:v>
                </c:pt>
                <c:pt idx="217">
                  <c:v>318.24099999999999</c:v>
                </c:pt>
                <c:pt idx="218">
                  <c:v>327.22999999999894</c:v>
                </c:pt>
                <c:pt idx="219">
                  <c:v>336.47299999999899</c:v>
                </c:pt>
                <c:pt idx="220">
                  <c:v>345.97599999999869</c:v>
                </c:pt>
                <c:pt idx="221">
                  <c:v>355.74900000000002</c:v>
                </c:pt>
                <c:pt idx="222">
                  <c:v>365.79700000000003</c:v>
                </c:pt>
                <c:pt idx="223">
                  <c:v>376.12900000000002</c:v>
                </c:pt>
                <c:pt idx="224">
                  <c:v>386.75299999999999</c:v>
                </c:pt>
                <c:pt idx="225">
                  <c:v>397.67700000000002</c:v>
                </c:pt>
                <c:pt idx="226">
                  <c:v>408.90899999999863</c:v>
                </c:pt>
                <c:pt idx="227">
                  <c:v>420.459</c:v>
                </c:pt>
                <c:pt idx="228">
                  <c:v>432.33499999999964</c:v>
                </c:pt>
                <c:pt idx="229">
                  <c:v>444.54700000000008</c:v>
                </c:pt>
                <c:pt idx="230">
                  <c:v>457.10300000000001</c:v>
                </c:pt>
                <c:pt idx="231">
                  <c:v>470.01400000000001</c:v>
                </c:pt>
                <c:pt idx="232">
                  <c:v>483.28999999999894</c:v>
                </c:pt>
                <c:pt idx="233">
                  <c:v>496.94099999999969</c:v>
                </c:pt>
                <c:pt idx="234">
                  <c:v>510.97699999999617</c:v>
                </c:pt>
                <c:pt idx="235">
                  <c:v>525.41</c:v>
                </c:pt>
                <c:pt idx="236">
                  <c:v>540.25</c:v>
                </c:pt>
                <c:pt idx="237">
                  <c:v>555.51</c:v>
                </c:pt>
                <c:pt idx="238">
                  <c:v>571.20000000000005</c:v>
                </c:pt>
                <c:pt idx="239">
                  <c:v>587.33399999999949</c:v>
                </c:pt>
                <c:pt idx="240">
                  <c:v>603.92399999999998</c:v>
                </c:pt>
                <c:pt idx="241">
                  <c:v>620.98199999999997</c:v>
                </c:pt>
                <c:pt idx="242">
                  <c:v>638.52099999999996</c:v>
                </c:pt>
                <c:pt idx="243">
                  <c:v>656.55699999999797</c:v>
                </c:pt>
                <c:pt idx="244">
                  <c:v>675.10199999999998</c:v>
                </c:pt>
                <c:pt idx="245">
                  <c:v>694.17000000000053</c:v>
                </c:pt>
                <c:pt idx="246">
                  <c:v>713.77700000000004</c:v>
                </c:pt>
                <c:pt idx="247">
                  <c:v>733.93799999999749</c:v>
                </c:pt>
                <c:pt idx="248">
                  <c:v>754.66800000000001</c:v>
                </c:pt>
              </c:numCache>
            </c:numRef>
          </c:xVal>
          <c:yVal>
            <c:numRef>
              <c:f>'Ioana 17-49'!$P$16:$P$264</c:f>
              <c:numCache>
                <c:formatCode>0.00E+00</c:formatCode>
                <c:ptCount val="249"/>
                <c:pt idx="0">
                  <c:v>2.7034500000000347E-3</c:v>
                </c:pt>
                <c:pt idx="1">
                  <c:v>1.8649000000000174E-3</c:v>
                </c:pt>
                <c:pt idx="2">
                  <c:v>1.1466100000000171E-3</c:v>
                </c:pt>
                <c:pt idx="3">
                  <c:v>5.2306200000001076E-4</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6.3749200000000046E-4</c:v>
                </c:pt>
                <c:pt idx="38">
                  <c:v>2.2214400000000012E-3</c:v>
                </c:pt>
                <c:pt idx="39">
                  <c:v>3.9413900000000489E-3</c:v>
                </c:pt>
                <c:pt idx="40">
                  <c:v>5.7939700000000059E-3</c:v>
                </c:pt>
                <c:pt idx="41">
                  <c:v>7.7749400000000687E-3</c:v>
                </c:pt>
                <c:pt idx="42">
                  <c:v>9.879240000000112E-3</c:v>
                </c:pt>
                <c:pt idx="43">
                  <c:v>1.2101100000000009E-2</c:v>
                </c:pt>
                <c:pt idx="44">
                  <c:v>1.4433999999999994E-2</c:v>
                </c:pt>
                <c:pt idx="45">
                  <c:v>1.6870900000000008E-2</c:v>
                </c:pt>
                <c:pt idx="46">
                  <c:v>1.940440000000021E-2</c:v>
                </c:pt>
                <c:pt idx="47">
                  <c:v>2.2026500000000001E-2</c:v>
                </c:pt>
                <c:pt idx="48">
                  <c:v>2.47291E-2</c:v>
                </c:pt>
                <c:pt idx="49">
                  <c:v>2.7503700000000006E-2</c:v>
                </c:pt>
                <c:pt idx="50">
                  <c:v>3.0342000000000008E-2</c:v>
                </c:pt>
                <c:pt idx="51">
                  <c:v>3.3235400000000012E-2</c:v>
                </c:pt>
                <c:pt idx="52">
                  <c:v>3.6175500000000013E-2</c:v>
                </c:pt>
                <c:pt idx="53">
                  <c:v>3.9154099999999997E-2</c:v>
                </c:pt>
                <c:pt idx="54">
                  <c:v>4.2163100000000016E-2</c:v>
                </c:pt>
                <c:pt idx="55">
                  <c:v>4.5194700000000018E-2</c:v>
                </c:pt>
                <c:pt idx="56">
                  <c:v>4.8241399999999865E-2</c:v>
                </c:pt>
                <c:pt idx="57">
                  <c:v>5.1296300000000017E-2</c:v>
                </c:pt>
                <c:pt idx="58">
                  <c:v>5.4352500000000782E-2</c:v>
                </c:pt>
                <c:pt idx="59">
                  <c:v>5.7403800000000053E-2</c:v>
                </c:pt>
                <c:pt idx="60">
                  <c:v>6.0444300000000013E-2</c:v>
                </c:pt>
                <c:pt idx="61">
                  <c:v>6.3468700000000031E-2</c:v>
                </c:pt>
                <c:pt idx="62">
                  <c:v>6.6472000000000031E-2</c:v>
                </c:pt>
                <c:pt idx="63">
                  <c:v>6.9449600000000042E-2</c:v>
                </c:pt>
                <c:pt idx="64">
                  <c:v>7.2397200000000952E-2</c:v>
                </c:pt>
                <c:pt idx="65">
                  <c:v>7.5311100000000047E-2</c:v>
                </c:pt>
                <c:pt idx="66">
                  <c:v>7.8187800000000029E-2</c:v>
                </c:pt>
                <c:pt idx="67">
                  <c:v>8.102400000000011E-2</c:v>
                </c:pt>
                <c:pt idx="68">
                  <c:v>8.3816800000000274E-2</c:v>
                </c:pt>
                <c:pt idx="69">
                  <c:v>8.6563300000000107E-2</c:v>
                </c:pt>
                <c:pt idx="70">
                  <c:v>8.9261000000000049E-2</c:v>
                </c:pt>
                <c:pt idx="71">
                  <c:v>9.1907400000000028E-2</c:v>
                </c:pt>
                <c:pt idx="72">
                  <c:v>9.4500000000000292E-2</c:v>
                </c:pt>
                <c:pt idx="73">
                  <c:v>9.703640000000005E-2</c:v>
                </c:pt>
                <c:pt idx="74">
                  <c:v>9.9514100000000771E-2</c:v>
                </c:pt>
                <c:pt idx="75">
                  <c:v>0.10193099999999998</c:v>
                </c:pt>
                <c:pt idx="76">
                  <c:v>0.10428300000000019</c:v>
                </c:pt>
                <c:pt idx="77">
                  <c:v>0.10656900000000002</c:v>
                </c:pt>
                <c:pt idx="78">
                  <c:v>0.10878500000000105</c:v>
                </c:pt>
                <c:pt idx="79">
                  <c:v>0.11092800000000003</c:v>
                </c:pt>
                <c:pt idx="80">
                  <c:v>0.11299500000000016</c:v>
                </c:pt>
                <c:pt idx="81">
                  <c:v>0.11498100000000003</c:v>
                </c:pt>
                <c:pt idx="82">
                  <c:v>0.11688400000000003</c:v>
                </c:pt>
                <c:pt idx="83">
                  <c:v>0.11869900000000017</c:v>
                </c:pt>
                <c:pt idx="84">
                  <c:v>0.12042100000000019</c:v>
                </c:pt>
                <c:pt idx="85">
                  <c:v>0.122047</c:v>
                </c:pt>
                <c:pt idx="86">
                  <c:v>0.12357000000000012</c:v>
                </c:pt>
                <c:pt idx="87">
                  <c:v>0.124988</c:v>
                </c:pt>
                <c:pt idx="88">
                  <c:v>0.12629499999999999</c:v>
                </c:pt>
                <c:pt idx="89">
                  <c:v>0.12748599999999999</c:v>
                </c:pt>
                <c:pt idx="90">
                  <c:v>0.128557</c:v>
                </c:pt>
                <c:pt idx="91">
                  <c:v>0.12950500000000001</c:v>
                </c:pt>
                <c:pt idx="92">
                  <c:v>0.130326</c:v>
                </c:pt>
                <c:pt idx="93">
                  <c:v>0.13101800000000041</c:v>
                </c:pt>
                <c:pt idx="94">
                  <c:v>0.131578</c:v>
                </c:pt>
                <c:pt idx="95">
                  <c:v>0.13200700000000001</c:v>
                </c:pt>
                <c:pt idx="96">
                  <c:v>0.13230600000000001</c:v>
                </c:pt>
                <c:pt idx="97">
                  <c:v>0.13247800000000001</c:v>
                </c:pt>
                <c:pt idx="98">
                  <c:v>0.13252700000000001</c:v>
                </c:pt>
                <c:pt idx="99">
                  <c:v>0.13245999999999999</c:v>
                </c:pt>
                <c:pt idx="100">
                  <c:v>0.13228799999999999</c:v>
                </c:pt>
                <c:pt idx="101">
                  <c:v>0.132022</c:v>
                </c:pt>
                <c:pt idx="102">
                  <c:v>0.13167799999999988</c:v>
                </c:pt>
                <c:pt idx="103">
                  <c:v>0.131276</c:v>
                </c:pt>
                <c:pt idx="104">
                  <c:v>0.13083700000000001</c:v>
                </c:pt>
                <c:pt idx="105">
                  <c:v>0.130388</c:v>
                </c:pt>
                <c:pt idx="106">
                  <c:v>0.12996099999999999</c:v>
                </c:pt>
                <c:pt idx="107">
                  <c:v>0.12958800000000001</c:v>
                </c:pt>
                <c:pt idx="108">
                  <c:v>0.12930900000000001</c:v>
                </c:pt>
                <c:pt idx="109">
                  <c:v>0.129166</c:v>
                </c:pt>
                <c:pt idx="110">
                  <c:v>0.12920699999999999</c:v>
                </c:pt>
                <c:pt idx="111">
                  <c:v>0.12948200000000001</c:v>
                </c:pt>
                <c:pt idx="112">
                  <c:v>0.13004599999999999</c:v>
                </c:pt>
                <c:pt idx="113">
                  <c:v>0.13095699999999999</c:v>
                </c:pt>
                <c:pt idx="114">
                  <c:v>0.132276</c:v>
                </c:pt>
                <c:pt idx="115">
                  <c:v>0.13406599999999999</c:v>
                </c:pt>
                <c:pt idx="116">
                  <c:v>0.13639299999999999</c:v>
                </c:pt>
                <c:pt idx="117">
                  <c:v>0.139325</c:v>
                </c:pt>
                <c:pt idx="118">
                  <c:v>0.14292900000000044</c:v>
                </c:pt>
                <c:pt idx="119">
                  <c:v>0.14727299999999999</c:v>
                </c:pt>
                <c:pt idx="120">
                  <c:v>0.15242300000000153</c:v>
                </c:pt>
                <c:pt idx="121">
                  <c:v>0.15844500000000292</c:v>
                </c:pt>
                <c:pt idx="122">
                  <c:v>0.16540100000000008</c:v>
                </c:pt>
                <c:pt idx="123">
                  <c:v>0.17334900000000153</c:v>
                </c:pt>
                <c:pt idx="124">
                  <c:v>0.18234400000000175</c:v>
                </c:pt>
                <c:pt idx="125">
                  <c:v>0.19243400000000008</c:v>
                </c:pt>
                <c:pt idx="126">
                  <c:v>0.20365900000000001</c:v>
                </c:pt>
                <c:pt idx="127">
                  <c:v>0.21605600000000041</c:v>
                </c:pt>
                <c:pt idx="128">
                  <c:v>0.22964900000000008</c:v>
                </c:pt>
                <c:pt idx="129">
                  <c:v>0.24445500000000175</c:v>
                </c:pt>
                <c:pt idx="130">
                  <c:v>0.26048200000000032</c:v>
                </c:pt>
                <c:pt idx="131">
                  <c:v>0.277725</c:v>
                </c:pt>
                <c:pt idx="132">
                  <c:v>0.29617100000000002</c:v>
                </c:pt>
                <c:pt idx="133">
                  <c:v>0.3157930000000001</c:v>
                </c:pt>
                <c:pt idx="134">
                  <c:v>0.33655300000000032</c:v>
                </c:pt>
                <c:pt idx="135">
                  <c:v>0.35840400000000289</c:v>
                </c:pt>
                <c:pt idx="136">
                  <c:v>0.38128400000000323</c:v>
                </c:pt>
                <c:pt idx="137">
                  <c:v>0.40512000000000031</c:v>
                </c:pt>
                <c:pt idx="138">
                  <c:v>0.42983100000000002</c:v>
                </c:pt>
                <c:pt idx="139">
                  <c:v>0.45532200000000311</c:v>
                </c:pt>
                <c:pt idx="140">
                  <c:v>0.48149000000000008</c:v>
                </c:pt>
                <c:pt idx="141">
                  <c:v>0.50822299999999343</c:v>
                </c:pt>
                <c:pt idx="142">
                  <c:v>0.53539999999999999</c:v>
                </c:pt>
                <c:pt idx="143">
                  <c:v>0.56289500000000736</c:v>
                </c:pt>
                <c:pt idx="144">
                  <c:v>0.59057499999999286</c:v>
                </c:pt>
                <c:pt idx="145">
                  <c:v>0.61830200000000002</c:v>
                </c:pt>
                <c:pt idx="146">
                  <c:v>0.64593599999999995</c:v>
                </c:pt>
                <c:pt idx="147">
                  <c:v>0.67333600000000005</c:v>
                </c:pt>
                <c:pt idx="148">
                  <c:v>0.70036100000000001</c:v>
                </c:pt>
                <c:pt idx="149">
                  <c:v>0.72687000000000646</c:v>
                </c:pt>
                <c:pt idx="150">
                  <c:v>0.75272600000000645</c:v>
                </c:pt>
                <c:pt idx="151">
                  <c:v>0.77779600000000715</c:v>
                </c:pt>
                <c:pt idx="152">
                  <c:v>0.80195499999999997</c:v>
                </c:pt>
                <c:pt idx="153">
                  <c:v>0.82508099999999951</c:v>
                </c:pt>
                <c:pt idx="154">
                  <c:v>0.84706499999999996</c:v>
                </c:pt>
                <c:pt idx="155">
                  <c:v>0.86780600000000063</c:v>
                </c:pt>
                <c:pt idx="156">
                  <c:v>0.88721099999999353</c:v>
                </c:pt>
                <c:pt idx="157">
                  <c:v>0.90520299999999343</c:v>
                </c:pt>
                <c:pt idx="158">
                  <c:v>0.921713</c:v>
                </c:pt>
                <c:pt idx="159">
                  <c:v>0.93668899999999999</c:v>
                </c:pt>
                <c:pt idx="160">
                  <c:v>0.95008899999999996</c:v>
                </c:pt>
                <c:pt idx="161">
                  <c:v>0.96188600000000002</c:v>
                </c:pt>
                <c:pt idx="162">
                  <c:v>0.97206599999999976</c:v>
                </c:pt>
                <c:pt idx="163">
                  <c:v>0.98062700000000003</c:v>
                </c:pt>
                <c:pt idx="164">
                  <c:v>0.98758199999999241</c:v>
                </c:pt>
                <c:pt idx="165">
                  <c:v>0.99295500000000003</c:v>
                </c:pt>
                <c:pt idx="166">
                  <c:v>0.99678299999999342</c:v>
                </c:pt>
                <c:pt idx="167">
                  <c:v>0.99911199999999956</c:v>
                </c:pt>
                <c:pt idx="168">
                  <c:v>1</c:v>
                </c:pt>
                <c:pt idx="169">
                  <c:v>0.99951299999998799</c:v>
                </c:pt>
                <c:pt idx="170">
                  <c:v>0.99772499999999997</c:v>
                </c:pt>
                <c:pt idx="171">
                  <c:v>0.99471699999999286</c:v>
                </c:pt>
                <c:pt idx="172">
                  <c:v>0.99057399999999241</c:v>
                </c:pt>
                <c:pt idx="173">
                  <c:v>0.98538699999998969</c:v>
                </c:pt>
                <c:pt idx="174">
                  <c:v>0.97924699999999976</c:v>
                </c:pt>
                <c:pt idx="175">
                  <c:v>0.97224900000000714</c:v>
                </c:pt>
                <c:pt idx="176">
                  <c:v>0.96448699999999343</c:v>
                </c:pt>
                <c:pt idx="177">
                  <c:v>0.95605300000000004</c:v>
                </c:pt>
                <c:pt idx="178">
                  <c:v>0.94703599999999999</c:v>
                </c:pt>
                <c:pt idx="179">
                  <c:v>0.93752500000000005</c:v>
                </c:pt>
                <c:pt idx="180">
                  <c:v>0.92759899999999951</c:v>
                </c:pt>
                <c:pt idx="181">
                  <c:v>0.91733599999999949</c:v>
                </c:pt>
                <c:pt idx="182">
                  <c:v>0.90680499999999997</c:v>
                </c:pt>
                <c:pt idx="183">
                  <c:v>0.89607000000000026</c:v>
                </c:pt>
                <c:pt idx="184">
                  <c:v>0.88518399999999353</c:v>
                </c:pt>
                <c:pt idx="185">
                  <c:v>0.87419500000000772</c:v>
                </c:pt>
                <c:pt idx="186">
                  <c:v>0.86314299999999999</c:v>
                </c:pt>
                <c:pt idx="187">
                  <c:v>0.85205600000000004</c:v>
                </c:pt>
                <c:pt idx="188">
                  <c:v>0.84095799999999998</c:v>
                </c:pt>
                <c:pt idx="189">
                  <c:v>0.82986199999999999</c:v>
                </c:pt>
                <c:pt idx="190">
                  <c:v>0.81877400000000611</c:v>
                </c:pt>
                <c:pt idx="191">
                  <c:v>0.80769200000000063</c:v>
                </c:pt>
                <c:pt idx="192">
                  <c:v>0.79660600000000004</c:v>
                </c:pt>
                <c:pt idx="193">
                  <c:v>0.78550199999999959</c:v>
                </c:pt>
                <c:pt idx="194">
                  <c:v>0.77435900000000624</c:v>
                </c:pt>
                <c:pt idx="195">
                  <c:v>0.76315000000000577</c:v>
                </c:pt>
                <c:pt idx="196">
                  <c:v>0.75184500000001042</c:v>
                </c:pt>
                <c:pt idx="197">
                  <c:v>0.74041100000000004</c:v>
                </c:pt>
                <c:pt idx="198">
                  <c:v>0.72881099999999999</c:v>
                </c:pt>
                <c:pt idx="199">
                  <c:v>0.71700900000000645</c:v>
                </c:pt>
                <c:pt idx="200">
                  <c:v>0.70496400000000004</c:v>
                </c:pt>
                <c:pt idx="201">
                  <c:v>0.6926410000000004</c:v>
                </c:pt>
                <c:pt idx="202">
                  <c:v>0.68000200000000022</c:v>
                </c:pt>
                <c:pt idx="203">
                  <c:v>0.66701299999999997</c:v>
                </c:pt>
                <c:pt idx="204">
                  <c:v>0.65364100000001302</c:v>
                </c:pt>
                <c:pt idx="205">
                  <c:v>0.63985800000000737</c:v>
                </c:pt>
                <c:pt idx="206">
                  <c:v>0.62563899999999995</c:v>
                </c:pt>
                <c:pt idx="207">
                  <c:v>0.61096499999999998</c:v>
                </c:pt>
                <c:pt idx="208">
                  <c:v>0.59582000000000024</c:v>
                </c:pt>
                <c:pt idx="209">
                  <c:v>0.58019399999999433</c:v>
                </c:pt>
                <c:pt idx="210">
                  <c:v>0.5640849999999995</c:v>
                </c:pt>
                <c:pt idx="211">
                  <c:v>0.54749400000000004</c:v>
                </c:pt>
                <c:pt idx="212">
                  <c:v>0.53042999999999996</c:v>
                </c:pt>
                <c:pt idx="213">
                  <c:v>0.51290500000000061</c:v>
                </c:pt>
                <c:pt idx="214">
                  <c:v>0.49494000000000032</c:v>
                </c:pt>
                <c:pt idx="215">
                  <c:v>0.47656000000000032</c:v>
                </c:pt>
                <c:pt idx="216">
                  <c:v>0.45779599999999998</c:v>
                </c:pt>
                <c:pt idx="217">
                  <c:v>0.43868400000000374</c:v>
                </c:pt>
                <c:pt idx="218">
                  <c:v>0.41926400000000008</c:v>
                </c:pt>
                <c:pt idx="219">
                  <c:v>0.39958100000000374</c:v>
                </c:pt>
                <c:pt idx="220">
                  <c:v>0.37968400000000374</c:v>
                </c:pt>
                <c:pt idx="221">
                  <c:v>0.35962300000000008</c:v>
                </c:pt>
                <c:pt idx="222">
                  <c:v>0.33945300000000317</c:v>
                </c:pt>
                <c:pt idx="223">
                  <c:v>0.31923000000000001</c:v>
                </c:pt>
                <c:pt idx="224">
                  <c:v>0.29901200000000289</c:v>
                </c:pt>
                <c:pt idx="225">
                  <c:v>0.27885700000000002</c:v>
                </c:pt>
                <c:pt idx="226">
                  <c:v>0.25882400000000289</c:v>
                </c:pt>
                <c:pt idx="227">
                  <c:v>0.23897099999999999</c:v>
                </c:pt>
                <c:pt idx="228">
                  <c:v>0.21935600000000041</c:v>
                </c:pt>
                <c:pt idx="229">
                  <c:v>0.20003399999999999</c:v>
                </c:pt>
                <c:pt idx="230">
                  <c:v>0.18106100000000044</c:v>
                </c:pt>
                <c:pt idx="231">
                  <c:v>0.16248800000000008</c:v>
                </c:pt>
                <c:pt idx="232">
                  <c:v>0.14436399999999999</c:v>
                </c:pt>
                <c:pt idx="233">
                  <c:v>0.12673699999999999</c:v>
                </c:pt>
                <c:pt idx="234">
                  <c:v>0.10964699999999999</c:v>
                </c:pt>
                <c:pt idx="235">
                  <c:v>9.3136100000000235E-2</c:v>
                </c:pt>
                <c:pt idx="236">
                  <c:v>7.7238300000000024E-2</c:v>
                </c:pt>
                <c:pt idx="237">
                  <c:v>6.1985500000000013E-2</c:v>
                </c:pt>
                <c:pt idx="238">
                  <c:v>4.7405100000000013E-2</c:v>
                </c:pt>
                <c:pt idx="239">
                  <c:v>3.3520499999999967E-2</c:v>
                </c:pt>
                <c:pt idx="240">
                  <c:v>2.0350799999999988E-2</c:v>
                </c:pt>
                <c:pt idx="241">
                  <c:v>7.9110400000001035E-3</c:v>
                </c:pt>
                <c:pt idx="242">
                  <c:v>0</c:v>
                </c:pt>
                <c:pt idx="243">
                  <c:v>0</c:v>
                </c:pt>
                <c:pt idx="244">
                  <c:v>0</c:v>
                </c:pt>
                <c:pt idx="245">
                  <c:v>0</c:v>
                </c:pt>
                <c:pt idx="246">
                  <c:v>0</c:v>
                </c:pt>
                <c:pt idx="247">
                  <c:v>0</c:v>
                </c:pt>
                <c:pt idx="248">
                  <c:v>0</c:v>
                </c:pt>
              </c:numCache>
            </c:numRef>
          </c:yVal>
        </c:ser>
        <c:ser>
          <c:idx val="0"/>
          <c:order val="1"/>
          <c:tx>
            <c:v>c = 0.1 g/L</c:v>
          </c:tx>
          <c:spPr>
            <a:ln w="28575">
              <a:noFill/>
            </a:ln>
          </c:spPr>
          <c:marker>
            <c:symbol val="diamond"/>
            <c:size val="4"/>
            <c:spPr>
              <a:solidFill>
                <a:srgbClr val="339966"/>
              </a:solidFill>
              <a:ln>
                <a:solidFill>
                  <a:srgbClr val="339966"/>
                </a:solidFill>
                <a:prstDash val="solid"/>
              </a:ln>
            </c:spPr>
          </c:marker>
          <c:xVal>
            <c:numRef>
              <c:f>'Ioana 17-49'!$S$16:$S$264</c:f>
              <c:numCache>
                <c:formatCode>0.00E+00</c:formatCode>
                <c:ptCount val="249"/>
                <c:pt idx="0">
                  <c:v>7.553780000000003E-2</c:v>
                </c:pt>
                <c:pt idx="1">
                  <c:v>7.8395900000000074E-2</c:v>
                </c:pt>
                <c:pt idx="2">
                  <c:v>8.136220000000001E-2</c:v>
                </c:pt>
                <c:pt idx="3">
                  <c:v>8.4440600000000018E-2</c:v>
                </c:pt>
                <c:pt idx="4">
                  <c:v>8.763560000000005E-2</c:v>
                </c:pt>
                <c:pt idx="5">
                  <c:v>9.0951400000000251E-2</c:v>
                </c:pt>
                <c:pt idx="6">
                  <c:v>9.4392700000000024E-2</c:v>
                </c:pt>
                <c:pt idx="7">
                  <c:v>9.7964200000000029E-2</c:v>
                </c:pt>
                <c:pt idx="8">
                  <c:v>0.10167100000000009</c:v>
                </c:pt>
                <c:pt idx="9">
                  <c:v>0.105518</c:v>
                </c:pt>
                <c:pt idx="10">
                  <c:v>0.10951000000000002</c:v>
                </c:pt>
                <c:pt idx="11">
                  <c:v>0.11365400000000005</c:v>
                </c:pt>
                <c:pt idx="12">
                  <c:v>0.11795400000000003</c:v>
                </c:pt>
                <c:pt idx="13">
                  <c:v>0.122417</c:v>
                </c:pt>
                <c:pt idx="14">
                  <c:v>0.12704900000000041</c:v>
                </c:pt>
                <c:pt idx="15">
                  <c:v>0.131856</c:v>
                </c:pt>
                <c:pt idx="16">
                  <c:v>0.13684499999999999</c:v>
                </c:pt>
                <c:pt idx="17">
                  <c:v>0.14202300000000001</c:v>
                </c:pt>
                <c:pt idx="18">
                  <c:v>0.14739600000000044</c:v>
                </c:pt>
                <c:pt idx="19">
                  <c:v>0.15297300000000041</c:v>
                </c:pt>
                <c:pt idx="20">
                  <c:v>0.15876100000000201</c:v>
                </c:pt>
                <c:pt idx="21">
                  <c:v>0.16476800000000047</c:v>
                </c:pt>
                <c:pt idx="22">
                  <c:v>0.17100299999999999</c:v>
                </c:pt>
                <c:pt idx="23">
                  <c:v>0.17747299999999999</c:v>
                </c:pt>
                <c:pt idx="24">
                  <c:v>0.18418799999999999</c:v>
                </c:pt>
                <c:pt idx="25">
                  <c:v>0.19115699999999999</c:v>
                </c:pt>
                <c:pt idx="26">
                  <c:v>0.19839000000000007</c:v>
                </c:pt>
                <c:pt idx="27">
                  <c:v>0.20589600000000041</c:v>
                </c:pt>
                <c:pt idx="28">
                  <c:v>0.21368699999999999</c:v>
                </c:pt>
                <c:pt idx="29">
                  <c:v>0.22177200000000005</c:v>
                </c:pt>
                <c:pt idx="30">
                  <c:v>0.23016300000000001</c:v>
                </c:pt>
                <c:pt idx="31">
                  <c:v>0.238872</c:v>
                </c:pt>
                <c:pt idx="32">
                  <c:v>0.24791000000000238</c:v>
                </c:pt>
                <c:pt idx="33">
                  <c:v>0.25729000000000002</c:v>
                </c:pt>
                <c:pt idx="34">
                  <c:v>0.26702500000000001</c:v>
                </c:pt>
                <c:pt idx="35">
                  <c:v>0.27712800000000032</c:v>
                </c:pt>
                <c:pt idx="36">
                  <c:v>0.28761400000000031</c:v>
                </c:pt>
                <c:pt idx="37">
                  <c:v>0.29849600000000032</c:v>
                </c:pt>
                <c:pt idx="38">
                  <c:v>0.30979000000000001</c:v>
                </c:pt>
                <c:pt idx="39">
                  <c:v>0.32151200000000374</c:v>
                </c:pt>
                <c:pt idx="40">
                  <c:v>0.33367700000000289</c:v>
                </c:pt>
                <c:pt idx="41">
                  <c:v>0.346302000000003</c:v>
                </c:pt>
                <c:pt idx="42">
                  <c:v>0.35940500000000031</c:v>
                </c:pt>
                <c:pt idx="43">
                  <c:v>0.37300300000000008</c:v>
                </c:pt>
                <c:pt idx="44">
                  <c:v>0.38711700000000032</c:v>
                </c:pt>
                <c:pt idx="45">
                  <c:v>0.40176400000000001</c:v>
                </c:pt>
                <c:pt idx="46">
                  <c:v>0.41696500000000031</c:v>
                </c:pt>
                <c:pt idx="47">
                  <c:v>0.43274200000000002</c:v>
                </c:pt>
                <c:pt idx="48">
                  <c:v>0.44911500000000021</c:v>
                </c:pt>
                <c:pt idx="49">
                  <c:v>0.46610800000000002</c:v>
                </c:pt>
                <c:pt idx="50">
                  <c:v>0.48374400000000001</c:v>
                </c:pt>
                <c:pt idx="51">
                  <c:v>0.50204800000000005</c:v>
                </c:pt>
                <c:pt idx="52">
                  <c:v>0.52104399999999951</c:v>
                </c:pt>
                <c:pt idx="53">
                  <c:v>0.54075799999999996</c:v>
                </c:pt>
                <c:pt idx="54">
                  <c:v>0.56121900000000002</c:v>
                </c:pt>
                <c:pt idx="55">
                  <c:v>0.58245299999998978</c:v>
                </c:pt>
                <c:pt idx="56">
                  <c:v>0.60449100000000588</c:v>
                </c:pt>
                <c:pt idx="57">
                  <c:v>0.62736400000000003</c:v>
                </c:pt>
                <c:pt idx="58">
                  <c:v>0.65110100000000748</c:v>
                </c:pt>
                <c:pt idx="59">
                  <c:v>0.67573600000000633</c:v>
                </c:pt>
                <c:pt idx="60">
                  <c:v>0.70130400000000004</c:v>
                </c:pt>
                <c:pt idx="61">
                  <c:v>0.72783900000000645</c:v>
                </c:pt>
                <c:pt idx="62">
                  <c:v>0.75537799999999999</c:v>
                </c:pt>
                <c:pt idx="63">
                  <c:v>0.78395899999999996</c:v>
                </c:pt>
                <c:pt idx="64">
                  <c:v>0.81362200000000062</c:v>
                </c:pt>
                <c:pt idx="65">
                  <c:v>0.84440599999999999</c:v>
                </c:pt>
                <c:pt idx="66">
                  <c:v>0.87635600000000002</c:v>
                </c:pt>
                <c:pt idx="67">
                  <c:v>0.90951399999999138</c:v>
                </c:pt>
                <c:pt idx="68">
                  <c:v>0.94392699999999996</c:v>
                </c:pt>
                <c:pt idx="69">
                  <c:v>0.97964300000000715</c:v>
                </c:pt>
                <c:pt idx="70">
                  <c:v>1.01671</c:v>
                </c:pt>
                <c:pt idx="71">
                  <c:v>1.05518</c:v>
                </c:pt>
                <c:pt idx="72">
                  <c:v>1.0951</c:v>
                </c:pt>
                <c:pt idx="73">
                  <c:v>1.1365400000000001</c:v>
                </c:pt>
                <c:pt idx="74">
                  <c:v>1.17954</c:v>
                </c:pt>
                <c:pt idx="75">
                  <c:v>1.22417</c:v>
                </c:pt>
                <c:pt idx="76">
                  <c:v>1.2704899999999999</c:v>
                </c:pt>
                <c:pt idx="77">
                  <c:v>1.31856</c:v>
                </c:pt>
                <c:pt idx="78">
                  <c:v>1.3684499999999999</c:v>
                </c:pt>
                <c:pt idx="79">
                  <c:v>1.420229999999987</c:v>
                </c:pt>
                <c:pt idx="80">
                  <c:v>1.4739599999999884</c:v>
                </c:pt>
                <c:pt idx="81">
                  <c:v>1.5297299999999832</c:v>
                </c:pt>
                <c:pt idx="82">
                  <c:v>1.58761</c:v>
                </c:pt>
                <c:pt idx="83">
                  <c:v>1.64768</c:v>
                </c:pt>
                <c:pt idx="84">
                  <c:v>1.7100299999999888</c:v>
                </c:pt>
                <c:pt idx="85">
                  <c:v>1.7747299999999877</c:v>
                </c:pt>
                <c:pt idx="86">
                  <c:v>1.84188</c:v>
                </c:pt>
                <c:pt idx="87">
                  <c:v>1.9115699999999995</c:v>
                </c:pt>
                <c:pt idx="88">
                  <c:v>1.9838999999999996</c:v>
                </c:pt>
                <c:pt idx="89">
                  <c:v>2.0589599999999977</c:v>
                </c:pt>
                <c:pt idx="90">
                  <c:v>2.136869999999969</c:v>
                </c:pt>
                <c:pt idx="91">
                  <c:v>2.2177199999999999</c:v>
                </c:pt>
                <c:pt idx="92">
                  <c:v>2.3016299999999967</c:v>
                </c:pt>
                <c:pt idx="93">
                  <c:v>2.3887200000000002</c:v>
                </c:pt>
                <c:pt idx="94">
                  <c:v>2.4790999999999968</c:v>
                </c:pt>
                <c:pt idx="95">
                  <c:v>2.5728999999999767</c:v>
                </c:pt>
                <c:pt idx="96">
                  <c:v>2.6702499999999967</c:v>
                </c:pt>
                <c:pt idx="97">
                  <c:v>2.77128</c:v>
                </c:pt>
                <c:pt idx="98">
                  <c:v>2.8761399999999977</c:v>
                </c:pt>
                <c:pt idx="99">
                  <c:v>2.9849600000000001</c:v>
                </c:pt>
                <c:pt idx="100">
                  <c:v>3.0979000000000001</c:v>
                </c:pt>
                <c:pt idx="101">
                  <c:v>3.2151200000000002</c:v>
                </c:pt>
                <c:pt idx="102">
                  <c:v>3.3367699999999672</c:v>
                </c:pt>
                <c:pt idx="103">
                  <c:v>3.4630200000000002</c:v>
                </c:pt>
                <c:pt idx="104">
                  <c:v>3.5940499999999767</c:v>
                </c:pt>
                <c:pt idx="105">
                  <c:v>3.7300300000000002</c:v>
                </c:pt>
                <c:pt idx="106">
                  <c:v>3.8711699999999967</c:v>
                </c:pt>
                <c:pt idx="107">
                  <c:v>4.0176400000000001</c:v>
                </c:pt>
                <c:pt idx="108">
                  <c:v>4.1696499999999999</c:v>
                </c:pt>
                <c:pt idx="109">
                  <c:v>4.3274199999999645</c:v>
                </c:pt>
                <c:pt idx="110">
                  <c:v>4.4911500000000002</c:v>
                </c:pt>
                <c:pt idx="111">
                  <c:v>4.6610799999999966</c:v>
                </c:pt>
                <c:pt idx="112">
                  <c:v>4.83744</c:v>
                </c:pt>
                <c:pt idx="113">
                  <c:v>5.0204799999999965</c:v>
                </c:pt>
                <c:pt idx="114">
                  <c:v>5.2104400000000002</c:v>
                </c:pt>
                <c:pt idx="115">
                  <c:v>5.4075799999999985</c:v>
                </c:pt>
                <c:pt idx="116">
                  <c:v>5.6121899999999645</c:v>
                </c:pt>
                <c:pt idx="117">
                  <c:v>5.8245299999999745</c:v>
                </c:pt>
                <c:pt idx="118">
                  <c:v>6.0449199999999745</c:v>
                </c:pt>
                <c:pt idx="119">
                  <c:v>6.2736300000000034</c:v>
                </c:pt>
                <c:pt idx="120">
                  <c:v>6.5110099999999997</c:v>
                </c:pt>
                <c:pt idx="121">
                  <c:v>6.7573600000000003</c:v>
                </c:pt>
                <c:pt idx="122">
                  <c:v>7.0130400000000002</c:v>
                </c:pt>
                <c:pt idx="123">
                  <c:v>7.2783899999999999</c:v>
                </c:pt>
                <c:pt idx="124">
                  <c:v>7.5537799999999997</c:v>
                </c:pt>
                <c:pt idx="125">
                  <c:v>7.8395900000000003</c:v>
                </c:pt>
                <c:pt idx="126">
                  <c:v>8.1362199999999998</c:v>
                </c:pt>
                <c:pt idx="127">
                  <c:v>8.4440600000000003</c:v>
                </c:pt>
                <c:pt idx="128">
                  <c:v>8.76356</c:v>
                </c:pt>
                <c:pt idx="129">
                  <c:v>9.0951400000000007</c:v>
                </c:pt>
                <c:pt idx="130">
                  <c:v>9.4392700000000005</c:v>
                </c:pt>
                <c:pt idx="131">
                  <c:v>9.7964200000000012</c:v>
                </c:pt>
                <c:pt idx="132">
                  <c:v>10.1671</c:v>
                </c:pt>
                <c:pt idx="133">
                  <c:v>10.5518</c:v>
                </c:pt>
                <c:pt idx="134">
                  <c:v>10.951000000000002</c:v>
                </c:pt>
                <c:pt idx="135">
                  <c:v>11.365400000000148</c:v>
                </c:pt>
                <c:pt idx="136">
                  <c:v>11.795400000000004</c:v>
                </c:pt>
                <c:pt idx="137">
                  <c:v>12.2417</c:v>
                </c:pt>
                <c:pt idx="138">
                  <c:v>12.7049</c:v>
                </c:pt>
                <c:pt idx="139">
                  <c:v>13.185600000000004</c:v>
                </c:pt>
                <c:pt idx="140">
                  <c:v>13.6845</c:v>
                </c:pt>
                <c:pt idx="141">
                  <c:v>14.202300000000001</c:v>
                </c:pt>
                <c:pt idx="142">
                  <c:v>14.739600000000001</c:v>
                </c:pt>
                <c:pt idx="143">
                  <c:v>15.2973</c:v>
                </c:pt>
                <c:pt idx="144">
                  <c:v>15.876100000000006</c:v>
                </c:pt>
                <c:pt idx="145">
                  <c:v>16.476800000000001</c:v>
                </c:pt>
                <c:pt idx="146">
                  <c:v>17.100300000000001</c:v>
                </c:pt>
                <c:pt idx="147">
                  <c:v>17.747299999999989</c:v>
                </c:pt>
                <c:pt idx="148">
                  <c:v>18.418800000000001</c:v>
                </c:pt>
                <c:pt idx="149">
                  <c:v>19.1157</c:v>
                </c:pt>
                <c:pt idx="150">
                  <c:v>19.838999999999999</c:v>
                </c:pt>
                <c:pt idx="151">
                  <c:v>20.589599999999752</c:v>
                </c:pt>
                <c:pt idx="152">
                  <c:v>21.368699999999727</c:v>
                </c:pt>
                <c:pt idx="153">
                  <c:v>22.177199999999999</c:v>
                </c:pt>
                <c:pt idx="154">
                  <c:v>23.016300000000001</c:v>
                </c:pt>
                <c:pt idx="155">
                  <c:v>23.8872</c:v>
                </c:pt>
                <c:pt idx="156">
                  <c:v>24.791</c:v>
                </c:pt>
                <c:pt idx="157">
                  <c:v>25.728999999999989</c:v>
                </c:pt>
                <c:pt idx="158">
                  <c:v>26.702499999999734</c:v>
                </c:pt>
                <c:pt idx="159">
                  <c:v>27.712800000000001</c:v>
                </c:pt>
                <c:pt idx="160">
                  <c:v>28.761399999999789</c:v>
                </c:pt>
                <c:pt idx="161">
                  <c:v>29.849599999999889</c:v>
                </c:pt>
                <c:pt idx="162">
                  <c:v>30.978999999999989</c:v>
                </c:pt>
                <c:pt idx="163">
                  <c:v>32.151200000000003</c:v>
                </c:pt>
                <c:pt idx="164">
                  <c:v>33.367699999999999</c:v>
                </c:pt>
                <c:pt idx="165">
                  <c:v>34.630200000000002</c:v>
                </c:pt>
                <c:pt idx="166">
                  <c:v>35.9405</c:v>
                </c:pt>
                <c:pt idx="167">
                  <c:v>37.3003</c:v>
                </c:pt>
                <c:pt idx="168">
                  <c:v>38.7117</c:v>
                </c:pt>
                <c:pt idx="169">
                  <c:v>40.176400000000001</c:v>
                </c:pt>
                <c:pt idx="170">
                  <c:v>41.696500000000263</c:v>
                </c:pt>
                <c:pt idx="171">
                  <c:v>43.2742</c:v>
                </c:pt>
                <c:pt idx="172">
                  <c:v>44.911499999999997</c:v>
                </c:pt>
                <c:pt idx="173">
                  <c:v>46.610800000000005</c:v>
                </c:pt>
                <c:pt idx="174">
                  <c:v>48.374400000000001</c:v>
                </c:pt>
                <c:pt idx="175">
                  <c:v>50.204800000000006</c:v>
                </c:pt>
                <c:pt idx="176">
                  <c:v>52.104400000000005</c:v>
                </c:pt>
                <c:pt idx="177">
                  <c:v>54.075800000000001</c:v>
                </c:pt>
                <c:pt idx="178">
                  <c:v>56.121900000000011</c:v>
                </c:pt>
                <c:pt idx="179">
                  <c:v>58.245300000000213</c:v>
                </c:pt>
                <c:pt idx="180">
                  <c:v>60.449200000000005</c:v>
                </c:pt>
                <c:pt idx="181">
                  <c:v>62.736400000000003</c:v>
                </c:pt>
                <c:pt idx="182">
                  <c:v>65.110100000000003</c:v>
                </c:pt>
                <c:pt idx="183">
                  <c:v>67.573599999999999</c:v>
                </c:pt>
                <c:pt idx="184">
                  <c:v>70.13039999999998</c:v>
                </c:pt>
                <c:pt idx="185">
                  <c:v>72.783900000000003</c:v>
                </c:pt>
                <c:pt idx="186">
                  <c:v>75.537800000000004</c:v>
                </c:pt>
                <c:pt idx="187">
                  <c:v>78.395899999999983</c:v>
                </c:pt>
                <c:pt idx="188">
                  <c:v>81.362200000000001</c:v>
                </c:pt>
                <c:pt idx="189">
                  <c:v>84.440600000000856</c:v>
                </c:pt>
                <c:pt idx="190">
                  <c:v>87.635599999999982</c:v>
                </c:pt>
                <c:pt idx="191">
                  <c:v>90.951400000000007</c:v>
                </c:pt>
                <c:pt idx="192">
                  <c:v>94.392699999999991</c:v>
                </c:pt>
                <c:pt idx="193">
                  <c:v>97.964200000000929</c:v>
                </c:pt>
                <c:pt idx="194">
                  <c:v>101.67100000000001</c:v>
                </c:pt>
                <c:pt idx="195">
                  <c:v>105.518</c:v>
                </c:pt>
                <c:pt idx="196">
                  <c:v>109.51</c:v>
                </c:pt>
                <c:pt idx="197">
                  <c:v>113.654</c:v>
                </c:pt>
                <c:pt idx="198">
                  <c:v>117.95399999999999</c:v>
                </c:pt>
                <c:pt idx="199">
                  <c:v>122.41700000000074</c:v>
                </c:pt>
                <c:pt idx="200">
                  <c:v>127.04900000000002</c:v>
                </c:pt>
                <c:pt idx="201">
                  <c:v>131.85600000000107</c:v>
                </c:pt>
                <c:pt idx="202">
                  <c:v>136.845</c:v>
                </c:pt>
                <c:pt idx="203">
                  <c:v>142.023</c:v>
                </c:pt>
                <c:pt idx="204">
                  <c:v>147.39600000000004</c:v>
                </c:pt>
                <c:pt idx="205">
                  <c:v>152.97300000000001</c:v>
                </c:pt>
                <c:pt idx="206">
                  <c:v>158.761</c:v>
                </c:pt>
                <c:pt idx="207">
                  <c:v>164.768</c:v>
                </c:pt>
                <c:pt idx="208">
                  <c:v>171.00299999999999</c:v>
                </c:pt>
                <c:pt idx="209">
                  <c:v>177.47300000000001</c:v>
                </c:pt>
                <c:pt idx="210">
                  <c:v>184.18800000000007</c:v>
                </c:pt>
                <c:pt idx="211">
                  <c:v>191.15700000000001</c:v>
                </c:pt>
                <c:pt idx="212">
                  <c:v>198.39000000000001</c:v>
                </c:pt>
                <c:pt idx="213">
                  <c:v>205.89600000000004</c:v>
                </c:pt>
                <c:pt idx="214">
                  <c:v>213.68700000000001</c:v>
                </c:pt>
                <c:pt idx="215">
                  <c:v>221.77199999999999</c:v>
                </c:pt>
                <c:pt idx="216">
                  <c:v>230.16300000000001</c:v>
                </c:pt>
                <c:pt idx="217">
                  <c:v>238.87200000000001</c:v>
                </c:pt>
                <c:pt idx="218">
                  <c:v>247.91</c:v>
                </c:pt>
                <c:pt idx="219">
                  <c:v>257.28999999999894</c:v>
                </c:pt>
                <c:pt idx="220">
                  <c:v>267.02499999999969</c:v>
                </c:pt>
                <c:pt idx="221">
                  <c:v>277.12799999999999</c:v>
                </c:pt>
                <c:pt idx="222">
                  <c:v>287.61399999999969</c:v>
                </c:pt>
                <c:pt idx="223">
                  <c:v>298.49599999999663</c:v>
                </c:pt>
                <c:pt idx="224">
                  <c:v>309.78999999999894</c:v>
                </c:pt>
                <c:pt idx="225">
                  <c:v>321.512</c:v>
                </c:pt>
                <c:pt idx="226">
                  <c:v>333.67700000000002</c:v>
                </c:pt>
                <c:pt idx="227">
                  <c:v>346.30200000000002</c:v>
                </c:pt>
                <c:pt idx="228">
                  <c:v>359.40499999999969</c:v>
                </c:pt>
                <c:pt idx="229">
                  <c:v>373.00299999999999</c:v>
                </c:pt>
                <c:pt idx="230">
                  <c:v>387.11700000000002</c:v>
                </c:pt>
                <c:pt idx="231">
                  <c:v>401.76400000000001</c:v>
                </c:pt>
                <c:pt idx="232">
                  <c:v>416.96499999999969</c:v>
                </c:pt>
                <c:pt idx="233">
                  <c:v>432.74200000000002</c:v>
                </c:pt>
                <c:pt idx="234">
                  <c:v>449.11500000000001</c:v>
                </c:pt>
                <c:pt idx="235">
                  <c:v>466.108</c:v>
                </c:pt>
                <c:pt idx="236">
                  <c:v>483.74400000000031</c:v>
                </c:pt>
                <c:pt idx="237">
                  <c:v>502.048</c:v>
                </c:pt>
                <c:pt idx="238">
                  <c:v>521.04399999999998</c:v>
                </c:pt>
                <c:pt idx="239">
                  <c:v>540.75800000000004</c:v>
                </c:pt>
                <c:pt idx="240">
                  <c:v>561.21900000000005</c:v>
                </c:pt>
                <c:pt idx="241">
                  <c:v>582.45299999999747</c:v>
                </c:pt>
                <c:pt idx="242">
                  <c:v>604.49199999999996</c:v>
                </c:pt>
                <c:pt idx="243">
                  <c:v>627.36399999999946</c:v>
                </c:pt>
                <c:pt idx="244">
                  <c:v>651.101</c:v>
                </c:pt>
                <c:pt idx="245">
                  <c:v>675.73599999999999</c:v>
                </c:pt>
                <c:pt idx="246">
                  <c:v>701.30399999999997</c:v>
                </c:pt>
                <c:pt idx="247">
                  <c:v>727.83900000000006</c:v>
                </c:pt>
                <c:pt idx="248">
                  <c:v>755.37800000000004</c:v>
                </c:pt>
              </c:numCache>
            </c:numRef>
          </c:xVal>
          <c:yVal>
            <c:numRef>
              <c:f>'Ioana 17-49'!$T$16:$T$264</c:f>
              <c:numCache>
                <c:formatCode>0.00E+00</c:formatCode>
                <c:ptCount val="249"/>
                <c:pt idx="0">
                  <c:v>0.17996900000000238</c:v>
                </c:pt>
                <c:pt idx="1">
                  <c:v>0.12478499999999999</c:v>
                </c:pt>
                <c:pt idx="2">
                  <c:v>6.7537700000000075E-2</c:v>
                </c:pt>
                <c:pt idx="3">
                  <c:v>8.3129700000000081E-3</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5.0908100000000003E-3</c:v>
                </c:pt>
                <c:pt idx="80">
                  <c:v>1.1635500000000125E-2</c:v>
                </c:pt>
                <c:pt idx="81">
                  <c:v>1.630800000000001E-2</c:v>
                </c:pt>
                <c:pt idx="82">
                  <c:v>1.9297100000000001E-2</c:v>
                </c:pt>
                <c:pt idx="83">
                  <c:v>2.0797300000000019E-2</c:v>
                </c:pt>
                <c:pt idx="84">
                  <c:v>2.1006900000000005E-2</c:v>
                </c:pt>
                <c:pt idx="85">
                  <c:v>2.0125000000000001E-2</c:v>
                </c:pt>
                <c:pt idx="86">
                  <c:v>1.8349500000000008E-2</c:v>
                </c:pt>
                <c:pt idx="87">
                  <c:v>1.5873999999999999E-2</c:v>
                </c:pt>
                <c:pt idx="88">
                  <c:v>1.2886100000000003E-2</c:v>
                </c:pt>
                <c:pt idx="89">
                  <c:v>9.5650200000000282E-3</c:v>
                </c:pt>
                <c:pt idx="90">
                  <c:v>6.0792100000000874E-3</c:v>
                </c:pt>
                <c:pt idx="91">
                  <c:v>2.5849400000000061E-3</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1.7246300000000052E-3</c:v>
                </c:pt>
                <c:pt idx="106">
                  <c:v>5.7242000000000022E-3</c:v>
                </c:pt>
                <c:pt idx="107">
                  <c:v>1.0021300000000004E-2</c:v>
                </c:pt>
                <c:pt idx="108">
                  <c:v>1.4530100000000004E-2</c:v>
                </c:pt>
                <c:pt idx="109">
                  <c:v>1.9162200000000001E-2</c:v>
                </c:pt>
                <c:pt idx="110">
                  <c:v>2.3828699999999977E-2</c:v>
                </c:pt>
                <c:pt idx="111">
                  <c:v>2.8442300000000049E-2</c:v>
                </c:pt>
                <c:pt idx="112">
                  <c:v>3.2918900000000015E-2</c:v>
                </c:pt>
                <c:pt idx="113">
                  <c:v>3.7179900000000439E-2</c:v>
                </c:pt>
                <c:pt idx="114">
                  <c:v>4.1153300000000004E-2</c:v>
                </c:pt>
                <c:pt idx="115">
                  <c:v>4.4775800000000004E-2</c:v>
                </c:pt>
                <c:pt idx="116">
                  <c:v>4.7993300000000037E-2</c:v>
                </c:pt>
                <c:pt idx="117">
                  <c:v>5.0762700000000827E-2</c:v>
                </c:pt>
                <c:pt idx="118">
                  <c:v>5.3052100000000026E-2</c:v>
                </c:pt>
                <c:pt idx="119">
                  <c:v>5.4841700000000014E-2</c:v>
                </c:pt>
                <c:pt idx="120">
                  <c:v>5.6124199999999957E-2</c:v>
                </c:pt>
                <c:pt idx="121">
                  <c:v>5.6904300000000012E-2</c:v>
                </c:pt>
                <c:pt idx="122">
                  <c:v>5.7199600000000128E-2</c:v>
                </c:pt>
                <c:pt idx="123">
                  <c:v>5.7039500000000028E-2</c:v>
                </c:pt>
                <c:pt idx="124">
                  <c:v>5.6465100000000004E-2</c:v>
                </c:pt>
                <c:pt idx="125">
                  <c:v>5.5528600000000011E-2</c:v>
                </c:pt>
                <c:pt idx="126">
                  <c:v>5.4292500000000632E-2</c:v>
                </c:pt>
                <c:pt idx="127">
                  <c:v>5.2828800000000016E-2</c:v>
                </c:pt>
                <c:pt idx="128">
                  <c:v>5.1218000000000014E-2</c:v>
                </c:pt>
                <c:pt idx="129">
                  <c:v>4.9548500000000002E-2</c:v>
                </c:pt>
                <c:pt idx="130">
                  <c:v>4.7915100000000016E-2</c:v>
                </c:pt>
                <c:pt idx="131">
                  <c:v>4.6418399999999999E-2</c:v>
                </c:pt>
                <c:pt idx="132">
                  <c:v>4.516340000000002E-2</c:v>
                </c:pt>
                <c:pt idx="133">
                  <c:v>4.4258700000000012E-2</c:v>
                </c:pt>
                <c:pt idx="134">
                  <c:v>4.3815199999999999E-2</c:v>
                </c:pt>
                <c:pt idx="135">
                  <c:v>4.3945299999999986E-2</c:v>
                </c:pt>
                <c:pt idx="136">
                  <c:v>4.4761400000000784E-2</c:v>
                </c:pt>
                <c:pt idx="137">
                  <c:v>4.6375399999999976E-2</c:v>
                </c:pt>
                <c:pt idx="138">
                  <c:v>4.8897000000000038E-2</c:v>
                </c:pt>
                <c:pt idx="139">
                  <c:v>5.2432800000000154E-2</c:v>
                </c:pt>
                <c:pt idx="140">
                  <c:v>5.7085500000000018E-2</c:v>
                </c:pt>
                <c:pt idx="141">
                  <c:v>6.2952100000000039E-2</c:v>
                </c:pt>
                <c:pt idx="142">
                  <c:v>7.012340000000003E-2</c:v>
                </c:pt>
                <c:pt idx="143">
                  <c:v>7.8682400000000041E-2</c:v>
                </c:pt>
                <c:pt idx="144">
                  <c:v>8.8703500000000074E-2</c:v>
                </c:pt>
                <c:pt idx="145">
                  <c:v>0.10025100000000002</c:v>
                </c:pt>
                <c:pt idx="146">
                  <c:v>0.11337800000000002</c:v>
                </c:pt>
                <c:pt idx="147">
                  <c:v>0.12812599999999988</c:v>
                </c:pt>
                <c:pt idx="148">
                  <c:v>0.14452300000000001</c:v>
                </c:pt>
                <c:pt idx="149">
                  <c:v>0.16258400000000006</c:v>
                </c:pt>
                <c:pt idx="150">
                  <c:v>0.18230700000000041</c:v>
                </c:pt>
                <c:pt idx="151">
                  <c:v>0.203677</c:v>
                </c:pt>
                <c:pt idx="152">
                  <c:v>0.22666100000000006</c:v>
                </c:pt>
                <c:pt idx="153">
                  <c:v>0.25121000000000004</c:v>
                </c:pt>
                <c:pt idx="154">
                  <c:v>0.27726100000000004</c:v>
                </c:pt>
                <c:pt idx="155">
                  <c:v>0.30473</c:v>
                </c:pt>
                <c:pt idx="156">
                  <c:v>0.33351900000000323</c:v>
                </c:pt>
                <c:pt idx="157">
                  <c:v>0.36351500000000031</c:v>
                </c:pt>
                <c:pt idx="158">
                  <c:v>0.39458600000000527</c:v>
                </c:pt>
                <c:pt idx="159">
                  <c:v>0.42659000000000002</c:v>
                </c:pt>
                <c:pt idx="160">
                  <c:v>0.45936900000000008</c:v>
                </c:pt>
                <c:pt idx="161">
                  <c:v>0.49275200000000002</c:v>
                </c:pt>
                <c:pt idx="162">
                  <c:v>0.526559</c:v>
                </c:pt>
                <c:pt idx="163">
                  <c:v>0.56059999999999999</c:v>
                </c:pt>
                <c:pt idx="164">
                  <c:v>0.59467700000000023</c:v>
                </c:pt>
                <c:pt idx="165">
                  <c:v>0.62858899999999951</c:v>
                </c:pt>
                <c:pt idx="166">
                  <c:v>0.66212900000000885</c:v>
                </c:pt>
                <c:pt idx="167">
                  <c:v>0.69509000000000032</c:v>
                </c:pt>
                <c:pt idx="168">
                  <c:v>0.72726500000000005</c:v>
                </c:pt>
                <c:pt idx="169">
                  <c:v>0.75844900000000748</c:v>
                </c:pt>
                <c:pt idx="170">
                  <c:v>0.78844499999999951</c:v>
                </c:pt>
                <c:pt idx="171">
                  <c:v>0.81706100000000004</c:v>
                </c:pt>
                <c:pt idx="172">
                  <c:v>0.844113</c:v>
                </c:pt>
                <c:pt idx="173">
                  <c:v>0.86943000000000004</c:v>
                </c:pt>
                <c:pt idx="174">
                  <c:v>0.8928520000000002</c:v>
                </c:pt>
                <c:pt idx="175">
                  <c:v>0.91423500000000002</c:v>
                </c:pt>
                <c:pt idx="176">
                  <c:v>0.93344800000000061</c:v>
                </c:pt>
                <c:pt idx="177">
                  <c:v>0.95037899999999997</c:v>
                </c:pt>
                <c:pt idx="178">
                  <c:v>0.96493200000000001</c:v>
                </c:pt>
                <c:pt idx="179">
                  <c:v>0.97702999999999973</c:v>
                </c:pt>
                <c:pt idx="180">
                  <c:v>0.98661599999999949</c:v>
                </c:pt>
                <c:pt idx="181">
                  <c:v>0.99364900000000644</c:v>
                </c:pt>
                <c:pt idx="182">
                  <c:v>0.99811099999999342</c:v>
                </c:pt>
                <c:pt idx="183">
                  <c:v>1</c:v>
                </c:pt>
                <c:pt idx="184">
                  <c:v>0.9993339999999924</c:v>
                </c:pt>
                <c:pt idx="185">
                  <c:v>0.99614800000000003</c:v>
                </c:pt>
                <c:pt idx="186">
                  <c:v>0.99049500000000001</c:v>
                </c:pt>
                <c:pt idx="187">
                  <c:v>0.98244399999999354</c:v>
                </c:pt>
                <c:pt idx="188">
                  <c:v>0.97207800000000555</c:v>
                </c:pt>
                <c:pt idx="189">
                  <c:v>0.95949399999999996</c:v>
                </c:pt>
                <c:pt idx="190">
                  <c:v>0.9448029999999995</c:v>
                </c:pt>
                <c:pt idx="191">
                  <c:v>0.92812300000000003</c:v>
                </c:pt>
                <c:pt idx="192">
                  <c:v>0.90958599999999956</c:v>
                </c:pt>
                <c:pt idx="193">
                  <c:v>0.88932800000000023</c:v>
                </c:pt>
                <c:pt idx="194">
                  <c:v>0.86749200000000004</c:v>
                </c:pt>
                <c:pt idx="195">
                  <c:v>0.84422799999999998</c:v>
                </c:pt>
                <c:pt idx="196">
                  <c:v>0.81968500000000577</c:v>
                </c:pt>
                <c:pt idx="197">
                  <c:v>0.79401699999999342</c:v>
                </c:pt>
                <c:pt idx="198">
                  <c:v>0.76737500000000736</c:v>
                </c:pt>
                <c:pt idx="199">
                  <c:v>0.73991099999999999</c:v>
                </c:pt>
                <c:pt idx="200">
                  <c:v>0.71177200000000063</c:v>
                </c:pt>
                <c:pt idx="201">
                  <c:v>0.68310400000000038</c:v>
                </c:pt>
                <c:pt idx="202">
                  <c:v>0.65404600000000646</c:v>
                </c:pt>
                <c:pt idx="203">
                  <c:v>0.62473100000000736</c:v>
                </c:pt>
                <c:pt idx="204">
                  <c:v>0.59528699999998991</c:v>
                </c:pt>
                <c:pt idx="205">
                  <c:v>0.565832</c:v>
                </c:pt>
                <c:pt idx="206">
                  <c:v>0.53647800000000001</c:v>
                </c:pt>
                <c:pt idx="207">
                  <c:v>0.50732900000000003</c:v>
                </c:pt>
                <c:pt idx="208">
                  <c:v>0.47847900000000032</c:v>
                </c:pt>
                <c:pt idx="209">
                  <c:v>0.45001200000000002</c:v>
                </c:pt>
                <c:pt idx="210">
                  <c:v>0.42200600000000038</c:v>
                </c:pt>
                <c:pt idx="211">
                  <c:v>0.39452800000000526</c:v>
                </c:pt>
                <c:pt idx="212">
                  <c:v>0.3676370000000001</c:v>
                </c:pt>
                <c:pt idx="213">
                  <c:v>0.34138200000000379</c:v>
                </c:pt>
                <c:pt idx="214">
                  <c:v>0.31580700000000311</c:v>
                </c:pt>
                <c:pt idx="215">
                  <c:v>0.29094400000000031</c:v>
                </c:pt>
                <c:pt idx="216">
                  <c:v>0.26682100000000031</c:v>
                </c:pt>
                <c:pt idx="217">
                  <c:v>0.24345800000000176</c:v>
                </c:pt>
                <c:pt idx="218">
                  <c:v>0.22086700000000006</c:v>
                </c:pt>
                <c:pt idx="219">
                  <c:v>0.19905700000000007</c:v>
                </c:pt>
                <c:pt idx="220">
                  <c:v>0.17803099999999999</c:v>
                </c:pt>
                <c:pt idx="221">
                  <c:v>0.15778600000000179</c:v>
                </c:pt>
                <c:pt idx="222">
                  <c:v>0.13831700000000041</c:v>
                </c:pt>
                <c:pt idx="223">
                  <c:v>0.11961300000000007</c:v>
                </c:pt>
                <c:pt idx="224">
                  <c:v>0.10166300000000029</c:v>
                </c:pt>
                <c:pt idx="225">
                  <c:v>8.4452700000000006E-2</c:v>
                </c:pt>
                <c:pt idx="226">
                  <c:v>6.7964600000000236E-2</c:v>
                </c:pt>
                <c:pt idx="227">
                  <c:v>5.2181300000000014E-2</c:v>
                </c:pt>
                <c:pt idx="228">
                  <c:v>3.7084100000000106E-2</c:v>
                </c:pt>
                <c:pt idx="229">
                  <c:v>2.2653700000000346E-2</c:v>
                </c:pt>
                <c:pt idx="230">
                  <c:v>8.8705300000001767E-3</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numCache>
            </c:numRef>
          </c:yVal>
        </c:ser>
        <c:ser>
          <c:idx val="0"/>
          <c:order val="2"/>
          <c:tx>
            <c:v>c = 0.01 g/L</c:v>
          </c:tx>
          <c:spPr>
            <a:ln w="28575">
              <a:noFill/>
            </a:ln>
          </c:spPr>
          <c:marker>
            <c:symbol val="diamond"/>
            <c:size val="4"/>
            <c:spPr>
              <a:solidFill>
                <a:srgbClr val="0070C0"/>
              </a:solidFill>
              <a:ln>
                <a:solidFill>
                  <a:srgbClr val="0070C0"/>
                </a:solidFill>
                <a:prstDash val="solid"/>
              </a:ln>
            </c:spPr>
          </c:marker>
          <c:xVal>
            <c:numRef>
              <c:f>'Ioana 17-49'!$K$16:$K$264</c:f>
              <c:numCache>
                <c:formatCode>0.00E+00</c:formatCode>
                <c:ptCount val="249"/>
                <c:pt idx="0">
                  <c:v>0.75557200000000002</c:v>
                </c:pt>
                <c:pt idx="1">
                  <c:v>0.77691399999999977</c:v>
                </c:pt>
                <c:pt idx="2">
                  <c:v>0.79885799999999996</c:v>
                </c:pt>
                <c:pt idx="3">
                  <c:v>0.82142199999999999</c:v>
                </c:pt>
                <c:pt idx="4">
                  <c:v>0.84462400000000748</c:v>
                </c:pt>
                <c:pt idx="5">
                  <c:v>0.86848000000000003</c:v>
                </c:pt>
                <c:pt idx="6">
                  <c:v>0.89301100000000022</c:v>
                </c:pt>
                <c:pt idx="7">
                  <c:v>0.91823399999999422</c:v>
                </c:pt>
                <c:pt idx="8">
                  <c:v>0.94416999999999951</c:v>
                </c:pt>
                <c:pt idx="9">
                  <c:v>0.97083900000000622</c:v>
                </c:pt>
                <c:pt idx="10">
                  <c:v>0.99825999999999959</c:v>
                </c:pt>
                <c:pt idx="11">
                  <c:v>1.0264599999999999</c:v>
                </c:pt>
                <c:pt idx="12">
                  <c:v>1.05545</c:v>
                </c:pt>
                <c:pt idx="13">
                  <c:v>1.0852599999999999</c:v>
                </c:pt>
                <c:pt idx="14">
                  <c:v>1.11591</c:v>
                </c:pt>
                <c:pt idx="15">
                  <c:v>1.1474299999999884</c:v>
                </c:pt>
                <c:pt idx="16">
                  <c:v>1.17984</c:v>
                </c:pt>
                <c:pt idx="17">
                  <c:v>1.2131699999999854</c:v>
                </c:pt>
                <c:pt idx="18">
                  <c:v>1.247439999999987</c:v>
                </c:pt>
                <c:pt idx="19">
                  <c:v>1.28267</c:v>
                </c:pt>
                <c:pt idx="20">
                  <c:v>1.3189</c:v>
                </c:pt>
                <c:pt idx="21">
                  <c:v>1.3561500000000115</c:v>
                </c:pt>
                <c:pt idx="22">
                  <c:v>1.39446</c:v>
                </c:pt>
                <c:pt idx="23">
                  <c:v>1.4338399999999802</c:v>
                </c:pt>
                <c:pt idx="24">
                  <c:v>1.47434</c:v>
                </c:pt>
                <c:pt idx="25">
                  <c:v>1.5159899999999884</c:v>
                </c:pt>
                <c:pt idx="26">
                  <c:v>1.55881</c:v>
                </c:pt>
                <c:pt idx="27">
                  <c:v>1.60284</c:v>
                </c:pt>
                <c:pt idx="28">
                  <c:v>1.6481100000000115</c:v>
                </c:pt>
                <c:pt idx="29">
                  <c:v>1.6946600000000001</c:v>
                </c:pt>
                <c:pt idx="30">
                  <c:v>1.7425299999999875</c:v>
                </c:pt>
                <c:pt idx="31">
                  <c:v>1.7917399999999877</c:v>
                </c:pt>
                <c:pt idx="32">
                  <c:v>1.8423499999999999</c:v>
                </c:pt>
                <c:pt idx="33">
                  <c:v>1.89439</c:v>
                </c:pt>
                <c:pt idx="34">
                  <c:v>1.9478999999999993</c:v>
                </c:pt>
                <c:pt idx="35">
                  <c:v>2.00292</c:v>
                </c:pt>
                <c:pt idx="36">
                  <c:v>2.0594899999999967</c:v>
                </c:pt>
                <c:pt idx="37">
                  <c:v>2.1176599999999977</c:v>
                </c:pt>
                <c:pt idx="38">
                  <c:v>2.1774800000000001</c:v>
                </c:pt>
                <c:pt idx="39">
                  <c:v>2.2389800000000002</c:v>
                </c:pt>
                <c:pt idx="40">
                  <c:v>2.3022199999999731</c:v>
                </c:pt>
                <c:pt idx="41">
                  <c:v>2.3672499999999967</c:v>
                </c:pt>
                <c:pt idx="42">
                  <c:v>2.43411</c:v>
                </c:pt>
                <c:pt idx="43">
                  <c:v>2.502859999999969</c:v>
                </c:pt>
                <c:pt idx="44">
                  <c:v>2.5735600000000001</c:v>
                </c:pt>
                <c:pt idx="45">
                  <c:v>2.6462499999999967</c:v>
                </c:pt>
                <c:pt idx="46">
                  <c:v>2.7209900000000289</c:v>
                </c:pt>
                <c:pt idx="47">
                  <c:v>2.7978499999999977</c:v>
                </c:pt>
                <c:pt idx="48">
                  <c:v>2.8768799999999533</c:v>
                </c:pt>
                <c:pt idx="49">
                  <c:v>2.9581399999999998</c:v>
                </c:pt>
                <c:pt idx="50">
                  <c:v>3.04169</c:v>
                </c:pt>
                <c:pt idx="51">
                  <c:v>3.1276000000000002</c:v>
                </c:pt>
                <c:pt idx="52">
                  <c:v>3.2159399999999998</c:v>
                </c:pt>
                <c:pt idx="53">
                  <c:v>3.3067799999999967</c:v>
                </c:pt>
                <c:pt idx="54">
                  <c:v>3.4001800000000002</c:v>
                </c:pt>
                <c:pt idx="55">
                  <c:v>3.496219999999969</c:v>
                </c:pt>
                <c:pt idx="56">
                  <c:v>3.59497</c:v>
                </c:pt>
                <c:pt idx="57">
                  <c:v>3.69651</c:v>
                </c:pt>
                <c:pt idx="58">
                  <c:v>3.8009200000000001</c:v>
                </c:pt>
                <c:pt idx="59">
                  <c:v>3.90828</c:v>
                </c:pt>
                <c:pt idx="60">
                  <c:v>4.0186700000000002</c:v>
                </c:pt>
                <c:pt idx="61">
                  <c:v>4.1321799999999955</c:v>
                </c:pt>
                <c:pt idx="62">
                  <c:v>4.2488999999999999</c:v>
                </c:pt>
                <c:pt idx="63">
                  <c:v>4.3689099999999845</c:v>
                </c:pt>
                <c:pt idx="64">
                  <c:v>4.4923099999999998</c:v>
                </c:pt>
                <c:pt idx="65">
                  <c:v>4.6192000000000002</c:v>
                </c:pt>
                <c:pt idx="66">
                  <c:v>4.7496700000000134</c:v>
                </c:pt>
                <c:pt idx="67">
                  <c:v>4.8838200000000001</c:v>
                </c:pt>
                <c:pt idx="68">
                  <c:v>5.0217700000000001</c:v>
                </c:pt>
                <c:pt idx="69">
                  <c:v>5.1636099999999985</c:v>
                </c:pt>
                <c:pt idx="70">
                  <c:v>5.3094599999999996</c:v>
                </c:pt>
                <c:pt idx="71">
                  <c:v>5.4594300000000002</c:v>
                </c:pt>
                <c:pt idx="72">
                  <c:v>5.6136299999999997</c:v>
                </c:pt>
                <c:pt idx="73">
                  <c:v>5.7721900000000002</c:v>
                </c:pt>
                <c:pt idx="74">
                  <c:v>5.9352300000000024</c:v>
                </c:pt>
                <c:pt idx="75">
                  <c:v>6.1028699999999985</c:v>
                </c:pt>
                <c:pt idx="76">
                  <c:v>6.2752500000000024</c:v>
                </c:pt>
                <c:pt idx="77">
                  <c:v>6.4524999999999997</c:v>
                </c:pt>
                <c:pt idx="78">
                  <c:v>6.6347499999999995</c:v>
                </c:pt>
                <c:pt idx="79">
                  <c:v>6.8221499999999855</c:v>
                </c:pt>
                <c:pt idx="80">
                  <c:v>7.0148399999999755</c:v>
                </c:pt>
                <c:pt idx="81">
                  <c:v>7.2129799999999955</c:v>
                </c:pt>
                <c:pt idx="82">
                  <c:v>7.4167100000000001</c:v>
                </c:pt>
                <c:pt idx="83">
                  <c:v>7.6261999999999945</c:v>
                </c:pt>
                <c:pt idx="84">
                  <c:v>7.8416100000000002</c:v>
                </c:pt>
                <c:pt idx="85">
                  <c:v>8.0631000000000004</c:v>
                </c:pt>
                <c:pt idx="86">
                  <c:v>8.2908400000000011</c:v>
                </c:pt>
                <c:pt idx="87">
                  <c:v>8.5250200000000014</c:v>
                </c:pt>
                <c:pt idx="88">
                  <c:v>8.7658100000000001</c:v>
                </c:pt>
                <c:pt idx="89">
                  <c:v>9.0134100000000004</c:v>
                </c:pt>
                <c:pt idx="90">
                  <c:v>9.2679900000000011</c:v>
                </c:pt>
                <c:pt idx="91">
                  <c:v>9.529770000000001</c:v>
                </c:pt>
                <c:pt idx="92">
                  <c:v>9.79894</c:v>
                </c:pt>
                <c:pt idx="93">
                  <c:v>10.075700000000024</c:v>
                </c:pt>
                <c:pt idx="94">
                  <c:v>10.360300000000002</c:v>
                </c:pt>
                <c:pt idx="95">
                  <c:v>10.652900000000002</c:v>
                </c:pt>
                <c:pt idx="96">
                  <c:v>10.953800000000006</c:v>
                </c:pt>
                <c:pt idx="97">
                  <c:v>11.263200000000001</c:v>
                </c:pt>
                <c:pt idx="98">
                  <c:v>11.5814</c:v>
                </c:pt>
                <c:pt idx="99">
                  <c:v>11.9085</c:v>
                </c:pt>
                <c:pt idx="100">
                  <c:v>12.244899999999999</c:v>
                </c:pt>
                <c:pt idx="101">
                  <c:v>12.5907</c:v>
                </c:pt>
                <c:pt idx="102">
                  <c:v>12.946300000000001</c:v>
                </c:pt>
                <c:pt idx="103">
                  <c:v>13.312000000000006</c:v>
                </c:pt>
                <c:pt idx="104">
                  <c:v>13.688000000000001</c:v>
                </c:pt>
                <c:pt idx="105">
                  <c:v>14.0746</c:v>
                </c:pt>
                <c:pt idx="106">
                  <c:v>14.472200000000004</c:v>
                </c:pt>
                <c:pt idx="107">
                  <c:v>14.881</c:v>
                </c:pt>
                <c:pt idx="108">
                  <c:v>15.301300000000001</c:v>
                </c:pt>
                <c:pt idx="109">
                  <c:v>15.733500000000001</c:v>
                </c:pt>
                <c:pt idx="110">
                  <c:v>16.177900000000225</c:v>
                </c:pt>
                <c:pt idx="111">
                  <c:v>16.634799999999988</c:v>
                </c:pt>
                <c:pt idx="112">
                  <c:v>17.104700000000001</c:v>
                </c:pt>
                <c:pt idx="113">
                  <c:v>17.587800000000001</c:v>
                </c:pt>
                <c:pt idx="114">
                  <c:v>18.084599999999789</c:v>
                </c:pt>
                <c:pt idx="115">
                  <c:v>18.595399999999774</c:v>
                </c:pt>
                <c:pt idx="116">
                  <c:v>19.1206</c:v>
                </c:pt>
                <c:pt idx="117">
                  <c:v>19.660699999999792</c:v>
                </c:pt>
                <c:pt idx="118">
                  <c:v>20.216000000000001</c:v>
                </c:pt>
                <c:pt idx="119">
                  <c:v>20.786999999999889</c:v>
                </c:pt>
                <c:pt idx="120">
                  <c:v>21.374199999999988</c:v>
                </c:pt>
                <c:pt idx="121">
                  <c:v>21.977900000000005</c:v>
                </c:pt>
                <c:pt idx="122">
                  <c:v>22.598599999999763</c:v>
                </c:pt>
                <c:pt idx="123">
                  <c:v>23.236999999999988</c:v>
                </c:pt>
                <c:pt idx="124">
                  <c:v>23.8933</c:v>
                </c:pt>
                <c:pt idx="125">
                  <c:v>24.568199999999756</c:v>
                </c:pt>
                <c:pt idx="126">
                  <c:v>25.26209999999972</c:v>
                </c:pt>
                <c:pt idx="127">
                  <c:v>25.975599999999716</c:v>
                </c:pt>
                <c:pt idx="128">
                  <c:v>26.709299999999889</c:v>
                </c:pt>
                <c:pt idx="129">
                  <c:v>27.463799999999669</c:v>
                </c:pt>
                <c:pt idx="130">
                  <c:v>28.2395</c:v>
                </c:pt>
                <c:pt idx="131">
                  <c:v>29.037099999999999</c:v>
                </c:pt>
                <c:pt idx="132">
                  <c:v>29.857299999999999</c:v>
                </c:pt>
                <c:pt idx="133">
                  <c:v>30.700599999999774</c:v>
                </c:pt>
                <c:pt idx="134">
                  <c:v>31.567799999999789</c:v>
                </c:pt>
                <c:pt idx="135">
                  <c:v>32.459400000000002</c:v>
                </c:pt>
                <c:pt idx="136">
                  <c:v>33.376200000000004</c:v>
                </c:pt>
                <c:pt idx="137">
                  <c:v>34.319000000000003</c:v>
                </c:pt>
                <c:pt idx="138">
                  <c:v>35.288300000000113</c:v>
                </c:pt>
                <c:pt idx="139">
                  <c:v>36.285000000000011</c:v>
                </c:pt>
                <c:pt idx="140">
                  <c:v>37.309899999999999</c:v>
                </c:pt>
                <c:pt idx="141">
                  <c:v>38.363800000000005</c:v>
                </c:pt>
                <c:pt idx="142">
                  <c:v>39.447400000000002</c:v>
                </c:pt>
                <c:pt idx="143">
                  <c:v>40.561600000000006</c:v>
                </c:pt>
                <c:pt idx="144">
                  <c:v>41.707300000000011</c:v>
                </c:pt>
                <c:pt idx="145">
                  <c:v>42.885300000000001</c:v>
                </c:pt>
                <c:pt idx="146">
                  <c:v>44.096600000000002</c:v>
                </c:pt>
                <c:pt idx="147">
                  <c:v>45.342100000000002</c:v>
                </c:pt>
                <c:pt idx="148">
                  <c:v>46.622800000000012</c:v>
                </c:pt>
                <c:pt idx="149">
                  <c:v>47.939700000000002</c:v>
                </c:pt>
                <c:pt idx="150">
                  <c:v>49.293800000000012</c:v>
                </c:pt>
                <c:pt idx="151">
                  <c:v>50.686100000000003</c:v>
                </c:pt>
                <c:pt idx="152">
                  <c:v>52.117800000000003</c:v>
                </c:pt>
                <c:pt idx="153">
                  <c:v>53.589800000000004</c:v>
                </c:pt>
                <c:pt idx="154">
                  <c:v>55.103500000000011</c:v>
                </c:pt>
                <c:pt idx="155">
                  <c:v>56.6599</c:v>
                </c:pt>
                <c:pt idx="156">
                  <c:v>58.260300000000363</c:v>
                </c:pt>
                <c:pt idx="157">
                  <c:v>59.905900000000003</c:v>
                </c:pt>
                <c:pt idx="158">
                  <c:v>61.598000000000013</c:v>
                </c:pt>
                <c:pt idx="159">
                  <c:v>63.337800000000001</c:v>
                </c:pt>
                <c:pt idx="160">
                  <c:v>65.126799999999989</c:v>
                </c:pt>
                <c:pt idx="161">
                  <c:v>66.966399999999993</c:v>
                </c:pt>
                <c:pt idx="162">
                  <c:v>68.857900000000001</c:v>
                </c:pt>
                <c:pt idx="163">
                  <c:v>70.802799999999948</c:v>
                </c:pt>
                <c:pt idx="164">
                  <c:v>72.802599999999998</c:v>
                </c:pt>
                <c:pt idx="165">
                  <c:v>74.85899999999998</c:v>
                </c:pt>
                <c:pt idx="166">
                  <c:v>76.973399999999998</c:v>
                </c:pt>
                <c:pt idx="167">
                  <c:v>79.147499999999994</c:v>
                </c:pt>
                <c:pt idx="168">
                  <c:v>81.383099999999999</c:v>
                </c:pt>
                <c:pt idx="169">
                  <c:v>83.681799999999981</c:v>
                </c:pt>
                <c:pt idx="170">
                  <c:v>86.045400000000001</c:v>
                </c:pt>
                <c:pt idx="171">
                  <c:v>88.475799999999978</c:v>
                </c:pt>
                <c:pt idx="172">
                  <c:v>90.974800000000002</c:v>
                </c:pt>
                <c:pt idx="173">
                  <c:v>93.544399999999996</c:v>
                </c:pt>
                <c:pt idx="174">
                  <c:v>96.186599999999999</c:v>
                </c:pt>
                <c:pt idx="175">
                  <c:v>98.903499999999994</c:v>
                </c:pt>
                <c:pt idx="176">
                  <c:v>101.697</c:v>
                </c:pt>
                <c:pt idx="177">
                  <c:v>104.57</c:v>
                </c:pt>
                <c:pt idx="178">
                  <c:v>107.523</c:v>
                </c:pt>
                <c:pt idx="179">
                  <c:v>110.56</c:v>
                </c:pt>
                <c:pt idx="180">
                  <c:v>113.68300000000001</c:v>
                </c:pt>
                <c:pt idx="181">
                  <c:v>116.89400000000002</c:v>
                </c:pt>
                <c:pt idx="182">
                  <c:v>120.196</c:v>
                </c:pt>
                <c:pt idx="183">
                  <c:v>123.59099999999999</c:v>
                </c:pt>
                <c:pt idx="184">
                  <c:v>127.08199999999999</c:v>
                </c:pt>
                <c:pt idx="185">
                  <c:v>130.67099999999999</c:v>
                </c:pt>
                <c:pt idx="186">
                  <c:v>134.36200000000107</c:v>
                </c:pt>
                <c:pt idx="187">
                  <c:v>138.15700000000001</c:v>
                </c:pt>
                <c:pt idx="188">
                  <c:v>142.059</c:v>
                </c:pt>
                <c:pt idx="189">
                  <c:v>146.072</c:v>
                </c:pt>
                <c:pt idx="190">
                  <c:v>150.19800000000001</c:v>
                </c:pt>
                <c:pt idx="191">
                  <c:v>154.44</c:v>
                </c:pt>
                <c:pt idx="192">
                  <c:v>158.80200000000067</c:v>
                </c:pt>
                <c:pt idx="193">
                  <c:v>163.28800000000001</c:v>
                </c:pt>
                <c:pt idx="194">
                  <c:v>167.9</c:v>
                </c:pt>
                <c:pt idx="195">
                  <c:v>172.642</c:v>
                </c:pt>
                <c:pt idx="196">
                  <c:v>177.51900000000001</c:v>
                </c:pt>
                <c:pt idx="197">
                  <c:v>182.53300000000002</c:v>
                </c:pt>
                <c:pt idx="198">
                  <c:v>187.68800000000007</c:v>
                </c:pt>
                <c:pt idx="199">
                  <c:v>192.99</c:v>
                </c:pt>
                <c:pt idx="200">
                  <c:v>198.441</c:v>
                </c:pt>
                <c:pt idx="201">
                  <c:v>204.04599999999999</c:v>
                </c:pt>
                <c:pt idx="202">
                  <c:v>209.809</c:v>
                </c:pt>
                <c:pt idx="203">
                  <c:v>215.73499999999999</c:v>
                </c:pt>
                <c:pt idx="204">
                  <c:v>221.82900000000001</c:v>
                </c:pt>
                <c:pt idx="205">
                  <c:v>228.09399999999999</c:v>
                </c:pt>
                <c:pt idx="206">
                  <c:v>234.53700000000001</c:v>
                </c:pt>
                <c:pt idx="207">
                  <c:v>241.16200000000001</c:v>
                </c:pt>
                <c:pt idx="208">
                  <c:v>247.97300000000001</c:v>
                </c:pt>
                <c:pt idx="209">
                  <c:v>254.97800000000001</c:v>
                </c:pt>
                <c:pt idx="210">
                  <c:v>262.17899999999969</c:v>
                </c:pt>
                <c:pt idx="211">
                  <c:v>269.58499999999964</c:v>
                </c:pt>
                <c:pt idx="212">
                  <c:v>277.19900000000001</c:v>
                </c:pt>
                <c:pt idx="213">
                  <c:v>285.029</c:v>
                </c:pt>
                <c:pt idx="214">
                  <c:v>293.08</c:v>
                </c:pt>
                <c:pt idx="215">
                  <c:v>301.358</c:v>
                </c:pt>
                <c:pt idx="216">
                  <c:v>309.87</c:v>
                </c:pt>
                <c:pt idx="217">
                  <c:v>318.62200000000001</c:v>
                </c:pt>
                <c:pt idx="218">
                  <c:v>327.62200000000001</c:v>
                </c:pt>
                <c:pt idx="219">
                  <c:v>336.87599999999969</c:v>
                </c:pt>
                <c:pt idx="220">
                  <c:v>346.39099999999894</c:v>
                </c:pt>
                <c:pt idx="221">
                  <c:v>356.17500000000001</c:v>
                </c:pt>
                <c:pt idx="222">
                  <c:v>366.23499999999899</c:v>
                </c:pt>
                <c:pt idx="223">
                  <c:v>376.58</c:v>
                </c:pt>
                <c:pt idx="224">
                  <c:v>387.21599999999899</c:v>
                </c:pt>
                <c:pt idx="225">
                  <c:v>398.15300000000002</c:v>
                </c:pt>
                <c:pt idx="226">
                  <c:v>409.399</c:v>
                </c:pt>
                <c:pt idx="227">
                  <c:v>420.96299999999923</c:v>
                </c:pt>
                <c:pt idx="228">
                  <c:v>432.85300000000001</c:v>
                </c:pt>
                <c:pt idx="229">
                  <c:v>445.07900000000001</c:v>
                </c:pt>
                <c:pt idx="230">
                  <c:v>457.65100000000001</c:v>
                </c:pt>
                <c:pt idx="231">
                  <c:v>470.577</c:v>
                </c:pt>
                <c:pt idx="232">
                  <c:v>483.86900000000031</c:v>
                </c:pt>
                <c:pt idx="233">
                  <c:v>497.53599999999869</c:v>
                </c:pt>
                <c:pt idx="234">
                  <c:v>511.589</c:v>
                </c:pt>
                <c:pt idx="235">
                  <c:v>526.03899999999999</c:v>
                </c:pt>
                <c:pt idx="236">
                  <c:v>540.89699999999948</c:v>
                </c:pt>
                <c:pt idx="237">
                  <c:v>556.17499999999995</c:v>
                </c:pt>
                <c:pt idx="238">
                  <c:v>571.88499999999999</c:v>
                </c:pt>
                <c:pt idx="239">
                  <c:v>588.03800000000001</c:v>
                </c:pt>
                <c:pt idx="240">
                  <c:v>604.64699999999948</c:v>
                </c:pt>
                <c:pt idx="241">
                  <c:v>621.726</c:v>
                </c:pt>
                <c:pt idx="242">
                  <c:v>639.28599999999994</c:v>
                </c:pt>
                <c:pt idx="243">
                  <c:v>657.34299999999746</c:v>
                </c:pt>
                <c:pt idx="244">
                  <c:v>675.91</c:v>
                </c:pt>
                <c:pt idx="245">
                  <c:v>695.00099999999998</c:v>
                </c:pt>
                <c:pt idx="246">
                  <c:v>714.63199999999949</c:v>
                </c:pt>
                <c:pt idx="247">
                  <c:v>734.81699999999796</c:v>
                </c:pt>
                <c:pt idx="248">
                  <c:v>755.572</c:v>
                </c:pt>
              </c:numCache>
            </c:numRef>
          </c:xVal>
          <c:yVal>
            <c:numRef>
              <c:f>'Ioana 17-49'!$L$16:$L$264</c:f>
              <c:numCache>
                <c:formatCode>0.00E+00</c:formatCode>
                <c:ptCount val="2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3.2676800000000523E-3</c:v>
                </c:pt>
                <c:pt idx="74">
                  <c:v>6.9233800000000041E-3</c:v>
                </c:pt>
                <c:pt idx="75">
                  <c:v>1.03336E-2</c:v>
                </c:pt>
                <c:pt idx="76">
                  <c:v>1.3636300000000004E-2</c:v>
                </c:pt>
                <c:pt idx="77">
                  <c:v>1.6923800000000225E-2</c:v>
                </c:pt>
                <c:pt idx="78">
                  <c:v>2.0246699999999989E-2</c:v>
                </c:pt>
                <c:pt idx="79">
                  <c:v>2.36174E-2</c:v>
                </c:pt>
                <c:pt idx="80">
                  <c:v>2.701430000000031E-2</c:v>
                </c:pt>
                <c:pt idx="81">
                  <c:v>3.0385800000000018E-2</c:v>
                </c:pt>
                <c:pt idx="82">
                  <c:v>3.3654900000000015E-2</c:v>
                </c:pt>
                <c:pt idx="83">
                  <c:v>3.6723900000000011E-2</c:v>
                </c:pt>
                <c:pt idx="84">
                  <c:v>3.9478700000000012E-2</c:v>
                </c:pt>
                <c:pt idx="85">
                  <c:v>4.1794000000000046E-2</c:v>
                </c:pt>
                <c:pt idx="86">
                  <c:v>4.3537400000000011E-2</c:v>
                </c:pt>
                <c:pt idx="87">
                  <c:v>4.4574599999999999E-2</c:v>
                </c:pt>
                <c:pt idx="88">
                  <c:v>4.4773600000000753E-2</c:v>
                </c:pt>
                <c:pt idx="89">
                  <c:v>4.4009000000000027E-2</c:v>
                </c:pt>
                <c:pt idx="90">
                  <c:v>4.2166300000000045E-2</c:v>
                </c:pt>
                <c:pt idx="91">
                  <c:v>3.9145600000000016E-2</c:v>
                </c:pt>
                <c:pt idx="92">
                  <c:v>3.4865100000000024E-2</c:v>
                </c:pt>
                <c:pt idx="93">
                  <c:v>2.9264200000000008E-2</c:v>
                </c:pt>
                <c:pt idx="94">
                  <c:v>2.2306200000000009E-2</c:v>
                </c:pt>
                <c:pt idx="95">
                  <c:v>1.3980600000000136E-2</c:v>
                </c:pt>
                <c:pt idx="96">
                  <c:v>4.3046600000000131E-3</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2.664140000000003E-2</c:v>
                </c:pt>
                <c:pt idx="128">
                  <c:v>6.6435599999999997E-2</c:v>
                </c:pt>
                <c:pt idx="129">
                  <c:v>0.10810400000000094</c:v>
                </c:pt>
                <c:pt idx="130">
                  <c:v>0.15127599999999999</c:v>
                </c:pt>
                <c:pt idx="131">
                  <c:v>0.19554900000000053</c:v>
                </c:pt>
                <c:pt idx="132">
                  <c:v>0.24049800000000238</c:v>
                </c:pt>
                <c:pt idx="133">
                  <c:v>0.28567400000000032</c:v>
                </c:pt>
                <c:pt idx="134">
                  <c:v>0.33061300000000032</c:v>
                </c:pt>
                <c:pt idx="135">
                  <c:v>0.37484300000000031</c:v>
                </c:pt>
                <c:pt idx="136">
                  <c:v>0.41788500000000323</c:v>
                </c:pt>
                <c:pt idx="137">
                  <c:v>0.45926400000000001</c:v>
                </c:pt>
                <c:pt idx="138">
                  <c:v>0.49851300000000032</c:v>
                </c:pt>
                <c:pt idx="139">
                  <c:v>0.53517899999999996</c:v>
                </c:pt>
                <c:pt idx="140">
                  <c:v>0.56883099999999998</c:v>
                </c:pt>
                <c:pt idx="141">
                  <c:v>0.59906199999999377</c:v>
                </c:pt>
                <c:pt idx="142">
                  <c:v>0.62550300000000003</c:v>
                </c:pt>
                <c:pt idx="143">
                  <c:v>0.64781900000000736</c:v>
                </c:pt>
                <c:pt idx="144">
                  <c:v>0.66572200000000736</c:v>
                </c:pt>
                <c:pt idx="145">
                  <c:v>0.67897000000000873</c:v>
                </c:pt>
                <c:pt idx="146">
                  <c:v>0.68737600000000021</c:v>
                </c:pt>
                <c:pt idx="147">
                  <c:v>0.69080800000000031</c:v>
                </c:pt>
                <c:pt idx="148">
                  <c:v>0.68919400000000031</c:v>
                </c:pt>
                <c:pt idx="149">
                  <c:v>0.68252200000000018</c:v>
                </c:pt>
                <c:pt idx="150">
                  <c:v>0.67084400000001143</c:v>
                </c:pt>
                <c:pt idx="151">
                  <c:v>0.65427400000000668</c:v>
                </c:pt>
                <c:pt idx="152">
                  <c:v>0.63298800000000577</c:v>
                </c:pt>
                <c:pt idx="153">
                  <c:v>0.60722399999999999</c:v>
                </c:pt>
                <c:pt idx="154">
                  <c:v>0.57727700000000004</c:v>
                </c:pt>
                <c:pt idx="155">
                  <c:v>0.54349999999999998</c:v>
                </c:pt>
                <c:pt idx="156">
                  <c:v>0.50629599999999997</c:v>
                </c:pt>
                <c:pt idx="157">
                  <c:v>0.46611600000000031</c:v>
                </c:pt>
                <c:pt idx="158">
                  <c:v>0.42345100000000002</c:v>
                </c:pt>
                <c:pt idx="159">
                  <c:v>0.37882900000000408</c:v>
                </c:pt>
                <c:pt idx="160">
                  <c:v>0.33280600000000526</c:v>
                </c:pt>
                <c:pt idx="161">
                  <c:v>0.28596300000000002</c:v>
                </c:pt>
                <c:pt idx="162">
                  <c:v>0.23888999999999999</c:v>
                </c:pt>
                <c:pt idx="163">
                  <c:v>0.19219000000000006</c:v>
                </c:pt>
                <c:pt idx="164">
                  <c:v>0.14646200000000176</c:v>
                </c:pt>
                <c:pt idx="165">
                  <c:v>0.10229700000000012</c:v>
                </c:pt>
                <c:pt idx="166">
                  <c:v>6.0270200000000003E-2</c:v>
                </c:pt>
                <c:pt idx="167">
                  <c:v>2.0933900000000318E-2</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3.1013300000000441E-2</c:v>
                </c:pt>
                <c:pt idx="184">
                  <c:v>7.4602800000000039E-2</c:v>
                </c:pt>
                <c:pt idx="185">
                  <c:v>0.121887</c:v>
                </c:pt>
                <c:pt idx="186">
                  <c:v>0.17239199999999999</c:v>
                </c:pt>
                <c:pt idx="187">
                  <c:v>0.22561100000000006</c:v>
                </c:pt>
                <c:pt idx="188">
                  <c:v>0.28100600000000031</c:v>
                </c:pt>
                <c:pt idx="189">
                  <c:v>0.33801500000000323</c:v>
                </c:pt>
                <c:pt idx="190">
                  <c:v>0.39605700000000038</c:v>
                </c:pt>
                <c:pt idx="191">
                  <c:v>0.45453900000000003</c:v>
                </c:pt>
                <c:pt idx="192">
                  <c:v>0.51285999999999998</c:v>
                </c:pt>
                <c:pt idx="193">
                  <c:v>0.57041599999999959</c:v>
                </c:pt>
                <c:pt idx="194">
                  <c:v>0.62661000000000588</c:v>
                </c:pt>
                <c:pt idx="195">
                  <c:v>0.68084800000000667</c:v>
                </c:pt>
                <c:pt idx="196">
                  <c:v>0.73255300000000001</c:v>
                </c:pt>
                <c:pt idx="197">
                  <c:v>0.78116399999999342</c:v>
                </c:pt>
                <c:pt idx="198">
                  <c:v>0.82614100000000645</c:v>
                </c:pt>
                <c:pt idx="199">
                  <c:v>0.86697000000000646</c:v>
                </c:pt>
                <c:pt idx="200">
                  <c:v>0.90316399999999342</c:v>
                </c:pt>
                <c:pt idx="201">
                  <c:v>0.93426900000000002</c:v>
                </c:pt>
                <c:pt idx="202">
                  <c:v>0.95986400000000005</c:v>
                </c:pt>
                <c:pt idx="203">
                  <c:v>0.97956199999999927</c:v>
                </c:pt>
                <c:pt idx="204">
                  <c:v>0.99301699999999138</c:v>
                </c:pt>
                <c:pt idx="205">
                  <c:v>0.99992000000000003</c:v>
                </c:pt>
                <c:pt idx="206">
                  <c:v>1</c:v>
                </c:pt>
                <c:pt idx="207">
                  <c:v>0.99302999999999997</c:v>
                </c:pt>
                <c:pt idx="208">
                  <c:v>0.97882200000000052</c:v>
                </c:pt>
                <c:pt idx="209">
                  <c:v>0.95722900000000577</c:v>
                </c:pt>
                <c:pt idx="210">
                  <c:v>0.92814500000000577</c:v>
                </c:pt>
                <c:pt idx="211">
                  <c:v>0.89150499999999444</c:v>
                </c:pt>
                <c:pt idx="212">
                  <c:v>0.84728099999999951</c:v>
                </c:pt>
                <c:pt idx="213">
                  <c:v>0.795485</c:v>
                </c:pt>
                <c:pt idx="214">
                  <c:v>0.73616800000000004</c:v>
                </c:pt>
                <c:pt idx="215">
                  <c:v>0.66941399999999951</c:v>
                </c:pt>
                <c:pt idx="216">
                  <c:v>0.59534299999999263</c:v>
                </c:pt>
                <c:pt idx="217">
                  <c:v>0.51410999999999996</c:v>
                </c:pt>
                <c:pt idx="218">
                  <c:v>0.42589900000000008</c:v>
                </c:pt>
                <c:pt idx="219">
                  <c:v>0.33092500000000374</c:v>
                </c:pt>
                <c:pt idx="220">
                  <c:v>0.22942900000000008</c:v>
                </c:pt>
                <c:pt idx="221">
                  <c:v>0.12168100000000009</c:v>
                </c:pt>
                <c:pt idx="222">
                  <c:v>7.9728400000000938E-3</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numCache>
            </c:numRef>
          </c:yVal>
        </c:ser>
        <c:dLbls/>
        <c:axId val="60011264"/>
        <c:axId val="60013184"/>
      </c:scatterChart>
      <c:valAx>
        <c:axId val="60011264"/>
        <c:scaling>
          <c:logBase val="10"/>
          <c:orientation val="minMax"/>
          <c:max val="1000"/>
          <c:min val="0.1"/>
        </c:scaling>
        <c:axPos val="b"/>
        <c:title>
          <c:tx>
            <c:rich>
              <a:bodyPr/>
              <a:lstStyle/>
              <a:p>
                <a:pPr>
                  <a:defRPr sz="1000" b="1" i="0" u="none" strike="noStrike" baseline="0">
                    <a:solidFill>
                      <a:schemeClr val="bg1">
                        <a:lumMod val="85000"/>
                      </a:schemeClr>
                    </a:solidFill>
                    <a:latin typeface="+mn-lt"/>
                    <a:ea typeface="Arial"/>
                    <a:cs typeface="Arial"/>
                  </a:defRPr>
                </a:pPr>
                <a:r>
                  <a:rPr lang="en-US" sz="1000" baseline="0">
                    <a:solidFill>
                      <a:schemeClr val="bg1">
                        <a:lumMod val="85000"/>
                      </a:schemeClr>
                    </a:solidFill>
                    <a:latin typeface="+mn-lt"/>
                  </a:rPr>
                  <a:t>Hydrodynamic radius (nm)</a:t>
                </a:r>
              </a:p>
            </c:rich>
          </c:tx>
          <c:layout>
            <c:manualLayout>
              <c:xMode val="edge"/>
              <c:yMode val="edge"/>
              <c:x val="0.30328108672936288"/>
              <c:y val="0.82791023685044562"/>
            </c:manualLayout>
          </c:layout>
          <c:spPr>
            <a:noFill/>
            <a:ln w="25400">
              <a:noFill/>
            </a:ln>
          </c:spPr>
        </c:title>
        <c:numFmt formatCode="General" sourceLinked="0"/>
        <c:minorTickMark val="in"/>
        <c:tickLblPos val="nextTo"/>
        <c:spPr>
          <a:ln w="15875">
            <a:solidFill>
              <a:schemeClr val="bg1">
                <a:lumMod val="85000"/>
              </a:schemeClr>
            </a:solidFill>
            <a:prstDash val="solid"/>
          </a:ln>
        </c:spPr>
        <c:txPr>
          <a:bodyPr rot="0" vert="horz"/>
          <a:lstStyle/>
          <a:p>
            <a:pPr>
              <a:defRPr sz="1000" b="1" i="0" u="none" strike="noStrike" baseline="0">
                <a:solidFill>
                  <a:schemeClr val="bg1">
                    <a:lumMod val="85000"/>
                  </a:schemeClr>
                </a:solidFill>
                <a:latin typeface="+mn-lt"/>
                <a:ea typeface="Arial"/>
                <a:cs typeface="Arial"/>
              </a:defRPr>
            </a:pPr>
            <a:endParaRPr lang="en-US"/>
          </a:p>
        </c:txPr>
        <c:crossAx val="60013184"/>
        <c:crosses val="autoZero"/>
        <c:crossBetween val="midCat"/>
        <c:majorUnit val="10"/>
      </c:valAx>
      <c:valAx>
        <c:axId val="60013184"/>
        <c:scaling>
          <c:orientation val="minMax"/>
          <c:max val="1"/>
          <c:min val="0"/>
        </c:scaling>
        <c:axPos val="l"/>
        <c:title>
          <c:tx>
            <c:rich>
              <a:bodyPr/>
              <a:lstStyle/>
              <a:p>
                <a:pPr>
                  <a:defRPr sz="1000" b="1" i="0" u="none" strike="noStrike" baseline="0">
                    <a:solidFill>
                      <a:schemeClr val="bg1">
                        <a:lumMod val="85000"/>
                      </a:schemeClr>
                    </a:solidFill>
                    <a:latin typeface="+mn-lt"/>
                    <a:ea typeface="Arial"/>
                    <a:cs typeface="Arial"/>
                  </a:defRPr>
                </a:pPr>
                <a:r>
                  <a:rPr lang="en-US" sz="1000" baseline="0">
                    <a:solidFill>
                      <a:schemeClr val="bg1">
                        <a:lumMod val="85000"/>
                      </a:schemeClr>
                    </a:solidFill>
                    <a:latin typeface="+mn-lt"/>
                  </a:rPr>
                  <a:t>Relative intensity</a:t>
                </a:r>
              </a:p>
            </c:rich>
          </c:tx>
          <c:layout>
            <c:manualLayout>
              <c:xMode val="edge"/>
              <c:yMode val="edge"/>
              <c:x val="7.044323221352909E-3"/>
              <c:y val="0.25368731308002557"/>
            </c:manualLayout>
          </c:layout>
          <c:spPr>
            <a:noFill/>
            <a:ln w="25400">
              <a:noFill/>
            </a:ln>
          </c:spPr>
        </c:title>
        <c:numFmt formatCode="General" sourceLinked="0"/>
        <c:tickLblPos val="nextTo"/>
        <c:spPr>
          <a:ln w="15875">
            <a:solidFill>
              <a:schemeClr val="bg1">
                <a:lumMod val="85000"/>
              </a:schemeClr>
            </a:solidFill>
            <a:prstDash val="solid"/>
          </a:ln>
        </c:spPr>
        <c:txPr>
          <a:bodyPr rot="0" vert="horz"/>
          <a:lstStyle/>
          <a:p>
            <a:pPr>
              <a:defRPr sz="1000" b="1" i="0" u="none" strike="noStrike" baseline="0">
                <a:solidFill>
                  <a:schemeClr val="bg1">
                    <a:lumMod val="85000"/>
                  </a:schemeClr>
                </a:solidFill>
                <a:latin typeface="+mn-lt"/>
                <a:ea typeface="Arial"/>
                <a:cs typeface="Arial"/>
              </a:defRPr>
            </a:pPr>
            <a:endParaRPr lang="en-US"/>
          </a:p>
        </c:txPr>
        <c:crossAx val="60011264"/>
        <c:crossesAt val="0.1"/>
        <c:crossBetween val="midCat"/>
        <c:majorUnit val="0.2"/>
      </c:valAx>
      <c:spPr>
        <a:noFill/>
        <a:ln w="25400">
          <a:noFill/>
        </a:ln>
      </c:spPr>
    </c:plotArea>
    <c:legend>
      <c:legendPos val="b"/>
      <c:layout>
        <c:manualLayout>
          <c:xMode val="edge"/>
          <c:yMode val="edge"/>
          <c:x val="7.3220612313742911E-2"/>
          <c:y val="0.91628322997715006"/>
          <c:w val="0.82646590806243259"/>
          <c:h val="8.3716770022841724E-2"/>
        </c:manualLayout>
      </c:layout>
      <c:spPr>
        <a:noFill/>
        <a:ln w="3175">
          <a:noFill/>
          <a:prstDash val="solid"/>
        </a:ln>
      </c:spPr>
      <c:txPr>
        <a:bodyPr/>
        <a:lstStyle/>
        <a:p>
          <a:pPr>
            <a:defRPr sz="1000" b="1" i="0" u="none" strike="noStrike" baseline="0">
              <a:solidFill>
                <a:schemeClr val="bg1">
                  <a:lumMod val="85000"/>
                </a:schemeClr>
              </a:solidFill>
              <a:latin typeface="+mn-lt"/>
              <a:ea typeface="Arial"/>
              <a:cs typeface="Arial"/>
            </a:defRPr>
          </a:pPr>
          <a:endParaRPr lang="en-US"/>
        </a:p>
      </c:txPr>
    </c:legend>
    <c:plotVisOnly val="1"/>
    <c:dispBlanksAs val="gap"/>
  </c:chart>
  <c:spPr>
    <a:noFill/>
    <a:ln w="3175">
      <a:noFill/>
      <a:prstDash val="solid"/>
    </a:ln>
  </c:spPr>
  <c:txPr>
    <a:bodyPr/>
    <a:lstStyle/>
    <a:p>
      <a:pPr>
        <a:defRPr sz="975" b="0" i="0" u="none" strike="noStrike" baseline="0">
          <a:solidFill>
            <a:srgbClr val="000000"/>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5238559853931324"/>
          <c:y val="3.864784143361432E-2"/>
          <c:w val="0.7825718931872645"/>
          <c:h val="0.65122499773735176"/>
        </c:manualLayout>
      </c:layout>
      <c:scatterChart>
        <c:scatterStyle val="lineMarker"/>
        <c:ser>
          <c:idx val="1"/>
          <c:order val="0"/>
          <c:tx>
            <c:v>c = 1 g/L</c:v>
          </c:tx>
          <c:spPr>
            <a:ln w="3175">
              <a:solidFill>
                <a:srgbClr val="000000"/>
              </a:solidFill>
              <a:prstDash val="solid"/>
            </a:ln>
          </c:spPr>
          <c:marker>
            <c:symbol val="square"/>
            <c:size val="3"/>
            <c:spPr>
              <a:solidFill>
                <a:srgbClr val="FF00FF"/>
              </a:solidFill>
              <a:ln>
                <a:solidFill>
                  <a:srgbClr val="FF00FF"/>
                </a:solidFill>
                <a:prstDash val="solid"/>
              </a:ln>
            </c:spPr>
          </c:marker>
          <c:xVal>
            <c:numRef>
              <c:f>'Ioana 17-49'!$O$16:$O$264</c:f>
              <c:numCache>
                <c:formatCode>0.00E+00</c:formatCode>
                <c:ptCount val="249"/>
                <c:pt idx="0">
                  <c:v>0.75466800000000644</c:v>
                </c:pt>
                <c:pt idx="1">
                  <c:v>0.77598400000000645</c:v>
                </c:pt>
                <c:pt idx="2">
                  <c:v>0.797902</c:v>
                </c:pt>
                <c:pt idx="3">
                  <c:v>0.82043900000000003</c:v>
                </c:pt>
                <c:pt idx="4">
                  <c:v>0.8436129999999995</c:v>
                </c:pt>
                <c:pt idx="5">
                  <c:v>0.86744100000000646</c:v>
                </c:pt>
                <c:pt idx="6">
                  <c:v>0.89194200000000001</c:v>
                </c:pt>
                <c:pt idx="7">
                  <c:v>0.91713599999999951</c:v>
                </c:pt>
                <c:pt idx="8">
                  <c:v>0.94304100000000646</c:v>
                </c:pt>
                <c:pt idx="9">
                  <c:v>0.96967700000000645</c:v>
                </c:pt>
                <c:pt idx="10">
                  <c:v>0.99706599999999956</c:v>
                </c:pt>
                <c:pt idx="11">
                  <c:v>1.0252299999999854</c:v>
                </c:pt>
                <c:pt idx="12">
                  <c:v>1.05419</c:v>
                </c:pt>
                <c:pt idx="13">
                  <c:v>1.0839599999999998</c:v>
                </c:pt>
                <c:pt idx="14">
                  <c:v>1.1145799999999999</c:v>
                </c:pt>
                <c:pt idx="15">
                  <c:v>1.1460600000000001</c:v>
                </c:pt>
                <c:pt idx="16">
                  <c:v>1.1784300000000001</c:v>
                </c:pt>
                <c:pt idx="17">
                  <c:v>1.211719999999987</c:v>
                </c:pt>
                <c:pt idx="18">
                  <c:v>1.2459399999999832</c:v>
                </c:pt>
                <c:pt idx="19">
                  <c:v>1.2811299999999868</c:v>
                </c:pt>
                <c:pt idx="20">
                  <c:v>1.3173199999999998</c:v>
                </c:pt>
                <c:pt idx="21">
                  <c:v>1.35453</c:v>
                </c:pt>
                <c:pt idx="22">
                  <c:v>1.39279</c:v>
                </c:pt>
                <c:pt idx="23">
                  <c:v>1.432129999999987</c:v>
                </c:pt>
                <c:pt idx="24">
                  <c:v>1.47258</c:v>
                </c:pt>
                <c:pt idx="25">
                  <c:v>1.51417</c:v>
                </c:pt>
                <c:pt idx="26">
                  <c:v>1.55694</c:v>
                </c:pt>
                <c:pt idx="27">
                  <c:v>1.6009199999999999</c:v>
                </c:pt>
                <c:pt idx="28">
                  <c:v>1.6461399999999999</c:v>
                </c:pt>
                <c:pt idx="29">
                  <c:v>1.6926300000000001</c:v>
                </c:pt>
                <c:pt idx="30">
                  <c:v>1.74044</c:v>
                </c:pt>
                <c:pt idx="31">
                  <c:v>1.7895999999999854</c:v>
                </c:pt>
                <c:pt idx="32">
                  <c:v>1.8401500000000115</c:v>
                </c:pt>
                <c:pt idx="33">
                  <c:v>1.89212</c:v>
                </c:pt>
                <c:pt idx="34">
                  <c:v>1.94557</c:v>
                </c:pt>
                <c:pt idx="35">
                  <c:v>2.0005199999999999</c:v>
                </c:pt>
                <c:pt idx="36">
                  <c:v>2.0570300000000001</c:v>
                </c:pt>
                <c:pt idx="37">
                  <c:v>2.1151300000000002</c:v>
                </c:pt>
                <c:pt idx="38">
                  <c:v>2.1748699999999968</c:v>
                </c:pt>
                <c:pt idx="39">
                  <c:v>2.2363</c:v>
                </c:pt>
                <c:pt idx="40">
                  <c:v>2.2994699999999977</c:v>
                </c:pt>
                <c:pt idx="41">
                  <c:v>2.36442</c:v>
                </c:pt>
                <c:pt idx="42">
                  <c:v>2.4311999999999987</c:v>
                </c:pt>
                <c:pt idx="43">
                  <c:v>2.499869999999969</c:v>
                </c:pt>
                <c:pt idx="44">
                  <c:v>2.5704799999999977</c:v>
                </c:pt>
                <c:pt idx="45">
                  <c:v>2.6430799999999999</c:v>
                </c:pt>
                <c:pt idx="46">
                  <c:v>2.71774</c:v>
                </c:pt>
                <c:pt idx="47">
                  <c:v>2.7945000000000002</c:v>
                </c:pt>
                <c:pt idx="48">
                  <c:v>2.8734299999999977</c:v>
                </c:pt>
                <c:pt idx="49">
                  <c:v>2.9545999999999997</c:v>
                </c:pt>
                <c:pt idx="50">
                  <c:v>3.038049999999973</c:v>
                </c:pt>
                <c:pt idx="51">
                  <c:v>3.1238600000000001</c:v>
                </c:pt>
                <c:pt idx="52">
                  <c:v>3.2121</c:v>
                </c:pt>
                <c:pt idx="53">
                  <c:v>3.302819999999969</c:v>
                </c:pt>
                <c:pt idx="54">
                  <c:v>3.3961099999999744</c:v>
                </c:pt>
                <c:pt idx="55">
                  <c:v>3.4920399999999967</c:v>
                </c:pt>
                <c:pt idx="56">
                  <c:v>3.5906699999999967</c:v>
                </c:pt>
                <c:pt idx="57">
                  <c:v>3.6920899999999977</c:v>
                </c:pt>
                <c:pt idx="58">
                  <c:v>3.79637</c:v>
                </c:pt>
                <c:pt idx="59">
                  <c:v>3.9036</c:v>
                </c:pt>
                <c:pt idx="60">
                  <c:v>4.0138600000000002</c:v>
                </c:pt>
                <c:pt idx="61">
                  <c:v>4.1272399999999845</c:v>
                </c:pt>
                <c:pt idx="62">
                  <c:v>4.2438099999999999</c:v>
                </c:pt>
                <c:pt idx="63">
                  <c:v>4.3636799999999996</c:v>
                </c:pt>
                <c:pt idx="64">
                  <c:v>4.4869300000000001</c:v>
                </c:pt>
                <c:pt idx="65">
                  <c:v>4.6136699999999999</c:v>
                </c:pt>
                <c:pt idx="66">
                  <c:v>4.7439799999999996</c:v>
                </c:pt>
                <c:pt idx="67">
                  <c:v>4.8779799999999955</c:v>
                </c:pt>
                <c:pt idx="68">
                  <c:v>5.0157600000000002</c:v>
                </c:pt>
                <c:pt idx="69">
                  <c:v>5.1574299999999855</c:v>
                </c:pt>
                <c:pt idx="70">
                  <c:v>5.3031099999999975</c:v>
                </c:pt>
                <c:pt idx="71">
                  <c:v>5.45289</c:v>
                </c:pt>
                <c:pt idx="72">
                  <c:v>5.6069099999999965</c:v>
                </c:pt>
                <c:pt idx="73">
                  <c:v>5.7652799999999997</c:v>
                </c:pt>
                <c:pt idx="74">
                  <c:v>5.9281299999999995</c:v>
                </c:pt>
                <c:pt idx="75">
                  <c:v>6.0955699999999995</c:v>
                </c:pt>
                <c:pt idx="76">
                  <c:v>6.2677399999999945</c:v>
                </c:pt>
                <c:pt idx="77">
                  <c:v>6.4447799999999997</c:v>
                </c:pt>
                <c:pt idx="78">
                  <c:v>6.6268099999999945</c:v>
                </c:pt>
                <c:pt idx="79">
                  <c:v>6.8139899999999765</c:v>
                </c:pt>
                <c:pt idx="80">
                  <c:v>7.0064500000000001</c:v>
                </c:pt>
                <c:pt idx="81">
                  <c:v>7.2043499999999998</c:v>
                </c:pt>
                <c:pt idx="82">
                  <c:v>7.4078400000000002</c:v>
                </c:pt>
                <c:pt idx="83">
                  <c:v>7.6170799999999845</c:v>
                </c:pt>
                <c:pt idx="84">
                  <c:v>7.83223</c:v>
                </c:pt>
                <c:pt idx="85">
                  <c:v>8.0534500000000246</c:v>
                </c:pt>
                <c:pt idx="86">
                  <c:v>8.2809200000000001</c:v>
                </c:pt>
                <c:pt idx="87">
                  <c:v>8.5148200000000003</c:v>
                </c:pt>
                <c:pt idx="88">
                  <c:v>8.7553300000000007</c:v>
                </c:pt>
                <c:pt idx="89">
                  <c:v>9.0026200000000003</c:v>
                </c:pt>
                <c:pt idx="90">
                  <c:v>9.2569100000000013</c:v>
                </c:pt>
                <c:pt idx="91">
                  <c:v>9.5183699999999991</c:v>
                </c:pt>
                <c:pt idx="92">
                  <c:v>9.7872199999999996</c:v>
                </c:pt>
                <c:pt idx="93">
                  <c:v>10.063700000000004</c:v>
                </c:pt>
                <c:pt idx="94">
                  <c:v>10.347900000000001</c:v>
                </c:pt>
                <c:pt idx="95">
                  <c:v>10.6402</c:v>
                </c:pt>
                <c:pt idx="96">
                  <c:v>10.9407</c:v>
                </c:pt>
                <c:pt idx="97">
                  <c:v>11.2498</c:v>
                </c:pt>
                <c:pt idx="98">
                  <c:v>11.567500000000004</c:v>
                </c:pt>
                <c:pt idx="99">
                  <c:v>11.8942</c:v>
                </c:pt>
                <c:pt idx="100">
                  <c:v>12.2302</c:v>
                </c:pt>
                <c:pt idx="101">
                  <c:v>12.575600000000026</c:v>
                </c:pt>
                <c:pt idx="102">
                  <c:v>12.930900000000001</c:v>
                </c:pt>
                <c:pt idx="103">
                  <c:v>13.296100000000001</c:v>
                </c:pt>
                <c:pt idx="104">
                  <c:v>13.6716</c:v>
                </c:pt>
                <c:pt idx="105">
                  <c:v>14.0578</c:v>
                </c:pt>
                <c:pt idx="106">
                  <c:v>14.4549</c:v>
                </c:pt>
                <c:pt idx="107">
                  <c:v>14.863200000000004</c:v>
                </c:pt>
                <c:pt idx="108">
                  <c:v>15.283000000000001</c:v>
                </c:pt>
                <c:pt idx="109">
                  <c:v>15.714600000000001</c:v>
                </c:pt>
                <c:pt idx="110">
                  <c:v>16.1585</c:v>
                </c:pt>
                <c:pt idx="111">
                  <c:v>16.614900000000262</c:v>
                </c:pt>
                <c:pt idx="112">
                  <c:v>17.084199999999989</c:v>
                </c:pt>
                <c:pt idx="113">
                  <c:v>17.566800000000001</c:v>
                </c:pt>
                <c:pt idx="114">
                  <c:v>18.062899999999889</c:v>
                </c:pt>
                <c:pt idx="115">
                  <c:v>18.5731</c:v>
                </c:pt>
                <c:pt idx="116">
                  <c:v>19.0977</c:v>
                </c:pt>
                <c:pt idx="117">
                  <c:v>19.637200000000131</c:v>
                </c:pt>
                <c:pt idx="118">
                  <c:v>20.191800000000214</c:v>
                </c:pt>
                <c:pt idx="119">
                  <c:v>20.76209999999972</c:v>
                </c:pt>
                <c:pt idx="120">
                  <c:v>21.348599999999763</c:v>
                </c:pt>
                <c:pt idx="121">
                  <c:v>21.951599999999889</c:v>
                </c:pt>
                <c:pt idx="122">
                  <c:v>22.5716</c:v>
                </c:pt>
                <c:pt idx="123">
                  <c:v>23.209199999999989</c:v>
                </c:pt>
                <c:pt idx="124">
                  <c:v>23.864699999999889</c:v>
                </c:pt>
                <c:pt idx="125">
                  <c:v>24.538799999999789</c:v>
                </c:pt>
                <c:pt idx="126">
                  <c:v>25.231900000000035</c:v>
                </c:pt>
                <c:pt idx="127">
                  <c:v>25.94459999999977</c:v>
                </c:pt>
                <c:pt idx="128">
                  <c:v>26.677399999999999</c:v>
                </c:pt>
                <c:pt idx="129">
                  <c:v>27.430900000000001</c:v>
                </c:pt>
                <c:pt idx="130">
                  <c:v>28.20569999999972</c:v>
                </c:pt>
                <c:pt idx="131">
                  <c:v>29.002400000000002</c:v>
                </c:pt>
                <c:pt idx="132">
                  <c:v>29.8216</c:v>
                </c:pt>
                <c:pt idx="133">
                  <c:v>30.663900000000005</c:v>
                </c:pt>
                <c:pt idx="134">
                  <c:v>31.53</c:v>
                </c:pt>
                <c:pt idx="135">
                  <c:v>32.4206</c:v>
                </c:pt>
                <c:pt idx="136">
                  <c:v>33.336300000000001</c:v>
                </c:pt>
                <c:pt idx="137">
                  <c:v>34.277900000000002</c:v>
                </c:pt>
                <c:pt idx="138">
                  <c:v>35.246100000000013</c:v>
                </c:pt>
                <c:pt idx="139">
                  <c:v>36.241600000000005</c:v>
                </c:pt>
                <c:pt idx="140">
                  <c:v>37.265300000000472</c:v>
                </c:pt>
                <c:pt idx="141">
                  <c:v>38.317899999999995</c:v>
                </c:pt>
                <c:pt idx="142">
                  <c:v>39.400200000000005</c:v>
                </c:pt>
                <c:pt idx="143">
                  <c:v>40.513000000000005</c:v>
                </c:pt>
                <c:pt idx="144">
                  <c:v>41.657400000000003</c:v>
                </c:pt>
                <c:pt idx="145">
                  <c:v>42.834000000000003</c:v>
                </c:pt>
                <c:pt idx="146">
                  <c:v>44.043800000000005</c:v>
                </c:pt>
                <c:pt idx="147">
                  <c:v>45.2879</c:v>
                </c:pt>
                <c:pt idx="148">
                  <c:v>46.567100000000003</c:v>
                </c:pt>
                <c:pt idx="149">
                  <c:v>47.882400000000004</c:v>
                </c:pt>
                <c:pt idx="150">
                  <c:v>49.2348</c:v>
                </c:pt>
                <c:pt idx="151">
                  <c:v>50.625500000000422</c:v>
                </c:pt>
                <c:pt idx="152">
                  <c:v>52.055400000000006</c:v>
                </c:pt>
                <c:pt idx="153">
                  <c:v>53.525700000000263</c:v>
                </c:pt>
                <c:pt idx="154">
                  <c:v>55.037600000000005</c:v>
                </c:pt>
                <c:pt idx="155">
                  <c:v>56.592100000000407</c:v>
                </c:pt>
                <c:pt idx="156">
                  <c:v>58.190600000000003</c:v>
                </c:pt>
                <c:pt idx="157">
                  <c:v>59.834200000000003</c:v>
                </c:pt>
                <c:pt idx="158">
                  <c:v>61.524300000000011</c:v>
                </c:pt>
                <c:pt idx="159">
                  <c:v>63.262100000000487</c:v>
                </c:pt>
                <c:pt idx="160">
                  <c:v>65.048900000000003</c:v>
                </c:pt>
                <c:pt idx="161">
                  <c:v>66.886200000000002</c:v>
                </c:pt>
                <c:pt idx="162">
                  <c:v>68.77549999999998</c:v>
                </c:pt>
                <c:pt idx="163">
                  <c:v>70.718100000000007</c:v>
                </c:pt>
                <c:pt idx="164">
                  <c:v>72.715500000000006</c:v>
                </c:pt>
                <c:pt idx="165">
                  <c:v>74.769400000000005</c:v>
                </c:pt>
                <c:pt idx="166">
                  <c:v>76.881299999999996</c:v>
                </c:pt>
                <c:pt idx="167">
                  <c:v>79.052799999999948</c:v>
                </c:pt>
                <c:pt idx="168">
                  <c:v>81.285699999999991</c:v>
                </c:pt>
                <c:pt idx="169">
                  <c:v>83.581700000000012</c:v>
                </c:pt>
                <c:pt idx="170">
                  <c:v>85.942499999999995</c:v>
                </c:pt>
                <c:pt idx="171">
                  <c:v>88.369900000000001</c:v>
                </c:pt>
                <c:pt idx="172">
                  <c:v>90.866</c:v>
                </c:pt>
                <c:pt idx="173">
                  <c:v>93.432500000000005</c:v>
                </c:pt>
                <c:pt idx="174">
                  <c:v>96.071600000000004</c:v>
                </c:pt>
                <c:pt idx="175">
                  <c:v>98.7851</c:v>
                </c:pt>
                <c:pt idx="176">
                  <c:v>101.57499999999999</c:v>
                </c:pt>
                <c:pt idx="177">
                  <c:v>104.44400000000076</c:v>
                </c:pt>
                <c:pt idx="178">
                  <c:v>107.39400000000002</c:v>
                </c:pt>
                <c:pt idx="179">
                  <c:v>110.428</c:v>
                </c:pt>
                <c:pt idx="180">
                  <c:v>113.54700000000012</c:v>
                </c:pt>
                <c:pt idx="181">
                  <c:v>116.754</c:v>
                </c:pt>
                <c:pt idx="182">
                  <c:v>120.05200000000001</c:v>
                </c:pt>
                <c:pt idx="183">
                  <c:v>123.44300000000032</c:v>
                </c:pt>
                <c:pt idx="184">
                  <c:v>126.93</c:v>
                </c:pt>
                <c:pt idx="185">
                  <c:v>130.51499999999999</c:v>
                </c:pt>
                <c:pt idx="186">
                  <c:v>134.20099999999999</c:v>
                </c:pt>
                <c:pt idx="187">
                  <c:v>137.99200000000027</c:v>
                </c:pt>
                <c:pt idx="188">
                  <c:v>141.88900000000001</c:v>
                </c:pt>
                <c:pt idx="189">
                  <c:v>145.89700000000047</c:v>
                </c:pt>
                <c:pt idx="190">
                  <c:v>150.018</c:v>
                </c:pt>
                <c:pt idx="191">
                  <c:v>154.255</c:v>
                </c:pt>
                <c:pt idx="192">
                  <c:v>158.61199999999999</c:v>
                </c:pt>
                <c:pt idx="193">
                  <c:v>163.09200000000001</c:v>
                </c:pt>
                <c:pt idx="194">
                  <c:v>167.69900000000001</c:v>
                </c:pt>
                <c:pt idx="195">
                  <c:v>172.43600000000001</c:v>
                </c:pt>
                <c:pt idx="196">
                  <c:v>177.30600000000001</c:v>
                </c:pt>
                <c:pt idx="197">
                  <c:v>182.31399999999999</c:v>
                </c:pt>
                <c:pt idx="198">
                  <c:v>187.464</c:v>
                </c:pt>
                <c:pt idx="199">
                  <c:v>192.75899999999999</c:v>
                </c:pt>
                <c:pt idx="200">
                  <c:v>198.20299999999997</c:v>
                </c:pt>
                <c:pt idx="201">
                  <c:v>203.80200000000067</c:v>
                </c:pt>
                <c:pt idx="202">
                  <c:v>209.55800000000067</c:v>
                </c:pt>
                <c:pt idx="203">
                  <c:v>215.477</c:v>
                </c:pt>
                <c:pt idx="204">
                  <c:v>221.56300000000002</c:v>
                </c:pt>
                <c:pt idx="205">
                  <c:v>227.82200000000154</c:v>
                </c:pt>
                <c:pt idx="206">
                  <c:v>234.256</c:v>
                </c:pt>
                <c:pt idx="207">
                  <c:v>240.87300000000002</c:v>
                </c:pt>
                <c:pt idx="208">
                  <c:v>247.67699999999999</c:v>
                </c:pt>
                <c:pt idx="209">
                  <c:v>254.672</c:v>
                </c:pt>
                <c:pt idx="210">
                  <c:v>261.86599999999999</c:v>
                </c:pt>
                <c:pt idx="211">
                  <c:v>269.262</c:v>
                </c:pt>
                <c:pt idx="212">
                  <c:v>276.86799999999999</c:v>
                </c:pt>
                <c:pt idx="213">
                  <c:v>284.68799999999999</c:v>
                </c:pt>
                <c:pt idx="214">
                  <c:v>292.72899999999669</c:v>
                </c:pt>
                <c:pt idx="215">
                  <c:v>300.99699999999547</c:v>
                </c:pt>
                <c:pt idx="216">
                  <c:v>309.49899999999599</c:v>
                </c:pt>
                <c:pt idx="217">
                  <c:v>318.24099999999999</c:v>
                </c:pt>
                <c:pt idx="218">
                  <c:v>327.22999999999894</c:v>
                </c:pt>
                <c:pt idx="219">
                  <c:v>336.47299999999899</c:v>
                </c:pt>
                <c:pt idx="220">
                  <c:v>345.97599999999869</c:v>
                </c:pt>
                <c:pt idx="221">
                  <c:v>355.74900000000002</c:v>
                </c:pt>
                <c:pt idx="222">
                  <c:v>365.79700000000003</c:v>
                </c:pt>
                <c:pt idx="223">
                  <c:v>376.12900000000002</c:v>
                </c:pt>
                <c:pt idx="224">
                  <c:v>386.75299999999999</c:v>
                </c:pt>
                <c:pt idx="225">
                  <c:v>397.67700000000002</c:v>
                </c:pt>
                <c:pt idx="226">
                  <c:v>408.90899999999863</c:v>
                </c:pt>
                <c:pt idx="227">
                  <c:v>420.459</c:v>
                </c:pt>
                <c:pt idx="228">
                  <c:v>432.33499999999964</c:v>
                </c:pt>
                <c:pt idx="229">
                  <c:v>444.54700000000008</c:v>
                </c:pt>
                <c:pt idx="230">
                  <c:v>457.10300000000001</c:v>
                </c:pt>
                <c:pt idx="231">
                  <c:v>470.01400000000001</c:v>
                </c:pt>
                <c:pt idx="232">
                  <c:v>483.28999999999894</c:v>
                </c:pt>
                <c:pt idx="233">
                  <c:v>496.94099999999969</c:v>
                </c:pt>
                <c:pt idx="234">
                  <c:v>510.97699999999617</c:v>
                </c:pt>
                <c:pt idx="235">
                  <c:v>525.41</c:v>
                </c:pt>
                <c:pt idx="236">
                  <c:v>540.25</c:v>
                </c:pt>
                <c:pt idx="237">
                  <c:v>555.51</c:v>
                </c:pt>
                <c:pt idx="238">
                  <c:v>571.20000000000005</c:v>
                </c:pt>
                <c:pt idx="239">
                  <c:v>587.33399999999949</c:v>
                </c:pt>
                <c:pt idx="240">
                  <c:v>603.92399999999998</c:v>
                </c:pt>
                <c:pt idx="241">
                  <c:v>620.98199999999997</c:v>
                </c:pt>
                <c:pt idx="242">
                  <c:v>638.52099999999996</c:v>
                </c:pt>
                <c:pt idx="243">
                  <c:v>656.55699999999797</c:v>
                </c:pt>
                <c:pt idx="244">
                  <c:v>675.10199999999998</c:v>
                </c:pt>
                <c:pt idx="245">
                  <c:v>694.17000000000053</c:v>
                </c:pt>
                <c:pt idx="246">
                  <c:v>713.77700000000004</c:v>
                </c:pt>
                <c:pt idx="247">
                  <c:v>733.93799999999749</c:v>
                </c:pt>
                <c:pt idx="248">
                  <c:v>754.66800000000001</c:v>
                </c:pt>
              </c:numCache>
            </c:numRef>
          </c:xVal>
          <c:yVal>
            <c:numRef>
              <c:f>'Ioana 17-49'!$Q$16:$Q$264</c:f>
              <c:numCache>
                <c:formatCode>0.00E+00</c:formatCode>
                <c:ptCount val="249"/>
                <c:pt idx="0">
                  <c:v>1</c:v>
                </c:pt>
                <c:pt idx="1">
                  <c:v>0.65244800000000736</c:v>
                </c:pt>
                <c:pt idx="2">
                  <c:v>0.37941200000000413</c:v>
                </c:pt>
                <c:pt idx="3">
                  <c:v>0.16370299999999999</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3.0028099999999988E-2</c:v>
                </c:pt>
                <c:pt idx="38">
                  <c:v>9.8970000000000044E-2</c:v>
                </c:pt>
                <c:pt idx="39">
                  <c:v>0.16608600000000001</c:v>
                </c:pt>
                <c:pt idx="40">
                  <c:v>0.23092799999999999</c:v>
                </c:pt>
                <c:pt idx="41">
                  <c:v>0.29309800000000008</c:v>
                </c:pt>
                <c:pt idx="42">
                  <c:v>0.35225400000000001</c:v>
                </c:pt>
                <c:pt idx="43">
                  <c:v>0.408109</c:v>
                </c:pt>
                <c:pt idx="44">
                  <c:v>0.46042300000000008</c:v>
                </c:pt>
                <c:pt idx="45">
                  <c:v>0.5090129999999915</c:v>
                </c:pt>
                <c:pt idx="46">
                  <c:v>0.55374600000000063</c:v>
                </c:pt>
                <c:pt idx="47">
                  <c:v>0.59453399999998968</c:v>
                </c:pt>
                <c:pt idx="48">
                  <c:v>0.63133799999999951</c:v>
                </c:pt>
                <c:pt idx="49">
                  <c:v>0.66415000000000646</c:v>
                </c:pt>
                <c:pt idx="50">
                  <c:v>0.69301800000000002</c:v>
                </c:pt>
                <c:pt idx="51">
                  <c:v>0.71800100000000588</c:v>
                </c:pt>
                <c:pt idx="52">
                  <c:v>0.739205000000006</c:v>
                </c:pt>
                <c:pt idx="53">
                  <c:v>0.75675400000000737</c:v>
                </c:pt>
                <c:pt idx="54">
                  <c:v>0.7707900000000103</c:v>
                </c:pt>
                <c:pt idx="55">
                  <c:v>0.78148599999999957</c:v>
                </c:pt>
                <c:pt idx="56">
                  <c:v>0.78901399999999422</c:v>
                </c:pt>
                <c:pt idx="57">
                  <c:v>0.79356199999999422</c:v>
                </c:pt>
                <c:pt idx="58">
                  <c:v>0.79533199999999959</c:v>
                </c:pt>
                <c:pt idx="59">
                  <c:v>0.79452</c:v>
                </c:pt>
                <c:pt idx="60">
                  <c:v>0.791327</c:v>
                </c:pt>
                <c:pt idx="61">
                  <c:v>0.78595700000000002</c:v>
                </c:pt>
                <c:pt idx="62">
                  <c:v>0.77860400000000873</c:v>
                </c:pt>
                <c:pt idx="63">
                  <c:v>0.76946800000000004</c:v>
                </c:pt>
                <c:pt idx="64">
                  <c:v>0.75872700000000748</c:v>
                </c:pt>
                <c:pt idx="65">
                  <c:v>0.74656800000000001</c:v>
                </c:pt>
                <c:pt idx="66">
                  <c:v>0.7331569999999995</c:v>
                </c:pt>
                <c:pt idx="67">
                  <c:v>0.71866000000000063</c:v>
                </c:pt>
                <c:pt idx="68">
                  <c:v>0.70322200000000001</c:v>
                </c:pt>
                <c:pt idx="69">
                  <c:v>0.68699299999999996</c:v>
                </c:pt>
                <c:pt idx="70">
                  <c:v>0.67010099999999995</c:v>
                </c:pt>
                <c:pt idx="71">
                  <c:v>0.65266200000000063</c:v>
                </c:pt>
                <c:pt idx="72">
                  <c:v>0.63479900000001177</c:v>
                </c:pt>
                <c:pt idx="73">
                  <c:v>0.61660500000000873</c:v>
                </c:pt>
                <c:pt idx="74">
                  <c:v>0.59817500000000001</c:v>
                </c:pt>
                <c:pt idx="75">
                  <c:v>0.57959400000000005</c:v>
                </c:pt>
                <c:pt idx="76">
                  <c:v>0.56093499999999996</c:v>
                </c:pt>
                <c:pt idx="77">
                  <c:v>0.54226799999999342</c:v>
                </c:pt>
                <c:pt idx="78">
                  <c:v>0.52364599999999994</c:v>
                </c:pt>
                <c:pt idx="79">
                  <c:v>0.50513299999999239</c:v>
                </c:pt>
                <c:pt idx="80">
                  <c:v>0.48676600000000031</c:v>
                </c:pt>
                <c:pt idx="81">
                  <c:v>0.46858900000000031</c:v>
                </c:pt>
                <c:pt idx="82">
                  <c:v>0.45064000000000004</c:v>
                </c:pt>
                <c:pt idx="83">
                  <c:v>0.43294600000000188</c:v>
                </c:pt>
                <c:pt idx="84">
                  <c:v>0.41553800000000002</c:v>
                </c:pt>
                <c:pt idx="85">
                  <c:v>0.39843900000000032</c:v>
                </c:pt>
                <c:pt idx="86">
                  <c:v>0.38166500000000031</c:v>
                </c:pt>
                <c:pt idx="87">
                  <c:v>0.36524100000000004</c:v>
                </c:pt>
                <c:pt idx="88">
                  <c:v>0.34917600000000032</c:v>
                </c:pt>
                <c:pt idx="89">
                  <c:v>0.33348800000000633</c:v>
                </c:pt>
                <c:pt idx="90">
                  <c:v>0.31818400000000374</c:v>
                </c:pt>
                <c:pt idx="91">
                  <c:v>0.30328100000000002</c:v>
                </c:pt>
                <c:pt idx="92">
                  <c:v>0.28878500000000001</c:v>
                </c:pt>
                <c:pt idx="93">
                  <c:v>0.27470600000000001</c:v>
                </c:pt>
                <c:pt idx="94">
                  <c:v>0.26105100000000003</c:v>
                </c:pt>
                <c:pt idx="95">
                  <c:v>0.24783400000000044</c:v>
                </c:pt>
                <c:pt idx="96">
                  <c:v>0.23505499999999999</c:v>
                </c:pt>
                <c:pt idx="97">
                  <c:v>0.22272900000000001</c:v>
                </c:pt>
                <c:pt idx="98">
                  <c:v>0.21085799999999999</c:v>
                </c:pt>
                <c:pt idx="99">
                  <c:v>0.19945399999999999</c:v>
                </c:pt>
                <c:pt idx="100">
                  <c:v>0.18852200000000024</c:v>
                </c:pt>
                <c:pt idx="101">
                  <c:v>0.17807000000000001</c:v>
                </c:pt>
                <c:pt idx="102">
                  <c:v>0.168102</c:v>
                </c:pt>
                <c:pt idx="103">
                  <c:v>0.15862799999999999</c:v>
                </c:pt>
                <c:pt idx="104">
                  <c:v>0.14965200000000001</c:v>
                </c:pt>
                <c:pt idx="105">
                  <c:v>0.141177</c:v>
                </c:pt>
                <c:pt idx="106">
                  <c:v>0.13320899999999999</c:v>
                </c:pt>
                <c:pt idx="107">
                  <c:v>0.12574900000000044</c:v>
                </c:pt>
                <c:pt idx="108">
                  <c:v>0.11879800000000022</c:v>
                </c:pt>
                <c:pt idx="109">
                  <c:v>0.112356</c:v>
                </c:pt>
                <c:pt idx="110">
                  <c:v>0.10642100000000022</c:v>
                </c:pt>
                <c:pt idx="111">
                  <c:v>0.100989</c:v>
                </c:pt>
                <c:pt idx="112">
                  <c:v>9.6052900000000024E-2</c:v>
                </c:pt>
                <c:pt idx="113">
                  <c:v>9.1605700000000026E-2</c:v>
                </c:pt>
                <c:pt idx="114">
                  <c:v>8.7637300000000223E-2</c:v>
                </c:pt>
                <c:pt idx="115">
                  <c:v>8.4135400000000068E-2</c:v>
                </c:pt>
                <c:pt idx="116">
                  <c:v>8.108470000000001E-2</c:v>
                </c:pt>
                <c:pt idx="117">
                  <c:v>7.8469600000000014E-2</c:v>
                </c:pt>
                <c:pt idx="118">
                  <c:v>7.6271099999999967E-2</c:v>
                </c:pt>
                <c:pt idx="119">
                  <c:v>7.4468600000000912E-2</c:v>
                </c:pt>
                <c:pt idx="120">
                  <c:v>7.3039999999999994E-2</c:v>
                </c:pt>
                <c:pt idx="121">
                  <c:v>7.1960200000000002E-2</c:v>
                </c:pt>
                <c:pt idx="122">
                  <c:v>7.1205199999999996E-2</c:v>
                </c:pt>
                <c:pt idx="123">
                  <c:v>7.0747099999999993E-2</c:v>
                </c:pt>
                <c:pt idx="124">
                  <c:v>7.0558399999999993E-2</c:v>
                </c:pt>
                <c:pt idx="125">
                  <c:v>7.0610800000000001E-2</c:v>
                </c:pt>
                <c:pt idx="126">
                  <c:v>7.0874400000000004E-2</c:v>
                </c:pt>
                <c:pt idx="127">
                  <c:v>7.1321099999999998E-2</c:v>
                </c:pt>
                <c:pt idx="128">
                  <c:v>7.1920799999999993E-2</c:v>
                </c:pt>
                <c:pt idx="129">
                  <c:v>7.2644899999999998E-2</c:v>
                </c:pt>
                <c:pt idx="130">
                  <c:v>7.3464900000000014E-2</c:v>
                </c:pt>
                <c:pt idx="131">
                  <c:v>7.4353199999999994E-2</c:v>
                </c:pt>
                <c:pt idx="132">
                  <c:v>7.5283400000000014E-2</c:v>
                </c:pt>
                <c:pt idx="133">
                  <c:v>7.6230999999999993E-2</c:v>
                </c:pt>
                <c:pt idx="134">
                  <c:v>7.7170700000000009E-2</c:v>
                </c:pt>
                <c:pt idx="135">
                  <c:v>7.8082299999999993E-2</c:v>
                </c:pt>
                <c:pt idx="136">
                  <c:v>7.8944200000000006E-2</c:v>
                </c:pt>
                <c:pt idx="137">
                  <c:v>7.9739200000000524E-2</c:v>
                </c:pt>
                <c:pt idx="138">
                  <c:v>8.0450400000000005E-2</c:v>
                </c:pt>
                <c:pt idx="139">
                  <c:v>8.1063900000000022E-2</c:v>
                </c:pt>
                <c:pt idx="140">
                  <c:v>8.1567800000000246E-2</c:v>
                </c:pt>
                <c:pt idx="141">
                  <c:v>8.1951400000000063E-2</c:v>
                </c:pt>
                <c:pt idx="142">
                  <c:v>8.2208299999999998E-2</c:v>
                </c:pt>
                <c:pt idx="143">
                  <c:v>8.2332100000000005E-2</c:v>
                </c:pt>
                <c:pt idx="144">
                  <c:v>8.2319400000000001E-2</c:v>
                </c:pt>
                <c:pt idx="145">
                  <c:v>8.2167900000000002E-2</c:v>
                </c:pt>
                <c:pt idx="146">
                  <c:v>8.1878400000000004E-2</c:v>
                </c:pt>
                <c:pt idx="147">
                  <c:v>8.14526E-2</c:v>
                </c:pt>
                <c:pt idx="148">
                  <c:v>8.0893400000000004E-2</c:v>
                </c:pt>
                <c:pt idx="149">
                  <c:v>8.0206500000000028E-2</c:v>
                </c:pt>
                <c:pt idx="150">
                  <c:v>7.9397000000001036E-2</c:v>
                </c:pt>
                <c:pt idx="151">
                  <c:v>7.847270000000002E-2</c:v>
                </c:pt>
                <c:pt idx="152">
                  <c:v>7.7441899999999994E-2</c:v>
                </c:pt>
                <c:pt idx="153">
                  <c:v>7.6312800000000014E-2</c:v>
                </c:pt>
                <c:pt idx="154">
                  <c:v>7.5096100000000124E-2</c:v>
                </c:pt>
                <c:pt idx="155">
                  <c:v>7.3801199999999997E-2</c:v>
                </c:pt>
                <c:pt idx="156">
                  <c:v>7.2438900000000014E-2</c:v>
                </c:pt>
                <c:pt idx="157">
                  <c:v>7.1019700000000019E-2</c:v>
                </c:pt>
                <c:pt idx="158">
                  <c:v>6.9554500000000019E-2</c:v>
                </c:pt>
                <c:pt idx="159">
                  <c:v>6.8054299999999998E-2</c:v>
                </c:pt>
                <c:pt idx="160">
                  <c:v>6.6529699999999997E-2</c:v>
                </c:pt>
                <c:pt idx="161">
                  <c:v>6.4991400000000504E-2</c:v>
                </c:pt>
                <c:pt idx="162">
                  <c:v>6.3449500000000006E-2</c:v>
                </c:pt>
                <c:pt idx="163">
                  <c:v>6.1914000000000004E-2</c:v>
                </c:pt>
                <c:pt idx="164">
                  <c:v>6.0394800000000033E-2</c:v>
                </c:pt>
                <c:pt idx="165">
                  <c:v>5.8900899999999999E-2</c:v>
                </c:pt>
                <c:pt idx="166">
                  <c:v>5.7441199999999977E-2</c:v>
                </c:pt>
                <c:pt idx="167">
                  <c:v>5.6024299999999999E-2</c:v>
                </c:pt>
                <c:pt idx="168">
                  <c:v>5.4657799999999999E-2</c:v>
                </c:pt>
                <c:pt idx="169">
                  <c:v>5.3350500000000002E-2</c:v>
                </c:pt>
                <c:pt idx="170">
                  <c:v>5.2108800000000004E-2</c:v>
                </c:pt>
                <c:pt idx="171">
                  <c:v>5.0940899999999976E-2</c:v>
                </c:pt>
                <c:pt idx="172">
                  <c:v>4.9853100000000004E-2</c:v>
                </c:pt>
                <c:pt idx="173">
                  <c:v>4.8853300000000002E-2</c:v>
                </c:pt>
                <c:pt idx="174">
                  <c:v>4.7947999999999998E-2</c:v>
                </c:pt>
                <c:pt idx="175">
                  <c:v>4.71455E-2</c:v>
                </c:pt>
                <c:pt idx="176">
                  <c:v>4.6453099999999997E-2</c:v>
                </c:pt>
                <c:pt idx="177">
                  <c:v>4.5879600000000013E-2</c:v>
                </c:pt>
                <c:pt idx="178">
                  <c:v>4.5434700000000022E-2</c:v>
                </c:pt>
                <c:pt idx="179">
                  <c:v>4.5128999999999996E-2</c:v>
                </c:pt>
                <c:pt idx="180">
                  <c:v>4.4975299999999996E-2</c:v>
                </c:pt>
                <c:pt idx="181">
                  <c:v>4.4988199999999999E-2</c:v>
                </c:pt>
                <c:pt idx="182">
                  <c:v>4.5184900000000014E-2</c:v>
                </c:pt>
                <c:pt idx="183">
                  <c:v>4.5587099999999998E-2</c:v>
                </c:pt>
                <c:pt idx="184">
                  <c:v>4.6220499999999977E-2</c:v>
                </c:pt>
                <c:pt idx="185">
                  <c:v>4.7116800000000014E-2</c:v>
                </c:pt>
                <c:pt idx="186">
                  <c:v>4.8316400000000835E-2</c:v>
                </c:pt>
                <c:pt idx="187">
                  <c:v>4.9868900000000708E-2</c:v>
                </c:pt>
                <c:pt idx="188">
                  <c:v>5.1837800000000003E-2</c:v>
                </c:pt>
                <c:pt idx="189">
                  <c:v>5.4305900000000434E-2</c:v>
                </c:pt>
                <c:pt idx="190">
                  <c:v>5.7378700000000032E-2</c:v>
                </c:pt>
                <c:pt idx="191">
                  <c:v>6.1195399999999997E-2</c:v>
                </c:pt>
                <c:pt idx="192">
                  <c:v>6.5941200000000005E-2</c:v>
                </c:pt>
                <c:pt idx="193">
                  <c:v>7.1865899999999996E-2</c:v>
                </c:pt>
                <c:pt idx="194">
                  <c:v>7.9308900000000834E-2</c:v>
                </c:pt>
                <c:pt idx="195">
                  <c:v>8.8742100000000004E-2</c:v>
                </c:pt>
                <c:pt idx="196">
                  <c:v>0.10082600000000012</c:v>
                </c:pt>
                <c:pt idx="197">
                  <c:v>0.11650300000000002</c:v>
                </c:pt>
                <c:pt idx="198">
                  <c:v>0.13712199999999997</c:v>
                </c:pt>
                <c:pt idx="199">
                  <c:v>0.16462299999999988</c:v>
                </c:pt>
                <c:pt idx="200">
                  <c:v>0.20174600000000176</c:v>
                </c:pt>
                <c:pt idx="201">
                  <c:v>0.2521290000000001</c:v>
                </c:pt>
                <c:pt idx="202">
                  <c:v>0.31981600000000526</c:v>
                </c:pt>
                <c:pt idx="203">
                  <c:v>0.40682600000000374</c:v>
                </c:pt>
                <c:pt idx="204">
                  <c:v>0.50657399999999342</c:v>
                </c:pt>
                <c:pt idx="205">
                  <c:v>0.5945869999999871</c:v>
                </c:pt>
                <c:pt idx="206">
                  <c:v>0.63273299999999999</c:v>
                </c:pt>
                <c:pt idx="207">
                  <c:v>0.60244500000000645</c:v>
                </c:pt>
                <c:pt idx="208">
                  <c:v>0.5260629999999924</c:v>
                </c:pt>
                <c:pt idx="209">
                  <c:v>0.43957200000000374</c:v>
                </c:pt>
                <c:pt idx="210">
                  <c:v>0.36428700000000008</c:v>
                </c:pt>
                <c:pt idx="211">
                  <c:v>0.30601400000000323</c:v>
                </c:pt>
                <c:pt idx="212">
                  <c:v>0.26348300000000002</c:v>
                </c:pt>
                <c:pt idx="213">
                  <c:v>0.23369899999999999</c:v>
                </c:pt>
                <c:pt idx="214">
                  <c:v>0.21397600000000044</c:v>
                </c:pt>
                <c:pt idx="215">
                  <c:v>0.20240000000000041</c:v>
                </c:pt>
                <c:pt idx="216">
                  <c:v>0.197822</c:v>
                </c:pt>
                <c:pt idx="217">
                  <c:v>0.19974100000000153</c:v>
                </c:pt>
                <c:pt idx="218">
                  <c:v>0.208175</c:v>
                </c:pt>
                <c:pt idx="219">
                  <c:v>0.22348499999999999</c:v>
                </c:pt>
                <c:pt idx="220">
                  <c:v>0.24600200000000041</c:v>
                </c:pt>
                <c:pt idx="221">
                  <c:v>0.27519500000000002</c:v>
                </c:pt>
                <c:pt idx="222">
                  <c:v>0.30811800000000295</c:v>
                </c:pt>
                <c:pt idx="223">
                  <c:v>0.33774700000000002</c:v>
                </c:pt>
                <c:pt idx="224">
                  <c:v>0.35391700000000031</c:v>
                </c:pt>
                <c:pt idx="225">
                  <c:v>0.34951400000000032</c:v>
                </c:pt>
                <c:pt idx="226">
                  <c:v>0.32703300000000002</c:v>
                </c:pt>
                <c:pt idx="227">
                  <c:v>0.29639100000000002</c:v>
                </c:pt>
                <c:pt idx="228">
                  <c:v>0.26718600000000031</c:v>
                </c:pt>
                <c:pt idx="229">
                  <c:v>0.24462900000000001</c:v>
                </c:pt>
                <c:pt idx="230">
                  <c:v>0.23014100000000001</c:v>
                </c:pt>
                <c:pt idx="231">
                  <c:v>0.22281599999999999</c:v>
                </c:pt>
                <c:pt idx="232">
                  <c:v>0.21986400000000153</c:v>
                </c:pt>
                <c:pt idx="233">
                  <c:v>0.21614600000000167</c:v>
                </c:pt>
                <c:pt idx="234">
                  <c:v>0.20472799999999999</c:v>
                </c:pt>
                <c:pt idx="235">
                  <c:v>0.18119900000000044</c:v>
                </c:pt>
                <c:pt idx="236">
                  <c:v>0.14874100000000201</c:v>
                </c:pt>
                <c:pt idx="237">
                  <c:v>0.115428</c:v>
                </c:pt>
                <c:pt idx="238">
                  <c:v>8.680160000000002E-2</c:v>
                </c:pt>
                <c:pt idx="239">
                  <c:v>6.3449900000000004E-2</c:v>
                </c:pt>
                <c:pt idx="240">
                  <c:v>4.2650300000000002E-2</c:v>
                </c:pt>
                <c:pt idx="241">
                  <c:v>1.9632300000000005E-2</c:v>
                </c:pt>
                <c:pt idx="242">
                  <c:v>0</c:v>
                </c:pt>
                <c:pt idx="243">
                  <c:v>0</c:v>
                </c:pt>
                <c:pt idx="244">
                  <c:v>0</c:v>
                </c:pt>
                <c:pt idx="245">
                  <c:v>0</c:v>
                </c:pt>
                <c:pt idx="246">
                  <c:v>0</c:v>
                </c:pt>
                <c:pt idx="247">
                  <c:v>0</c:v>
                </c:pt>
                <c:pt idx="248">
                  <c:v>0</c:v>
                </c:pt>
              </c:numCache>
            </c:numRef>
          </c:yVal>
        </c:ser>
        <c:ser>
          <c:idx val="0"/>
          <c:order val="1"/>
          <c:tx>
            <c:v>c = 0.1 g/L</c:v>
          </c:tx>
          <c:spPr>
            <a:ln w="12700">
              <a:solidFill>
                <a:srgbClr val="000000"/>
              </a:solidFill>
              <a:prstDash val="solid"/>
            </a:ln>
          </c:spPr>
          <c:marker>
            <c:symbol val="diamond"/>
            <c:size val="4"/>
            <c:spPr>
              <a:solidFill>
                <a:srgbClr val="339966"/>
              </a:solidFill>
              <a:ln>
                <a:solidFill>
                  <a:srgbClr val="339966"/>
                </a:solidFill>
                <a:prstDash val="solid"/>
              </a:ln>
            </c:spPr>
          </c:marker>
          <c:xVal>
            <c:numRef>
              <c:f>'Ioana 17-49'!$S$16:$S$264</c:f>
              <c:numCache>
                <c:formatCode>0.00E+00</c:formatCode>
                <c:ptCount val="249"/>
                <c:pt idx="0">
                  <c:v>7.5537800000000002E-2</c:v>
                </c:pt>
                <c:pt idx="1">
                  <c:v>7.8395900000000032E-2</c:v>
                </c:pt>
                <c:pt idx="2">
                  <c:v>8.136220000000001E-2</c:v>
                </c:pt>
                <c:pt idx="3">
                  <c:v>8.4440600000000018E-2</c:v>
                </c:pt>
                <c:pt idx="4">
                  <c:v>8.7635600000000022E-2</c:v>
                </c:pt>
                <c:pt idx="5">
                  <c:v>9.0951400000000224E-2</c:v>
                </c:pt>
                <c:pt idx="6">
                  <c:v>9.439270000000001E-2</c:v>
                </c:pt>
                <c:pt idx="7">
                  <c:v>9.7964200000000001E-2</c:v>
                </c:pt>
                <c:pt idx="8">
                  <c:v>0.10167100000000009</c:v>
                </c:pt>
                <c:pt idx="9">
                  <c:v>0.105518</c:v>
                </c:pt>
                <c:pt idx="10">
                  <c:v>0.10951000000000002</c:v>
                </c:pt>
                <c:pt idx="11">
                  <c:v>0.11365400000000002</c:v>
                </c:pt>
                <c:pt idx="12">
                  <c:v>0.117954</c:v>
                </c:pt>
                <c:pt idx="13">
                  <c:v>0.122417</c:v>
                </c:pt>
                <c:pt idx="14">
                  <c:v>0.12704900000000041</c:v>
                </c:pt>
                <c:pt idx="15">
                  <c:v>0.131856</c:v>
                </c:pt>
                <c:pt idx="16">
                  <c:v>0.13684499999999999</c:v>
                </c:pt>
                <c:pt idx="17">
                  <c:v>0.14202300000000001</c:v>
                </c:pt>
                <c:pt idx="18">
                  <c:v>0.14739600000000044</c:v>
                </c:pt>
                <c:pt idx="19">
                  <c:v>0.15297300000000041</c:v>
                </c:pt>
                <c:pt idx="20">
                  <c:v>0.15876100000000201</c:v>
                </c:pt>
                <c:pt idx="21">
                  <c:v>0.16476800000000041</c:v>
                </c:pt>
                <c:pt idx="22">
                  <c:v>0.17100299999999999</c:v>
                </c:pt>
                <c:pt idx="23">
                  <c:v>0.17747299999999999</c:v>
                </c:pt>
                <c:pt idx="24">
                  <c:v>0.18418799999999999</c:v>
                </c:pt>
                <c:pt idx="25">
                  <c:v>0.19115699999999997</c:v>
                </c:pt>
                <c:pt idx="26">
                  <c:v>0.19839000000000001</c:v>
                </c:pt>
                <c:pt idx="27">
                  <c:v>0.20589600000000041</c:v>
                </c:pt>
                <c:pt idx="28">
                  <c:v>0.21368699999999999</c:v>
                </c:pt>
                <c:pt idx="29">
                  <c:v>0.221772</c:v>
                </c:pt>
                <c:pt idx="30">
                  <c:v>0.23016300000000001</c:v>
                </c:pt>
                <c:pt idx="31">
                  <c:v>0.238872</c:v>
                </c:pt>
                <c:pt idx="32">
                  <c:v>0.24791000000000238</c:v>
                </c:pt>
                <c:pt idx="33">
                  <c:v>0.25729000000000002</c:v>
                </c:pt>
                <c:pt idx="34">
                  <c:v>0.26702500000000001</c:v>
                </c:pt>
                <c:pt idx="35">
                  <c:v>0.27712800000000032</c:v>
                </c:pt>
                <c:pt idx="36">
                  <c:v>0.28761400000000031</c:v>
                </c:pt>
                <c:pt idx="37">
                  <c:v>0.29849600000000032</c:v>
                </c:pt>
                <c:pt idx="38">
                  <c:v>0.30979000000000001</c:v>
                </c:pt>
                <c:pt idx="39">
                  <c:v>0.32151200000000374</c:v>
                </c:pt>
                <c:pt idx="40">
                  <c:v>0.33367700000000289</c:v>
                </c:pt>
                <c:pt idx="41">
                  <c:v>0.34630200000000289</c:v>
                </c:pt>
                <c:pt idx="42">
                  <c:v>0.35940500000000031</c:v>
                </c:pt>
                <c:pt idx="43">
                  <c:v>0.37300300000000008</c:v>
                </c:pt>
                <c:pt idx="44">
                  <c:v>0.38711700000000032</c:v>
                </c:pt>
                <c:pt idx="45">
                  <c:v>0.40176400000000001</c:v>
                </c:pt>
                <c:pt idx="46">
                  <c:v>0.41696500000000031</c:v>
                </c:pt>
                <c:pt idx="47">
                  <c:v>0.43274200000000002</c:v>
                </c:pt>
                <c:pt idx="48">
                  <c:v>0.4491150000000001</c:v>
                </c:pt>
                <c:pt idx="49">
                  <c:v>0.46610800000000002</c:v>
                </c:pt>
                <c:pt idx="50">
                  <c:v>0.48374400000000001</c:v>
                </c:pt>
                <c:pt idx="51">
                  <c:v>0.50204800000000005</c:v>
                </c:pt>
                <c:pt idx="52">
                  <c:v>0.52104399999999951</c:v>
                </c:pt>
                <c:pt idx="53">
                  <c:v>0.54075799999999996</c:v>
                </c:pt>
                <c:pt idx="54">
                  <c:v>0.56121900000000002</c:v>
                </c:pt>
                <c:pt idx="55">
                  <c:v>0.58245299999998956</c:v>
                </c:pt>
                <c:pt idx="56">
                  <c:v>0.60449100000000588</c:v>
                </c:pt>
                <c:pt idx="57">
                  <c:v>0.62736400000000003</c:v>
                </c:pt>
                <c:pt idx="58">
                  <c:v>0.65110100000000748</c:v>
                </c:pt>
                <c:pt idx="59">
                  <c:v>0.67573600000000633</c:v>
                </c:pt>
                <c:pt idx="60">
                  <c:v>0.70130400000000004</c:v>
                </c:pt>
                <c:pt idx="61">
                  <c:v>0.72783900000000645</c:v>
                </c:pt>
                <c:pt idx="62">
                  <c:v>0.75537799999999999</c:v>
                </c:pt>
                <c:pt idx="63">
                  <c:v>0.78395899999999996</c:v>
                </c:pt>
                <c:pt idx="64">
                  <c:v>0.81362200000000062</c:v>
                </c:pt>
                <c:pt idx="65">
                  <c:v>0.84440599999999999</c:v>
                </c:pt>
                <c:pt idx="66">
                  <c:v>0.87635600000000002</c:v>
                </c:pt>
                <c:pt idx="67">
                  <c:v>0.90951399999999138</c:v>
                </c:pt>
                <c:pt idx="68">
                  <c:v>0.94392699999999996</c:v>
                </c:pt>
                <c:pt idx="69">
                  <c:v>0.97964300000000748</c:v>
                </c:pt>
                <c:pt idx="70">
                  <c:v>1.01671</c:v>
                </c:pt>
                <c:pt idx="71">
                  <c:v>1.05518</c:v>
                </c:pt>
                <c:pt idx="72">
                  <c:v>1.0951</c:v>
                </c:pt>
                <c:pt idx="73">
                  <c:v>1.1365400000000001</c:v>
                </c:pt>
                <c:pt idx="74">
                  <c:v>1.17954</c:v>
                </c:pt>
                <c:pt idx="75">
                  <c:v>1.22417</c:v>
                </c:pt>
                <c:pt idx="76">
                  <c:v>1.2704899999999999</c:v>
                </c:pt>
                <c:pt idx="77">
                  <c:v>1.31856</c:v>
                </c:pt>
                <c:pt idx="78">
                  <c:v>1.3684499999999999</c:v>
                </c:pt>
                <c:pt idx="79">
                  <c:v>1.420229999999987</c:v>
                </c:pt>
                <c:pt idx="80">
                  <c:v>1.4739599999999884</c:v>
                </c:pt>
                <c:pt idx="81">
                  <c:v>1.5297299999999832</c:v>
                </c:pt>
                <c:pt idx="82">
                  <c:v>1.58761</c:v>
                </c:pt>
                <c:pt idx="83">
                  <c:v>1.64768</c:v>
                </c:pt>
                <c:pt idx="84">
                  <c:v>1.7100299999999884</c:v>
                </c:pt>
                <c:pt idx="85">
                  <c:v>1.7747299999999873</c:v>
                </c:pt>
                <c:pt idx="86">
                  <c:v>1.84188</c:v>
                </c:pt>
                <c:pt idx="87">
                  <c:v>1.91157</c:v>
                </c:pt>
                <c:pt idx="88">
                  <c:v>1.9839</c:v>
                </c:pt>
                <c:pt idx="89">
                  <c:v>2.0589599999999977</c:v>
                </c:pt>
                <c:pt idx="90">
                  <c:v>2.136869999999969</c:v>
                </c:pt>
                <c:pt idx="91">
                  <c:v>2.2177199999999999</c:v>
                </c:pt>
                <c:pt idx="92">
                  <c:v>2.3016299999999967</c:v>
                </c:pt>
                <c:pt idx="93">
                  <c:v>2.3887200000000002</c:v>
                </c:pt>
                <c:pt idx="94">
                  <c:v>2.4790999999999968</c:v>
                </c:pt>
                <c:pt idx="95">
                  <c:v>2.5728999999999767</c:v>
                </c:pt>
                <c:pt idx="96">
                  <c:v>2.6702499999999967</c:v>
                </c:pt>
                <c:pt idx="97">
                  <c:v>2.77128</c:v>
                </c:pt>
                <c:pt idx="98">
                  <c:v>2.8761399999999977</c:v>
                </c:pt>
                <c:pt idx="99">
                  <c:v>2.9849600000000001</c:v>
                </c:pt>
                <c:pt idx="100">
                  <c:v>3.0979000000000001</c:v>
                </c:pt>
                <c:pt idx="101">
                  <c:v>3.2151200000000002</c:v>
                </c:pt>
                <c:pt idx="102">
                  <c:v>3.3367699999999672</c:v>
                </c:pt>
                <c:pt idx="103">
                  <c:v>3.4630200000000002</c:v>
                </c:pt>
                <c:pt idx="104">
                  <c:v>3.5940499999999767</c:v>
                </c:pt>
                <c:pt idx="105">
                  <c:v>3.7300300000000002</c:v>
                </c:pt>
                <c:pt idx="106">
                  <c:v>3.8711699999999967</c:v>
                </c:pt>
                <c:pt idx="107">
                  <c:v>4.0176400000000001</c:v>
                </c:pt>
                <c:pt idx="108">
                  <c:v>4.1696499999999999</c:v>
                </c:pt>
                <c:pt idx="109">
                  <c:v>4.3274199999999645</c:v>
                </c:pt>
                <c:pt idx="110">
                  <c:v>4.4911500000000002</c:v>
                </c:pt>
                <c:pt idx="111">
                  <c:v>4.6610799999999966</c:v>
                </c:pt>
                <c:pt idx="112">
                  <c:v>4.83744</c:v>
                </c:pt>
                <c:pt idx="113">
                  <c:v>5.0204799999999965</c:v>
                </c:pt>
                <c:pt idx="114">
                  <c:v>5.2104400000000002</c:v>
                </c:pt>
                <c:pt idx="115">
                  <c:v>5.4075799999999985</c:v>
                </c:pt>
                <c:pt idx="116">
                  <c:v>5.6121899999999645</c:v>
                </c:pt>
                <c:pt idx="117">
                  <c:v>5.8245299999999745</c:v>
                </c:pt>
                <c:pt idx="118">
                  <c:v>6.0449199999999745</c:v>
                </c:pt>
                <c:pt idx="119">
                  <c:v>6.2736300000000034</c:v>
                </c:pt>
                <c:pt idx="120">
                  <c:v>6.5110099999999997</c:v>
                </c:pt>
                <c:pt idx="121">
                  <c:v>6.7573600000000003</c:v>
                </c:pt>
                <c:pt idx="122">
                  <c:v>7.0130400000000002</c:v>
                </c:pt>
                <c:pt idx="123">
                  <c:v>7.2783899999999999</c:v>
                </c:pt>
                <c:pt idx="124">
                  <c:v>7.5537799999999997</c:v>
                </c:pt>
                <c:pt idx="125">
                  <c:v>7.8395900000000003</c:v>
                </c:pt>
                <c:pt idx="126">
                  <c:v>8.1362199999999998</c:v>
                </c:pt>
                <c:pt idx="127">
                  <c:v>8.4440600000000003</c:v>
                </c:pt>
                <c:pt idx="128">
                  <c:v>8.76356</c:v>
                </c:pt>
                <c:pt idx="129">
                  <c:v>9.0951400000000007</c:v>
                </c:pt>
                <c:pt idx="130">
                  <c:v>9.4392700000000005</c:v>
                </c:pt>
                <c:pt idx="131">
                  <c:v>9.7964200000000012</c:v>
                </c:pt>
                <c:pt idx="132">
                  <c:v>10.1671</c:v>
                </c:pt>
                <c:pt idx="133">
                  <c:v>10.5518</c:v>
                </c:pt>
                <c:pt idx="134">
                  <c:v>10.951000000000002</c:v>
                </c:pt>
                <c:pt idx="135">
                  <c:v>11.365400000000148</c:v>
                </c:pt>
                <c:pt idx="136">
                  <c:v>11.795400000000004</c:v>
                </c:pt>
                <c:pt idx="137">
                  <c:v>12.2417</c:v>
                </c:pt>
                <c:pt idx="138">
                  <c:v>12.7049</c:v>
                </c:pt>
                <c:pt idx="139">
                  <c:v>13.185600000000004</c:v>
                </c:pt>
                <c:pt idx="140">
                  <c:v>13.6845</c:v>
                </c:pt>
                <c:pt idx="141">
                  <c:v>14.202300000000001</c:v>
                </c:pt>
                <c:pt idx="142">
                  <c:v>14.739600000000001</c:v>
                </c:pt>
                <c:pt idx="143">
                  <c:v>15.2973</c:v>
                </c:pt>
                <c:pt idx="144">
                  <c:v>15.876100000000006</c:v>
                </c:pt>
                <c:pt idx="145">
                  <c:v>16.476800000000001</c:v>
                </c:pt>
                <c:pt idx="146">
                  <c:v>17.100300000000001</c:v>
                </c:pt>
                <c:pt idx="147">
                  <c:v>17.747299999999989</c:v>
                </c:pt>
                <c:pt idx="148">
                  <c:v>18.418800000000001</c:v>
                </c:pt>
                <c:pt idx="149">
                  <c:v>19.1157</c:v>
                </c:pt>
                <c:pt idx="150">
                  <c:v>19.838999999999999</c:v>
                </c:pt>
                <c:pt idx="151">
                  <c:v>20.589599999999752</c:v>
                </c:pt>
                <c:pt idx="152">
                  <c:v>21.368699999999727</c:v>
                </c:pt>
                <c:pt idx="153">
                  <c:v>22.177199999999999</c:v>
                </c:pt>
                <c:pt idx="154">
                  <c:v>23.016300000000001</c:v>
                </c:pt>
                <c:pt idx="155">
                  <c:v>23.8872</c:v>
                </c:pt>
                <c:pt idx="156">
                  <c:v>24.791</c:v>
                </c:pt>
                <c:pt idx="157">
                  <c:v>25.728999999999989</c:v>
                </c:pt>
                <c:pt idx="158">
                  <c:v>26.702499999999734</c:v>
                </c:pt>
                <c:pt idx="159">
                  <c:v>27.712800000000001</c:v>
                </c:pt>
                <c:pt idx="160">
                  <c:v>28.761399999999789</c:v>
                </c:pt>
                <c:pt idx="161">
                  <c:v>29.849599999999889</c:v>
                </c:pt>
                <c:pt idx="162">
                  <c:v>30.978999999999989</c:v>
                </c:pt>
                <c:pt idx="163">
                  <c:v>32.151200000000003</c:v>
                </c:pt>
                <c:pt idx="164">
                  <c:v>33.367699999999999</c:v>
                </c:pt>
                <c:pt idx="165">
                  <c:v>34.630200000000002</c:v>
                </c:pt>
                <c:pt idx="166">
                  <c:v>35.9405</c:v>
                </c:pt>
                <c:pt idx="167">
                  <c:v>37.3003</c:v>
                </c:pt>
                <c:pt idx="168">
                  <c:v>38.7117</c:v>
                </c:pt>
                <c:pt idx="169">
                  <c:v>40.176400000000001</c:v>
                </c:pt>
                <c:pt idx="170">
                  <c:v>41.696500000000263</c:v>
                </c:pt>
                <c:pt idx="171">
                  <c:v>43.2742</c:v>
                </c:pt>
                <c:pt idx="172">
                  <c:v>44.911499999999997</c:v>
                </c:pt>
                <c:pt idx="173">
                  <c:v>46.610800000000005</c:v>
                </c:pt>
                <c:pt idx="174">
                  <c:v>48.374400000000001</c:v>
                </c:pt>
                <c:pt idx="175">
                  <c:v>50.204800000000006</c:v>
                </c:pt>
                <c:pt idx="176">
                  <c:v>52.104400000000005</c:v>
                </c:pt>
                <c:pt idx="177">
                  <c:v>54.075800000000001</c:v>
                </c:pt>
                <c:pt idx="178">
                  <c:v>56.121900000000011</c:v>
                </c:pt>
                <c:pt idx="179">
                  <c:v>58.245300000000213</c:v>
                </c:pt>
                <c:pt idx="180">
                  <c:v>60.449200000000005</c:v>
                </c:pt>
                <c:pt idx="181">
                  <c:v>62.736400000000003</c:v>
                </c:pt>
                <c:pt idx="182">
                  <c:v>65.110100000000003</c:v>
                </c:pt>
                <c:pt idx="183">
                  <c:v>67.573599999999999</c:v>
                </c:pt>
                <c:pt idx="184">
                  <c:v>70.13039999999998</c:v>
                </c:pt>
                <c:pt idx="185">
                  <c:v>72.783900000000003</c:v>
                </c:pt>
                <c:pt idx="186">
                  <c:v>75.537800000000004</c:v>
                </c:pt>
                <c:pt idx="187">
                  <c:v>78.395899999999983</c:v>
                </c:pt>
                <c:pt idx="188">
                  <c:v>81.362200000000001</c:v>
                </c:pt>
                <c:pt idx="189">
                  <c:v>84.440600000000856</c:v>
                </c:pt>
                <c:pt idx="190">
                  <c:v>87.635599999999982</c:v>
                </c:pt>
                <c:pt idx="191">
                  <c:v>90.951400000000007</c:v>
                </c:pt>
                <c:pt idx="192">
                  <c:v>94.392699999999991</c:v>
                </c:pt>
                <c:pt idx="193">
                  <c:v>97.964200000000929</c:v>
                </c:pt>
                <c:pt idx="194">
                  <c:v>101.67100000000001</c:v>
                </c:pt>
                <c:pt idx="195">
                  <c:v>105.518</c:v>
                </c:pt>
                <c:pt idx="196">
                  <c:v>109.51</c:v>
                </c:pt>
                <c:pt idx="197">
                  <c:v>113.654</c:v>
                </c:pt>
                <c:pt idx="198">
                  <c:v>117.95399999999999</c:v>
                </c:pt>
                <c:pt idx="199">
                  <c:v>122.41700000000074</c:v>
                </c:pt>
                <c:pt idx="200">
                  <c:v>127.04900000000002</c:v>
                </c:pt>
                <c:pt idx="201">
                  <c:v>131.85600000000107</c:v>
                </c:pt>
                <c:pt idx="202">
                  <c:v>136.845</c:v>
                </c:pt>
                <c:pt idx="203">
                  <c:v>142.023</c:v>
                </c:pt>
                <c:pt idx="204">
                  <c:v>147.39600000000004</c:v>
                </c:pt>
                <c:pt idx="205">
                  <c:v>152.97300000000001</c:v>
                </c:pt>
                <c:pt idx="206">
                  <c:v>158.761</c:v>
                </c:pt>
                <c:pt idx="207">
                  <c:v>164.768</c:v>
                </c:pt>
                <c:pt idx="208">
                  <c:v>171.00299999999999</c:v>
                </c:pt>
                <c:pt idx="209">
                  <c:v>177.47300000000001</c:v>
                </c:pt>
                <c:pt idx="210">
                  <c:v>184.18800000000007</c:v>
                </c:pt>
                <c:pt idx="211">
                  <c:v>191.15700000000001</c:v>
                </c:pt>
                <c:pt idx="212">
                  <c:v>198.39000000000001</c:v>
                </c:pt>
                <c:pt idx="213">
                  <c:v>205.89600000000004</c:v>
                </c:pt>
                <c:pt idx="214">
                  <c:v>213.68700000000001</c:v>
                </c:pt>
                <c:pt idx="215">
                  <c:v>221.77199999999999</c:v>
                </c:pt>
                <c:pt idx="216">
                  <c:v>230.16300000000001</c:v>
                </c:pt>
                <c:pt idx="217">
                  <c:v>238.87200000000001</c:v>
                </c:pt>
                <c:pt idx="218">
                  <c:v>247.91</c:v>
                </c:pt>
                <c:pt idx="219">
                  <c:v>257.28999999999894</c:v>
                </c:pt>
                <c:pt idx="220">
                  <c:v>267.02499999999969</c:v>
                </c:pt>
                <c:pt idx="221">
                  <c:v>277.12799999999999</c:v>
                </c:pt>
                <c:pt idx="222">
                  <c:v>287.61399999999969</c:v>
                </c:pt>
                <c:pt idx="223">
                  <c:v>298.49599999999663</c:v>
                </c:pt>
                <c:pt idx="224">
                  <c:v>309.78999999999894</c:v>
                </c:pt>
                <c:pt idx="225">
                  <c:v>321.512</c:v>
                </c:pt>
                <c:pt idx="226">
                  <c:v>333.67700000000002</c:v>
                </c:pt>
                <c:pt idx="227">
                  <c:v>346.30200000000002</c:v>
                </c:pt>
                <c:pt idx="228">
                  <c:v>359.40499999999969</c:v>
                </c:pt>
                <c:pt idx="229">
                  <c:v>373.00299999999999</c:v>
                </c:pt>
                <c:pt idx="230">
                  <c:v>387.11700000000002</c:v>
                </c:pt>
                <c:pt idx="231">
                  <c:v>401.76400000000001</c:v>
                </c:pt>
                <c:pt idx="232">
                  <c:v>416.96499999999969</c:v>
                </c:pt>
                <c:pt idx="233">
                  <c:v>432.74200000000002</c:v>
                </c:pt>
                <c:pt idx="234">
                  <c:v>449.11500000000001</c:v>
                </c:pt>
                <c:pt idx="235">
                  <c:v>466.108</c:v>
                </c:pt>
                <c:pt idx="236">
                  <c:v>483.74400000000031</c:v>
                </c:pt>
                <c:pt idx="237">
                  <c:v>502.048</c:v>
                </c:pt>
                <c:pt idx="238">
                  <c:v>521.04399999999998</c:v>
                </c:pt>
                <c:pt idx="239">
                  <c:v>540.75800000000004</c:v>
                </c:pt>
                <c:pt idx="240">
                  <c:v>561.21900000000005</c:v>
                </c:pt>
                <c:pt idx="241">
                  <c:v>582.45299999999747</c:v>
                </c:pt>
                <c:pt idx="242">
                  <c:v>604.49199999999996</c:v>
                </c:pt>
                <c:pt idx="243">
                  <c:v>627.36399999999946</c:v>
                </c:pt>
                <c:pt idx="244">
                  <c:v>651.101</c:v>
                </c:pt>
                <c:pt idx="245">
                  <c:v>675.73599999999999</c:v>
                </c:pt>
                <c:pt idx="246">
                  <c:v>701.30399999999997</c:v>
                </c:pt>
                <c:pt idx="247">
                  <c:v>727.83900000000006</c:v>
                </c:pt>
                <c:pt idx="248">
                  <c:v>755.37800000000004</c:v>
                </c:pt>
              </c:numCache>
            </c:numRef>
          </c:xVal>
          <c:yVal>
            <c:numRef>
              <c:f>'Ioana 17-49'!$U$16:$U$264</c:f>
              <c:numCache>
                <c:formatCode>0.00E+00</c:formatCode>
                <c:ptCount val="2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0.32944900000000032</c:v>
                </c:pt>
                <c:pt idx="80">
                  <c:v>0.69908899999999996</c:v>
                </c:pt>
                <c:pt idx="81">
                  <c:v>0.90969900000000736</c:v>
                </c:pt>
                <c:pt idx="82">
                  <c:v>0.99939299999999343</c:v>
                </c:pt>
                <c:pt idx="83">
                  <c:v>1</c:v>
                </c:pt>
                <c:pt idx="84">
                  <c:v>0.93778600000000001</c:v>
                </c:pt>
                <c:pt idx="85">
                  <c:v>0.83411900000000005</c:v>
                </c:pt>
                <c:pt idx="86">
                  <c:v>0.70609900000000736</c:v>
                </c:pt>
                <c:pt idx="87">
                  <c:v>0.56712399999999996</c:v>
                </c:pt>
                <c:pt idx="88">
                  <c:v>0.42743300000000001</c:v>
                </c:pt>
                <c:pt idx="89">
                  <c:v>0.29456600000000038</c:v>
                </c:pt>
                <c:pt idx="90">
                  <c:v>0.17381900000000094</c:v>
                </c:pt>
                <c:pt idx="91">
                  <c:v>6.8620700000000007E-2</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1.6195600000000001E-2</c:v>
                </c:pt>
                <c:pt idx="106">
                  <c:v>4.9910700000000134E-2</c:v>
                </c:pt>
                <c:pt idx="107">
                  <c:v>8.11302E-2</c:v>
                </c:pt>
                <c:pt idx="108">
                  <c:v>0.10922300000000144</c:v>
                </c:pt>
                <c:pt idx="109">
                  <c:v>0.13374500000000153</c:v>
                </c:pt>
                <c:pt idx="110">
                  <c:v>0.15442800000000181</c:v>
                </c:pt>
                <c:pt idx="111">
                  <c:v>0.171153</c:v>
                </c:pt>
                <c:pt idx="112">
                  <c:v>0.18393500000000201</c:v>
                </c:pt>
                <c:pt idx="113">
                  <c:v>0.19289899999999999</c:v>
                </c:pt>
                <c:pt idx="114">
                  <c:v>0.19826099999999999</c:v>
                </c:pt>
                <c:pt idx="115">
                  <c:v>0.20030300000000001</c:v>
                </c:pt>
                <c:pt idx="116">
                  <c:v>0.19936300000000001</c:v>
                </c:pt>
                <c:pt idx="117">
                  <c:v>0.19581000000000001</c:v>
                </c:pt>
                <c:pt idx="118">
                  <c:v>0.19003100000000001</c:v>
                </c:pt>
                <c:pt idx="119">
                  <c:v>0.18241900000000263</c:v>
                </c:pt>
                <c:pt idx="120">
                  <c:v>0.17336299999999999</c:v>
                </c:pt>
                <c:pt idx="121">
                  <c:v>0.16323199999999999</c:v>
                </c:pt>
                <c:pt idx="122">
                  <c:v>0.15237600000000001</c:v>
                </c:pt>
                <c:pt idx="123">
                  <c:v>0.14111399999999999</c:v>
                </c:pt>
                <c:pt idx="124">
                  <c:v>0.12973499999999999</c:v>
                </c:pt>
                <c:pt idx="125">
                  <c:v>0.11849200000000019</c:v>
                </c:pt>
                <c:pt idx="126">
                  <c:v>0.10760100000000022</c:v>
                </c:pt>
                <c:pt idx="127">
                  <c:v>9.7244200000000031E-2</c:v>
                </c:pt>
                <c:pt idx="128">
                  <c:v>8.7568300000000265E-2</c:v>
                </c:pt>
                <c:pt idx="129">
                  <c:v>7.8686199999999998E-2</c:v>
                </c:pt>
                <c:pt idx="130">
                  <c:v>7.0680999999999994E-2</c:v>
                </c:pt>
                <c:pt idx="131">
                  <c:v>6.3605999999999996E-2</c:v>
                </c:pt>
                <c:pt idx="132">
                  <c:v>5.7489800000000001E-2</c:v>
                </c:pt>
                <c:pt idx="133">
                  <c:v>5.2338100000000012E-2</c:v>
                </c:pt>
                <c:pt idx="134">
                  <c:v>4.8137300000000001E-2</c:v>
                </c:pt>
                <c:pt idx="135">
                  <c:v>4.4856800000000023E-2</c:v>
                </c:pt>
                <c:pt idx="136">
                  <c:v>4.245260000000077E-2</c:v>
                </c:pt>
                <c:pt idx="137">
                  <c:v>4.0869400000000014E-2</c:v>
                </c:pt>
                <c:pt idx="138">
                  <c:v>4.0043500000000003E-2</c:v>
                </c:pt>
                <c:pt idx="139">
                  <c:v>3.9904599999999998E-2</c:v>
                </c:pt>
                <c:pt idx="140">
                  <c:v>4.0378299999999999E-2</c:v>
                </c:pt>
                <c:pt idx="141">
                  <c:v>4.1387700000000013E-2</c:v>
                </c:pt>
                <c:pt idx="142">
                  <c:v>4.2854800000000012E-2</c:v>
                </c:pt>
                <c:pt idx="143">
                  <c:v>4.4702700000000865E-2</c:v>
                </c:pt>
                <c:pt idx="144">
                  <c:v>4.6855299999999996E-2</c:v>
                </c:pt>
                <c:pt idx="145">
                  <c:v>4.9239900000000003E-2</c:v>
                </c:pt>
                <c:pt idx="146">
                  <c:v>5.1786800000000022E-2</c:v>
                </c:pt>
                <c:pt idx="147">
                  <c:v>5.4431000000000104E-2</c:v>
                </c:pt>
                <c:pt idx="148">
                  <c:v>5.7111600000000123E-2</c:v>
                </c:pt>
                <c:pt idx="149">
                  <c:v>5.9773200000000672E-2</c:v>
                </c:pt>
                <c:pt idx="150">
                  <c:v>6.236560000000077E-2</c:v>
                </c:pt>
                <c:pt idx="151">
                  <c:v>6.4843899999999996E-2</c:v>
                </c:pt>
                <c:pt idx="152">
                  <c:v>6.7169800000000002E-2</c:v>
                </c:pt>
                <c:pt idx="153">
                  <c:v>6.9308900000000034E-2</c:v>
                </c:pt>
                <c:pt idx="154">
                  <c:v>7.1234500000000006E-2</c:v>
                </c:pt>
                <c:pt idx="155">
                  <c:v>7.2923699999999994E-2</c:v>
                </c:pt>
                <c:pt idx="156">
                  <c:v>7.4359100000000011E-2</c:v>
                </c:pt>
                <c:pt idx="157">
                  <c:v>7.5528700000000004E-2</c:v>
                </c:pt>
                <c:pt idx="158">
                  <c:v>7.6425300000000002E-2</c:v>
                </c:pt>
                <c:pt idx="159">
                  <c:v>7.7045700000000009E-2</c:v>
                </c:pt>
                <c:pt idx="160">
                  <c:v>7.7390500000000514E-2</c:v>
                </c:pt>
                <c:pt idx="161">
                  <c:v>7.7464600000000841E-2</c:v>
                </c:pt>
                <c:pt idx="162">
                  <c:v>7.7275499999999997E-2</c:v>
                </c:pt>
                <c:pt idx="163">
                  <c:v>7.6834E-2</c:v>
                </c:pt>
                <c:pt idx="164">
                  <c:v>7.6152600000000084E-2</c:v>
                </c:pt>
                <c:pt idx="165">
                  <c:v>7.5247499999999995E-2</c:v>
                </c:pt>
                <c:pt idx="166">
                  <c:v>7.4134500000000034E-2</c:v>
                </c:pt>
                <c:pt idx="167">
                  <c:v>7.2831600000000524E-2</c:v>
                </c:pt>
                <c:pt idx="168">
                  <c:v>7.1358599999999994E-2</c:v>
                </c:pt>
                <c:pt idx="169">
                  <c:v>6.9734300000000124E-2</c:v>
                </c:pt>
                <c:pt idx="170">
                  <c:v>6.7978399999999994E-2</c:v>
                </c:pt>
                <c:pt idx="171">
                  <c:v>6.6111000000000003E-2</c:v>
                </c:pt>
                <c:pt idx="172">
                  <c:v>6.4151799999999995E-2</c:v>
                </c:pt>
                <c:pt idx="173">
                  <c:v>6.2119700000000014E-2</c:v>
                </c:pt>
                <c:pt idx="174">
                  <c:v>6.0032600000000845E-2</c:v>
                </c:pt>
                <c:pt idx="175">
                  <c:v>5.7908800000000003E-2</c:v>
                </c:pt>
                <c:pt idx="176">
                  <c:v>5.5764100000000004E-2</c:v>
                </c:pt>
                <c:pt idx="177">
                  <c:v>5.3614200000000022E-2</c:v>
                </c:pt>
                <c:pt idx="178">
                  <c:v>5.1473900000000003E-2</c:v>
                </c:pt>
                <c:pt idx="179">
                  <c:v>4.9355599999999999E-2</c:v>
                </c:pt>
                <c:pt idx="180">
                  <c:v>4.7271899999999957E-2</c:v>
                </c:pt>
                <c:pt idx="181">
                  <c:v>4.5233099999999998E-2</c:v>
                </c:pt>
                <c:pt idx="182">
                  <c:v>4.3248699999999987E-2</c:v>
                </c:pt>
                <c:pt idx="183">
                  <c:v>4.1327599999999999E-2</c:v>
                </c:pt>
                <c:pt idx="184">
                  <c:v>3.9476600000000001E-2</c:v>
                </c:pt>
                <c:pt idx="185">
                  <c:v>3.7702400000000004E-2</c:v>
                </c:pt>
                <c:pt idx="186">
                  <c:v>3.6010300000000016E-2</c:v>
                </c:pt>
                <c:pt idx="187">
                  <c:v>3.4404999999999998E-2</c:v>
                </c:pt>
                <c:pt idx="188">
                  <c:v>3.28904E-2</c:v>
                </c:pt>
                <c:pt idx="189">
                  <c:v>3.1469900000000002E-2</c:v>
                </c:pt>
                <c:pt idx="190">
                  <c:v>3.0146800000000001E-2</c:v>
                </c:pt>
                <c:pt idx="191">
                  <c:v>2.8923399999999998E-2</c:v>
                </c:pt>
                <c:pt idx="192">
                  <c:v>2.7802800000000381E-2</c:v>
                </c:pt>
                <c:pt idx="193">
                  <c:v>2.6787600000000002E-2</c:v>
                </c:pt>
                <c:pt idx="194">
                  <c:v>2.588120000000042E-2</c:v>
                </c:pt>
                <c:pt idx="195">
                  <c:v>2.5087400000000006E-2</c:v>
                </c:pt>
                <c:pt idx="196">
                  <c:v>2.4411200000000056E-2</c:v>
                </c:pt>
                <c:pt idx="197">
                  <c:v>2.3859200000000011E-2</c:v>
                </c:pt>
                <c:pt idx="198">
                  <c:v>2.3439800000000052E-2</c:v>
                </c:pt>
                <c:pt idx="199">
                  <c:v>2.3164499999999606E-2</c:v>
                </c:pt>
                <c:pt idx="200">
                  <c:v>2.3048399999999997E-2</c:v>
                </c:pt>
                <c:pt idx="201">
                  <c:v>2.3112299999999978E-2</c:v>
                </c:pt>
                <c:pt idx="202">
                  <c:v>2.3384499999999968E-2</c:v>
                </c:pt>
                <c:pt idx="203">
                  <c:v>2.3903500000000001E-2</c:v>
                </c:pt>
                <c:pt idx="204">
                  <c:v>2.4723200000000001E-2</c:v>
                </c:pt>
                <c:pt idx="205">
                  <c:v>2.5919399999999999E-2</c:v>
                </c:pt>
                <c:pt idx="206">
                  <c:v>2.7600900000000414E-2</c:v>
                </c:pt>
                <c:pt idx="207">
                  <c:v>2.9926499999999967E-2</c:v>
                </c:pt>
                <c:pt idx="208">
                  <c:v>3.3132799999999997E-2</c:v>
                </c:pt>
                <c:pt idx="209">
                  <c:v>3.75804E-2</c:v>
                </c:pt>
                <c:pt idx="210">
                  <c:v>4.3829099999999996E-2</c:v>
                </c:pt>
                <c:pt idx="211">
                  <c:v>5.2754000000000113E-2</c:v>
                </c:pt>
                <c:pt idx="212">
                  <c:v>6.5693000000000029E-2</c:v>
                </c:pt>
                <c:pt idx="213">
                  <c:v>8.4464500000000026E-2</c:v>
                </c:pt>
                <c:pt idx="214">
                  <c:v>0.11047999999999904</c:v>
                </c:pt>
                <c:pt idx="215">
                  <c:v>0.14072299999999999</c:v>
                </c:pt>
                <c:pt idx="216">
                  <c:v>0.1605</c:v>
                </c:pt>
                <c:pt idx="217">
                  <c:v>0.15147200000000041</c:v>
                </c:pt>
                <c:pt idx="218">
                  <c:v>0.12025000000000002</c:v>
                </c:pt>
                <c:pt idx="219">
                  <c:v>8.8055600000001247E-2</c:v>
                </c:pt>
                <c:pt idx="220">
                  <c:v>6.4221E-2</c:v>
                </c:pt>
                <c:pt idx="221">
                  <c:v>4.8391800000000013E-2</c:v>
                </c:pt>
                <c:pt idx="222">
                  <c:v>3.8147199999999999E-2</c:v>
                </c:pt>
                <c:pt idx="223">
                  <c:v>3.1525600000000001E-2</c:v>
                </c:pt>
                <c:pt idx="224">
                  <c:v>2.7249800000000428E-2</c:v>
                </c:pt>
                <c:pt idx="225">
                  <c:v>2.4497000000000001E-2</c:v>
                </c:pt>
                <c:pt idx="226">
                  <c:v>2.2652599999999998E-2</c:v>
                </c:pt>
                <c:pt idx="227">
                  <c:v>2.1059000000000012E-2</c:v>
                </c:pt>
                <c:pt idx="228">
                  <c:v>1.8728399999999999E-2</c:v>
                </c:pt>
                <c:pt idx="229">
                  <c:v>1.4229899999999998E-2</c:v>
                </c:pt>
                <c:pt idx="230">
                  <c:v>6.5234500000000114E-3</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numCache>
            </c:numRef>
          </c:yVal>
        </c:ser>
        <c:ser>
          <c:idx val="0"/>
          <c:order val="2"/>
          <c:tx>
            <c:v>c = 0.01 g/L</c:v>
          </c:tx>
          <c:spPr>
            <a:ln w="12700">
              <a:noFill/>
              <a:prstDash val="solid"/>
            </a:ln>
          </c:spPr>
          <c:marker>
            <c:symbol val="diamond"/>
            <c:size val="4"/>
            <c:spPr>
              <a:solidFill>
                <a:srgbClr val="0070C0"/>
              </a:solidFill>
              <a:ln>
                <a:solidFill>
                  <a:srgbClr val="0070C0"/>
                </a:solidFill>
                <a:prstDash val="solid"/>
              </a:ln>
            </c:spPr>
          </c:marker>
          <c:xVal>
            <c:numRef>
              <c:f>'Ioana 17-49'!$K$16:$K$264</c:f>
              <c:numCache>
                <c:formatCode>0.00E+00</c:formatCode>
                <c:ptCount val="249"/>
                <c:pt idx="0">
                  <c:v>0.75557200000000002</c:v>
                </c:pt>
                <c:pt idx="1">
                  <c:v>0.77691399999999999</c:v>
                </c:pt>
                <c:pt idx="2">
                  <c:v>0.79885799999999996</c:v>
                </c:pt>
                <c:pt idx="3">
                  <c:v>0.82142199999999999</c:v>
                </c:pt>
                <c:pt idx="4">
                  <c:v>0.84462400000000748</c:v>
                </c:pt>
                <c:pt idx="5">
                  <c:v>0.86848000000000003</c:v>
                </c:pt>
                <c:pt idx="6">
                  <c:v>0.893011</c:v>
                </c:pt>
                <c:pt idx="7">
                  <c:v>0.91823399999999422</c:v>
                </c:pt>
                <c:pt idx="8">
                  <c:v>0.94416999999999951</c:v>
                </c:pt>
                <c:pt idx="9">
                  <c:v>0.97083900000000645</c:v>
                </c:pt>
                <c:pt idx="10">
                  <c:v>0.99825999999999959</c:v>
                </c:pt>
                <c:pt idx="11">
                  <c:v>1.0264599999999999</c:v>
                </c:pt>
                <c:pt idx="12">
                  <c:v>1.05545</c:v>
                </c:pt>
                <c:pt idx="13">
                  <c:v>1.0852599999999999</c:v>
                </c:pt>
                <c:pt idx="14">
                  <c:v>1.11591</c:v>
                </c:pt>
                <c:pt idx="15">
                  <c:v>1.1474299999999884</c:v>
                </c:pt>
                <c:pt idx="16">
                  <c:v>1.17984</c:v>
                </c:pt>
                <c:pt idx="17">
                  <c:v>1.2131699999999854</c:v>
                </c:pt>
                <c:pt idx="18">
                  <c:v>1.247439999999987</c:v>
                </c:pt>
                <c:pt idx="19">
                  <c:v>1.28267</c:v>
                </c:pt>
                <c:pt idx="20">
                  <c:v>1.3189</c:v>
                </c:pt>
                <c:pt idx="21">
                  <c:v>1.3561500000000115</c:v>
                </c:pt>
                <c:pt idx="22">
                  <c:v>1.39446</c:v>
                </c:pt>
                <c:pt idx="23">
                  <c:v>1.4338399999999802</c:v>
                </c:pt>
                <c:pt idx="24">
                  <c:v>1.47434</c:v>
                </c:pt>
                <c:pt idx="25">
                  <c:v>1.5159899999999884</c:v>
                </c:pt>
                <c:pt idx="26">
                  <c:v>1.55881</c:v>
                </c:pt>
                <c:pt idx="27">
                  <c:v>1.60284</c:v>
                </c:pt>
                <c:pt idx="28">
                  <c:v>1.6481100000000115</c:v>
                </c:pt>
                <c:pt idx="29">
                  <c:v>1.6946600000000001</c:v>
                </c:pt>
                <c:pt idx="30">
                  <c:v>1.742529999999987</c:v>
                </c:pt>
                <c:pt idx="31">
                  <c:v>1.7917399999999872</c:v>
                </c:pt>
                <c:pt idx="32">
                  <c:v>1.8423499999999999</c:v>
                </c:pt>
                <c:pt idx="33">
                  <c:v>1.89439</c:v>
                </c:pt>
                <c:pt idx="34">
                  <c:v>1.9479</c:v>
                </c:pt>
                <c:pt idx="35">
                  <c:v>2.00292</c:v>
                </c:pt>
                <c:pt idx="36">
                  <c:v>2.0594899999999967</c:v>
                </c:pt>
                <c:pt idx="37">
                  <c:v>2.1176599999999977</c:v>
                </c:pt>
                <c:pt idx="38">
                  <c:v>2.1774800000000001</c:v>
                </c:pt>
                <c:pt idx="39">
                  <c:v>2.2389800000000002</c:v>
                </c:pt>
                <c:pt idx="40">
                  <c:v>2.3022199999999731</c:v>
                </c:pt>
                <c:pt idx="41">
                  <c:v>2.3672499999999967</c:v>
                </c:pt>
                <c:pt idx="42">
                  <c:v>2.43411</c:v>
                </c:pt>
                <c:pt idx="43">
                  <c:v>2.502859999999969</c:v>
                </c:pt>
                <c:pt idx="44">
                  <c:v>2.5735600000000001</c:v>
                </c:pt>
                <c:pt idx="45">
                  <c:v>2.6462499999999967</c:v>
                </c:pt>
                <c:pt idx="46">
                  <c:v>2.7209900000000289</c:v>
                </c:pt>
                <c:pt idx="47">
                  <c:v>2.7978499999999977</c:v>
                </c:pt>
                <c:pt idx="48">
                  <c:v>2.8768799999999533</c:v>
                </c:pt>
                <c:pt idx="49">
                  <c:v>2.9581399999999998</c:v>
                </c:pt>
                <c:pt idx="50">
                  <c:v>3.04169</c:v>
                </c:pt>
                <c:pt idx="51">
                  <c:v>3.1276000000000002</c:v>
                </c:pt>
                <c:pt idx="52">
                  <c:v>3.2159399999999998</c:v>
                </c:pt>
                <c:pt idx="53">
                  <c:v>3.3067799999999967</c:v>
                </c:pt>
                <c:pt idx="54">
                  <c:v>3.4001800000000002</c:v>
                </c:pt>
                <c:pt idx="55">
                  <c:v>3.496219999999969</c:v>
                </c:pt>
                <c:pt idx="56">
                  <c:v>3.59497</c:v>
                </c:pt>
                <c:pt idx="57">
                  <c:v>3.69651</c:v>
                </c:pt>
                <c:pt idx="58">
                  <c:v>3.8009200000000001</c:v>
                </c:pt>
                <c:pt idx="59">
                  <c:v>3.90828</c:v>
                </c:pt>
                <c:pt idx="60">
                  <c:v>4.0186700000000002</c:v>
                </c:pt>
                <c:pt idx="61">
                  <c:v>4.1321799999999955</c:v>
                </c:pt>
                <c:pt idx="62">
                  <c:v>4.2488999999999999</c:v>
                </c:pt>
                <c:pt idx="63">
                  <c:v>4.3689099999999845</c:v>
                </c:pt>
                <c:pt idx="64">
                  <c:v>4.4923099999999998</c:v>
                </c:pt>
                <c:pt idx="65">
                  <c:v>4.6192000000000002</c:v>
                </c:pt>
                <c:pt idx="66">
                  <c:v>4.7496700000000134</c:v>
                </c:pt>
                <c:pt idx="67">
                  <c:v>4.8838200000000001</c:v>
                </c:pt>
                <c:pt idx="68">
                  <c:v>5.0217700000000001</c:v>
                </c:pt>
                <c:pt idx="69">
                  <c:v>5.1636099999999985</c:v>
                </c:pt>
                <c:pt idx="70">
                  <c:v>5.3094599999999996</c:v>
                </c:pt>
                <c:pt idx="71">
                  <c:v>5.4594300000000002</c:v>
                </c:pt>
                <c:pt idx="72">
                  <c:v>5.6136299999999997</c:v>
                </c:pt>
                <c:pt idx="73">
                  <c:v>5.7721900000000002</c:v>
                </c:pt>
                <c:pt idx="74">
                  <c:v>5.9352300000000024</c:v>
                </c:pt>
                <c:pt idx="75">
                  <c:v>6.1028699999999985</c:v>
                </c:pt>
                <c:pt idx="76">
                  <c:v>6.2752500000000024</c:v>
                </c:pt>
                <c:pt idx="77">
                  <c:v>6.4524999999999997</c:v>
                </c:pt>
                <c:pt idx="78">
                  <c:v>6.6347499999999995</c:v>
                </c:pt>
                <c:pt idx="79">
                  <c:v>6.8221499999999855</c:v>
                </c:pt>
                <c:pt idx="80">
                  <c:v>7.0148399999999755</c:v>
                </c:pt>
                <c:pt idx="81">
                  <c:v>7.2129799999999955</c:v>
                </c:pt>
                <c:pt idx="82">
                  <c:v>7.4167100000000001</c:v>
                </c:pt>
                <c:pt idx="83">
                  <c:v>7.6261999999999945</c:v>
                </c:pt>
                <c:pt idx="84">
                  <c:v>7.8416100000000002</c:v>
                </c:pt>
                <c:pt idx="85">
                  <c:v>8.0631000000000004</c:v>
                </c:pt>
                <c:pt idx="86">
                  <c:v>8.2908400000000011</c:v>
                </c:pt>
                <c:pt idx="87">
                  <c:v>8.5250200000000014</c:v>
                </c:pt>
                <c:pt idx="88">
                  <c:v>8.7658100000000001</c:v>
                </c:pt>
                <c:pt idx="89">
                  <c:v>9.0134100000000004</c:v>
                </c:pt>
                <c:pt idx="90">
                  <c:v>9.2679900000000011</c:v>
                </c:pt>
                <c:pt idx="91">
                  <c:v>9.529770000000001</c:v>
                </c:pt>
                <c:pt idx="92">
                  <c:v>9.79894</c:v>
                </c:pt>
                <c:pt idx="93">
                  <c:v>10.075700000000024</c:v>
                </c:pt>
                <c:pt idx="94">
                  <c:v>10.360300000000002</c:v>
                </c:pt>
                <c:pt idx="95">
                  <c:v>10.652900000000002</c:v>
                </c:pt>
                <c:pt idx="96">
                  <c:v>10.953800000000006</c:v>
                </c:pt>
                <c:pt idx="97">
                  <c:v>11.263200000000001</c:v>
                </c:pt>
                <c:pt idx="98">
                  <c:v>11.5814</c:v>
                </c:pt>
                <c:pt idx="99">
                  <c:v>11.9085</c:v>
                </c:pt>
                <c:pt idx="100">
                  <c:v>12.244899999999999</c:v>
                </c:pt>
                <c:pt idx="101">
                  <c:v>12.5907</c:v>
                </c:pt>
                <c:pt idx="102">
                  <c:v>12.946300000000001</c:v>
                </c:pt>
                <c:pt idx="103">
                  <c:v>13.312000000000006</c:v>
                </c:pt>
                <c:pt idx="104">
                  <c:v>13.688000000000001</c:v>
                </c:pt>
                <c:pt idx="105">
                  <c:v>14.0746</c:v>
                </c:pt>
                <c:pt idx="106">
                  <c:v>14.472200000000004</c:v>
                </c:pt>
                <c:pt idx="107">
                  <c:v>14.881</c:v>
                </c:pt>
                <c:pt idx="108">
                  <c:v>15.301300000000001</c:v>
                </c:pt>
                <c:pt idx="109">
                  <c:v>15.733500000000001</c:v>
                </c:pt>
                <c:pt idx="110">
                  <c:v>16.177900000000225</c:v>
                </c:pt>
                <c:pt idx="111">
                  <c:v>16.634799999999988</c:v>
                </c:pt>
                <c:pt idx="112">
                  <c:v>17.104700000000001</c:v>
                </c:pt>
                <c:pt idx="113">
                  <c:v>17.587800000000001</c:v>
                </c:pt>
                <c:pt idx="114">
                  <c:v>18.084599999999789</c:v>
                </c:pt>
                <c:pt idx="115">
                  <c:v>18.595399999999774</c:v>
                </c:pt>
                <c:pt idx="116">
                  <c:v>19.1206</c:v>
                </c:pt>
                <c:pt idx="117">
                  <c:v>19.660699999999792</c:v>
                </c:pt>
                <c:pt idx="118">
                  <c:v>20.216000000000001</c:v>
                </c:pt>
                <c:pt idx="119">
                  <c:v>20.786999999999889</c:v>
                </c:pt>
                <c:pt idx="120">
                  <c:v>21.374199999999988</c:v>
                </c:pt>
                <c:pt idx="121">
                  <c:v>21.977900000000005</c:v>
                </c:pt>
                <c:pt idx="122">
                  <c:v>22.598599999999763</c:v>
                </c:pt>
                <c:pt idx="123">
                  <c:v>23.236999999999988</c:v>
                </c:pt>
                <c:pt idx="124">
                  <c:v>23.8933</c:v>
                </c:pt>
                <c:pt idx="125">
                  <c:v>24.568199999999756</c:v>
                </c:pt>
                <c:pt idx="126">
                  <c:v>25.26209999999972</c:v>
                </c:pt>
                <c:pt idx="127">
                  <c:v>25.975599999999716</c:v>
                </c:pt>
                <c:pt idx="128">
                  <c:v>26.709299999999889</c:v>
                </c:pt>
                <c:pt idx="129">
                  <c:v>27.463799999999669</c:v>
                </c:pt>
                <c:pt idx="130">
                  <c:v>28.2395</c:v>
                </c:pt>
                <c:pt idx="131">
                  <c:v>29.037099999999999</c:v>
                </c:pt>
                <c:pt idx="132">
                  <c:v>29.857299999999999</c:v>
                </c:pt>
                <c:pt idx="133">
                  <c:v>30.700599999999774</c:v>
                </c:pt>
                <c:pt idx="134">
                  <c:v>31.567799999999789</c:v>
                </c:pt>
                <c:pt idx="135">
                  <c:v>32.459400000000002</c:v>
                </c:pt>
                <c:pt idx="136">
                  <c:v>33.376200000000004</c:v>
                </c:pt>
                <c:pt idx="137">
                  <c:v>34.319000000000003</c:v>
                </c:pt>
                <c:pt idx="138">
                  <c:v>35.288300000000113</c:v>
                </c:pt>
                <c:pt idx="139">
                  <c:v>36.285000000000011</c:v>
                </c:pt>
                <c:pt idx="140">
                  <c:v>37.309899999999999</c:v>
                </c:pt>
                <c:pt idx="141">
                  <c:v>38.363800000000005</c:v>
                </c:pt>
                <c:pt idx="142">
                  <c:v>39.447400000000002</c:v>
                </c:pt>
                <c:pt idx="143">
                  <c:v>40.561600000000006</c:v>
                </c:pt>
                <c:pt idx="144">
                  <c:v>41.707300000000011</c:v>
                </c:pt>
                <c:pt idx="145">
                  <c:v>42.885300000000001</c:v>
                </c:pt>
                <c:pt idx="146">
                  <c:v>44.096600000000002</c:v>
                </c:pt>
                <c:pt idx="147">
                  <c:v>45.342100000000002</c:v>
                </c:pt>
                <c:pt idx="148">
                  <c:v>46.622800000000012</c:v>
                </c:pt>
                <c:pt idx="149">
                  <c:v>47.939700000000002</c:v>
                </c:pt>
                <c:pt idx="150">
                  <c:v>49.293800000000012</c:v>
                </c:pt>
                <c:pt idx="151">
                  <c:v>50.686100000000003</c:v>
                </c:pt>
                <c:pt idx="152">
                  <c:v>52.117800000000003</c:v>
                </c:pt>
                <c:pt idx="153">
                  <c:v>53.589800000000004</c:v>
                </c:pt>
                <c:pt idx="154">
                  <c:v>55.103500000000011</c:v>
                </c:pt>
                <c:pt idx="155">
                  <c:v>56.6599</c:v>
                </c:pt>
                <c:pt idx="156">
                  <c:v>58.260300000000363</c:v>
                </c:pt>
                <c:pt idx="157">
                  <c:v>59.905900000000003</c:v>
                </c:pt>
                <c:pt idx="158">
                  <c:v>61.598000000000013</c:v>
                </c:pt>
                <c:pt idx="159">
                  <c:v>63.337800000000001</c:v>
                </c:pt>
                <c:pt idx="160">
                  <c:v>65.126799999999989</c:v>
                </c:pt>
                <c:pt idx="161">
                  <c:v>66.966399999999993</c:v>
                </c:pt>
                <c:pt idx="162">
                  <c:v>68.857900000000001</c:v>
                </c:pt>
                <c:pt idx="163">
                  <c:v>70.802799999999948</c:v>
                </c:pt>
                <c:pt idx="164">
                  <c:v>72.802599999999998</c:v>
                </c:pt>
                <c:pt idx="165">
                  <c:v>74.85899999999998</c:v>
                </c:pt>
                <c:pt idx="166">
                  <c:v>76.973399999999998</c:v>
                </c:pt>
                <c:pt idx="167">
                  <c:v>79.147499999999994</c:v>
                </c:pt>
                <c:pt idx="168">
                  <c:v>81.383099999999999</c:v>
                </c:pt>
                <c:pt idx="169">
                  <c:v>83.681799999999981</c:v>
                </c:pt>
                <c:pt idx="170">
                  <c:v>86.045400000000001</c:v>
                </c:pt>
                <c:pt idx="171">
                  <c:v>88.475799999999978</c:v>
                </c:pt>
                <c:pt idx="172">
                  <c:v>90.974800000000002</c:v>
                </c:pt>
                <c:pt idx="173">
                  <c:v>93.544399999999996</c:v>
                </c:pt>
                <c:pt idx="174">
                  <c:v>96.186599999999999</c:v>
                </c:pt>
                <c:pt idx="175">
                  <c:v>98.903499999999994</c:v>
                </c:pt>
                <c:pt idx="176">
                  <c:v>101.697</c:v>
                </c:pt>
                <c:pt idx="177">
                  <c:v>104.57</c:v>
                </c:pt>
                <c:pt idx="178">
                  <c:v>107.523</c:v>
                </c:pt>
                <c:pt idx="179">
                  <c:v>110.56</c:v>
                </c:pt>
                <c:pt idx="180">
                  <c:v>113.68300000000001</c:v>
                </c:pt>
                <c:pt idx="181">
                  <c:v>116.89400000000002</c:v>
                </c:pt>
                <c:pt idx="182">
                  <c:v>120.196</c:v>
                </c:pt>
                <c:pt idx="183">
                  <c:v>123.59099999999999</c:v>
                </c:pt>
                <c:pt idx="184">
                  <c:v>127.08199999999999</c:v>
                </c:pt>
                <c:pt idx="185">
                  <c:v>130.67099999999999</c:v>
                </c:pt>
                <c:pt idx="186">
                  <c:v>134.36200000000107</c:v>
                </c:pt>
                <c:pt idx="187">
                  <c:v>138.15700000000001</c:v>
                </c:pt>
                <c:pt idx="188">
                  <c:v>142.059</c:v>
                </c:pt>
                <c:pt idx="189">
                  <c:v>146.072</c:v>
                </c:pt>
                <c:pt idx="190">
                  <c:v>150.19800000000001</c:v>
                </c:pt>
                <c:pt idx="191">
                  <c:v>154.44</c:v>
                </c:pt>
                <c:pt idx="192">
                  <c:v>158.80200000000067</c:v>
                </c:pt>
                <c:pt idx="193">
                  <c:v>163.28800000000001</c:v>
                </c:pt>
                <c:pt idx="194">
                  <c:v>167.9</c:v>
                </c:pt>
                <c:pt idx="195">
                  <c:v>172.642</c:v>
                </c:pt>
                <c:pt idx="196">
                  <c:v>177.51900000000001</c:v>
                </c:pt>
                <c:pt idx="197">
                  <c:v>182.53300000000002</c:v>
                </c:pt>
                <c:pt idx="198">
                  <c:v>187.68800000000007</c:v>
                </c:pt>
                <c:pt idx="199">
                  <c:v>192.99</c:v>
                </c:pt>
                <c:pt idx="200">
                  <c:v>198.441</c:v>
                </c:pt>
                <c:pt idx="201">
                  <c:v>204.04599999999999</c:v>
                </c:pt>
                <c:pt idx="202">
                  <c:v>209.809</c:v>
                </c:pt>
                <c:pt idx="203">
                  <c:v>215.73499999999999</c:v>
                </c:pt>
                <c:pt idx="204">
                  <c:v>221.82900000000001</c:v>
                </c:pt>
                <c:pt idx="205">
                  <c:v>228.09399999999999</c:v>
                </c:pt>
                <c:pt idx="206">
                  <c:v>234.53700000000001</c:v>
                </c:pt>
                <c:pt idx="207">
                  <c:v>241.16200000000001</c:v>
                </c:pt>
                <c:pt idx="208">
                  <c:v>247.97300000000001</c:v>
                </c:pt>
                <c:pt idx="209">
                  <c:v>254.97800000000001</c:v>
                </c:pt>
                <c:pt idx="210">
                  <c:v>262.17899999999969</c:v>
                </c:pt>
                <c:pt idx="211">
                  <c:v>269.58499999999964</c:v>
                </c:pt>
                <c:pt idx="212">
                  <c:v>277.19900000000001</c:v>
                </c:pt>
                <c:pt idx="213">
                  <c:v>285.029</c:v>
                </c:pt>
                <c:pt idx="214">
                  <c:v>293.08</c:v>
                </c:pt>
                <c:pt idx="215">
                  <c:v>301.358</c:v>
                </c:pt>
                <c:pt idx="216">
                  <c:v>309.87</c:v>
                </c:pt>
                <c:pt idx="217">
                  <c:v>318.62200000000001</c:v>
                </c:pt>
                <c:pt idx="218">
                  <c:v>327.62200000000001</c:v>
                </c:pt>
                <c:pt idx="219">
                  <c:v>336.87599999999969</c:v>
                </c:pt>
                <c:pt idx="220">
                  <c:v>346.39099999999894</c:v>
                </c:pt>
                <c:pt idx="221">
                  <c:v>356.17500000000001</c:v>
                </c:pt>
                <c:pt idx="222">
                  <c:v>366.23499999999899</c:v>
                </c:pt>
                <c:pt idx="223">
                  <c:v>376.58</c:v>
                </c:pt>
                <c:pt idx="224">
                  <c:v>387.21599999999899</c:v>
                </c:pt>
                <c:pt idx="225">
                  <c:v>398.15300000000002</c:v>
                </c:pt>
                <c:pt idx="226">
                  <c:v>409.399</c:v>
                </c:pt>
                <c:pt idx="227">
                  <c:v>420.96299999999923</c:v>
                </c:pt>
                <c:pt idx="228">
                  <c:v>432.85300000000001</c:v>
                </c:pt>
                <c:pt idx="229">
                  <c:v>445.07900000000001</c:v>
                </c:pt>
                <c:pt idx="230">
                  <c:v>457.65100000000001</c:v>
                </c:pt>
                <c:pt idx="231">
                  <c:v>470.577</c:v>
                </c:pt>
                <c:pt idx="232">
                  <c:v>483.86900000000031</c:v>
                </c:pt>
                <c:pt idx="233">
                  <c:v>497.53599999999869</c:v>
                </c:pt>
                <c:pt idx="234">
                  <c:v>511.589</c:v>
                </c:pt>
                <c:pt idx="235">
                  <c:v>526.03899999999999</c:v>
                </c:pt>
                <c:pt idx="236">
                  <c:v>540.89699999999948</c:v>
                </c:pt>
                <c:pt idx="237">
                  <c:v>556.17499999999995</c:v>
                </c:pt>
                <c:pt idx="238">
                  <c:v>571.88499999999999</c:v>
                </c:pt>
                <c:pt idx="239">
                  <c:v>588.03800000000001</c:v>
                </c:pt>
                <c:pt idx="240">
                  <c:v>604.64699999999948</c:v>
                </c:pt>
                <c:pt idx="241">
                  <c:v>621.726</c:v>
                </c:pt>
                <c:pt idx="242">
                  <c:v>639.28599999999994</c:v>
                </c:pt>
                <c:pt idx="243">
                  <c:v>657.34299999999746</c:v>
                </c:pt>
                <c:pt idx="244">
                  <c:v>675.91</c:v>
                </c:pt>
                <c:pt idx="245">
                  <c:v>695.00099999999998</c:v>
                </c:pt>
                <c:pt idx="246">
                  <c:v>714.63199999999949</c:v>
                </c:pt>
                <c:pt idx="247">
                  <c:v>734.81699999999796</c:v>
                </c:pt>
                <c:pt idx="248">
                  <c:v>755.572</c:v>
                </c:pt>
              </c:numCache>
            </c:numRef>
          </c:xVal>
          <c:yVal>
            <c:numRef>
              <c:f>'Ioana 17-49'!$M$16:$M$264</c:f>
              <c:numCache>
                <c:formatCode>0.00E+00</c:formatCode>
                <c:ptCount val="24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2.0459800000000042E-2</c:v>
                </c:pt>
                <c:pt idx="74">
                  <c:v>4.1006500000000001E-2</c:v>
                </c:pt>
                <c:pt idx="75">
                  <c:v>5.7898000000000532E-2</c:v>
                </c:pt>
                <c:pt idx="76">
                  <c:v>7.2274400000000003E-2</c:v>
                </c:pt>
                <c:pt idx="77">
                  <c:v>8.4853900000000065E-2</c:v>
                </c:pt>
                <c:pt idx="78">
                  <c:v>9.6032100000000023E-2</c:v>
                </c:pt>
                <c:pt idx="79">
                  <c:v>0.10597100000000002</c:v>
                </c:pt>
                <c:pt idx="80">
                  <c:v>0.11466999999999998</c:v>
                </c:pt>
                <c:pt idx="81">
                  <c:v>0.122019</c:v>
                </c:pt>
                <c:pt idx="82">
                  <c:v>0.127854</c:v>
                </c:pt>
                <c:pt idx="83">
                  <c:v>0.13198599999999999</c:v>
                </c:pt>
                <c:pt idx="84">
                  <c:v>0.13423499999999999</c:v>
                </c:pt>
                <c:pt idx="85">
                  <c:v>0.13444400000000176</c:v>
                </c:pt>
                <c:pt idx="86">
                  <c:v>0.13250300000000001</c:v>
                </c:pt>
                <c:pt idx="87">
                  <c:v>0.12834899999999999</c:v>
                </c:pt>
                <c:pt idx="88">
                  <c:v>0.12197600000000022</c:v>
                </c:pt>
                <c:pt idx="89">
                  <c:v>0.113437</c:v>
                </c:pt>
                <c:pt idx="90">
                  <c:v>0.10283500000000002</c:v>
                </c:pt>
                <c:pt idx="91">
                  <c:v>9.0330800000000044E-2</c:v>
                </c:pt>
                <c:pt idx="92">
                  <c:v>7.6125499999999999E-2</c:v>
                </c:pt>
                <c:pt idx="93">
                  <c:v>6.0460300000000022E-2</c:v>
                </c:pt>
                <c:pt idx="94">
                  <c:v>4.3607899999999977E-2</c:v>
                </c:pt>
                <c:pt idx="95">
                  <c:v>2.5863199999999999E-2</c:v>
                </c:pt>
                <c:pt idx="96">
                  <c:v>7.5357500000000719E-3</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8.6666700000000048E-3</c:v>
                </c:pt>
                <c:pt idx="128">
                  <c:v>2.0503899999999999E-2</c:v>
                </c:pt>
                <c:pt idx="129">
                  <c:v>3.1659000000000055E-2</c:v>
                </c:pt>
                <c:pt idx="130">
                  <c:v>4.2046100000000003E-2</c:v>
                </c:pt>
                <c:pt idx="131">
                  <c:v>5.1593800000000002E-2</c:v>
                </c:pt>
                <c:pt idx="132">
                  <c:v>6.02462E-2</c:v>
                </c:pt>
                <c:pt idx="133">
                  <c:v>6.7961700000000014E-2</c:v>
                </c:pt>
                <c:pt idx="134">
                  <c:v>7.4711700000000533E-2</c:v>
                </c:pt>
                <c:pt idx="135">
                  <c:v>8.048290000000001E-2</c:v>
                </c:pt>
                <c:pt idx="136">
                  <c:v>8.5272500000000001E-2</c:v>
                </c:pt>
                <c:pt idx="137">
                  <c:v>8.9091400000000265E-2</c:v>
                </c:pt>
                <c:pt idx="138">
                  <c:v>9.1959700000000005E-2</c:v>
                </c:pt>
                <c:pt idx="139">
                  <c:v>9.3908200000000025E-2</c:v>
                </c:pt>
                <c:pt idx="140">
                  <c:v>9.4976600000000022E-2</c:v>
                </c:pt>
                <c:pt idx="141">
                  <c:v>9.5210400000000001E-2</c:v>
                </c:pt>
                <c:pt idx="142">
                  <c:v>9.4663600000000028E-2</c:v>
                </c:pt>
                <c:pt idx="143">
                  <c:v>9.3394300000001373E-2</c:v>
                </c:pt>
                <c:pt idx="144">
                  <c:v>9.1464400000000043E-2</c:v>
                </c:pt>
                <c:pt idx="145">
                  <c:v>8.8939000000000046E-2</c:v>
                </c:pt>
                <c:pt idx="146">
                  <c:v>8.588620000000001E-2</c:v>
                </c:pt>
                <c:pt idx="147">
                  <c:v>8.23739E-2</c:v>
                </c:pt>
                <c:pt idx="148">
                  <c:v>7.8469600000000014E-2</c:v>
                </c:pt>
                <c:pt idx="149">
                  <c:v>7.42419E-2</c:v>
                </c:pt>
                <c:pt idx="150">
                  <c:v>6.9755700000000004E-2</c:v>
                </c:pt>
                <c:pt idx="151">
                  <c:v>6.5074999999999994E-2</c:v>
                </c:pt>
                <c:pt idx="152">
                  <c:v>6.0261099999999998E-2</c:v>
                </c:pt>
                <c:pt idx="153">
                  <c:v>5.5370500000000003E-2</c:v>
                </c:pt>
                <c:pt idx="154">
                  <c:v>5.0457700000000022E-2</c:v>
                </c:pt>
                <c:pt idx="155">
                  <c:v>4.5572099999999997E-2</c:v>
                </c:pt>
                <c:pt idx="156">
                  <c:v>4.0758900000000022E-2</c:v>
                </c:pt>
                <c:pt idx="157">
                  <c:v>3.6059400000000005E-2</c:v>
                </c:pt>
                <c:pt idx="158">
                  <c:v>3.15094E-2</c:v>
                </c:pt>
                <c:pt idx="159">
                  <c:v>2.714130000000041E-2</c:v>
                </c:pt>
                <c:pt idx="160">
                  <c:v>2.2982200000000012E-2</c:v>
                </c:pt>
                <c:pt idx="161">
                  <c:v>1.9055100000000005E-2</c:v>
                </c:pt>
                <c:pt idx="162">
                  <c:v>1.5378899999999999E-2</c:v>
                </c:pt>
                <c:pt idx="163">
                  <c:v>1.1968299999999999E-2</c:v>
                </c:pt>
                <c:pt idx="164">
                  <c:v>8.8347700000000005E-3</c:v>
                </c:pt>
                <c:pt idx="165">
                  <c:v>5.9858300000000114E-3</c:v>
                </c:pt>
                <c:pt idx="166">
                  <c:v>3.4262899999999998E-3</c:v>
                </c:pt>
                <c:pt idx="167">
                  <c:v>1.1580900000000061E-3</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1.55992E-3</c:v>
                </c:pt>
                <c:pt idx="184">
                  <c:v>3.8522399999999998E-3</c:v>
                </c:pt>
                <c:pt idx="185">
                  <c:v>6.4981400000000133E-3</c:v>
                </c:pt>
                <c:pt idx="186">
                  <c:v>9.5480100000000009E-3</c:v>
                </c:pt>
                <c:pt idx="187">
                  <c:v>1.3068800000000021E-2</c:v>
                </c:pt>
                <c:pt idx="188">
                  <c:v>1.71492E-2</c:v>
                </c:pt>
                <c:pt idx="189">
                  <c:v>2.1907200000000012E-2</c:v>
                </c:pt>
                <c:pt idx="190">
                  <c:v>2.7499300000000435E-2</c:v>
                </c:pt>
                <c:pt idx="191">
                  <c:v>3.4135600000000002E-2</c:v>
                </c:pt>
                <c:pt idx="192">
                  <c:v>4.2100000000000012E-2</c:v>
                </c:pt>
                <c:pt idx="193">
                  <c:v>5.1780000000000014E-2</c:v>
                </c:pt>
                <c:pt idx="194">
                  <c:v>6.3711599999999993E-2</c:v>
                </c:pt>
                <c:pt idx="195">
                  <c:v>7.864829999999999E-2</c:v>
                </c:pt>
                <c:pt idx="196">
                  <c:v>9.7658100000000025E-2</c:v>
                </c:pt>
                <c:pt idx="197">
                  <c:v>0.12228300000000022</c:v>
                </c:pt>
                <c:pt idx="198">
                  <c:v>0.15476400000000201</c:v>
                </c:pt>
                <c:pt idx="199">
                  <c:v>0.19837399999999997</c:v>
                </c:pt>
                <c:pt idx="200">
                  <c:v>0.25781600000000032</c:v>
                </c:pt>
                <c:pt idx="201">
                  <c:v>0.33949900000000038</c:v>
                </c:pt>
                <c:pt idx="202">
                  <c:v>0.45087600000000289</c:v>
                </c:pt>
                <c:pt idx="203">
                  <c:v>0.59654599999999958</c:v>
                </c:pt>
                <c:pt idx="204">
                  <c:v>0.76716799999999996</c:v>
                </c:pt>
                <c:pt idx="205">
                  <c:v>0.92308400000000002</c:v>
                </c:pt>
                <c:pt idx="206">
                  <c:v>1</c:v>
                </c:pt>
                <c:pt idx="207">
                  <c:v>0.96398099999999998</c:v>
                </c:pt>
                <c:pt idx="208">
                  <c:v>0.84851199999999949</c:v>
                </c:pt>
                <c:pt idx="209">
                  <c:v>0.71138500000000005</c:v>
                </c:pt>
                <c:pt idx="210">
                  <c:v>0.58813299999999036</c:v>
                </c:pt>
                <c:pt idx="211">
                  <c:v>0.48939800000000289</c:v>
                </c:pt>
                <c:pt idx="212">
                  <c:v>0.41388600000000436</c:v>
                </c:pt>
                <c:pt idx="213">
                  <c:v>0.35694100000000001</c:v>
                </c:pt>
                <c:pt idx="214">
                  <c:v>0.31388400000000527</c:v>
                </c:pt>
                <c:pt idx="215">
                  <c:v>0.28081200000000323</c:v>
                </c:pt>
                <c:pt idx="216">
                  <c:v>0.25447900000000001</c:v>
                </c:pt>
                <c:pt idx="217">
                  <c:v>0.23189899999999999</c:v>
                </c:pt>
                <c:pt idx="218">
                  <c:v>0.20979500000000176</c:v>
                </c:pt>
                <c:pt idx="219">
                  <c:v>0.18386000000000041</c:v>
                </c:pt>
                <c:pt idx="220">
                  <c:v>0.14782000000000001</c:v>
                </c:pt>
                <c:pt idx="221">
                  <c:v>9.2644200000000024E-2</c:v>
                </c:pt>
                <c:pt idx="222">
                  <c:v>7.1985E-3</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numCache>
            </c:numRef>
          </c:yVal>
        </c:ser>
        <c:dLbls/>
        <c:axId val="60130432"/>
        <c:axId val="60132352"/>
      </c:scatterChart>
      <c:valAx>
        <c:axId val="60130432"/>
        <c:scaling>
          <c:logBase val="10"/>
          <c:orientation val="minMax"/>
          <c:max val="1000"/>
          <c:min val="0.1"/>
        </c:scaling>
        <c:axPos val="b"/>
        <c:title>
          <c:tx>
            <c:rich>
              <a:bodyPr/>
              <a:lstStyle/>
              <a:p>
                <a:pPr>
                  <a:defRPr sz="1000" b="1" i="0" u="none" strike="noStrike" baseline="0">
                    <a:solidFill>
                      <a:schemeClr val="bg1">
                        <a:lumMod val="85000"/>
                      </a:schemeClr>
                    </a:solidFill>
                    <a:latin typeface="+mn-lt"/>
                    <a:ea typeface="Arial"/>
                    <a:cs typeface="Arial"/>
                  </a:defRPr>
                </a:pPr>
                <a:r>
                  <a:rPr lang="en-US" sz="1000" baseline="0">
                    <a:solidFill>
                      <a:schemeClr val="bg1">
                        <a:lumMod val="85000"/>
                      </a:schemeClr>
                    </a:solidFill>
                    <a:latin typeface="+mn-lt"/>
                  </a:rPr>
                  <a:t>Hydrodynamic radius (nm)</a:t>
                </a:r>
              </a:p>
            </c:rich>
          </c:tx>
          <c:layout>
            <c:manualLayout>
              <c:xMode val="edge"/>
              <c:yMode val="edge"/>
              <c:x val="0.37068840579710666"/>
              <c:y val="0.79022716987961861"/>
            </c:manualLayout>
          </c:layout>
          <c:spPr>
            <a:noFill/>
            <a:ln w="25400">
              <a:noFill/>
            </a:ln>
          </c:spPr>
        </c:title>
        <c:numFmt formatCode="General" sourceLinked="0"/>
        <c:minorTickMark val="in"/>
        <c:tickLblPos val="nextTo"/>
        <c:spPr>
          <a:ln w="15875">
            <a:solidFill>
              <a:schemeClr val="bg1">
                <a:lumMod val="85000"/>
              </a:schemeClr>
            </a:solidFill>
            <a:prstDash val="solid"/>
          </a:ln>
        </c:spPr>
        <c:txPr>
          <a:bodyPr rot="0" vert="horz"/>
          <a:lstStyle/>
          <a:p>
            <a:pPr>
              <a:defRPr sz="1000" b="1" i="0" u="none" strike="noStrike" baseline="0">
                <a:solidFill>
                  <a:schemeClr val="bg1">
                    <a:lumMod val="85000"/>
                  </a:schemeClr>
                </a:solidFill>
                <a:latin typeface="+mn-lt"/>
                <a:ea typeface="Arial"/>
                <a:cs typeface="Arial"/>
              </a:defRPr>
            </a:pPr>
            <a:endParaRPr lang="en-US"/>
          </a:p>
        </c:txPr>
        <c:crossAx val="60132352"/>
        <c:crosses val="autoZero"/>
        <c:crossBetween val="midCat"/>
        <c:majorUnit val="10"/>
      </c:valAx>
      <c:valAx>
        <c:axId val="60132352"/>
        <c:scaling>
          <c:orientation val="minMax"/>
          <c:max val="1"/>
          <c:min val="0"/>
        </c:scaling>
        <c:axPos val="l"/>
        <c:title>
          <c:tx>
            <c:rich>
              <a:bodyPr/>
              <a:lstStyle/>
              <a:p>
                <a:pPr>
                  <a:defRPr sz="1000" b="1" i="0" u="none" strike="noStrike" baseline="0">
                    <a:solidFill>
                      <a:schemeClr val="bg1">
                        <a:lumMod val="85000"/>
                      </a:schemeClr>
                    </a:solidFill>
                    <a:latin typeface="+mn-lt"/>
                    <a:ea typeface="Arial"/>
                    <a:cs typeface="Arial"/>
                  </a:defRPr>
                </a:pPr>
                <a:r>
                  <a:rPr lang="en-US" sz="1000" baseline="0">
                    <a:solidFill>
                      <a:schemeClr val="bg1">
                        <a:lumMod val="85000"/>
                      </a:schemeClr>
                    </a:solidFill>
                    <a:latin typeface="+mn-lt"/>
                  </a:rPr>
                  <a:t>Relative intensity</a:t>
                </a:r>
              </a:p>
            </c:rich>
          </c:tx>
          <c:layout>
            <c:manualLayout>
              <c:xMode val="edge"/>
              <c:yMode val="edge"/>
              <c:x val="5.5680132374757345E-3"/>
              <c:y val="0.16945243913476551"/>
            </c:manualLayout>
          </c:layout>
          <c:spPr>
            <a:noFill/>
            <a:ln w="25400">
              <a:noFill/>
            </a:ln>
          </c:spPr>
        </c:title>
        <c:numFmt formatCode="General" sourceLinked="0"/>
        <c:tickLblPos val="nextTo"/>
        <c:spPr>
          <a:ln w="15875">
            <a:solidFill>
              <a:schemeClr val="bg1">
                <a:lumMod val="85000"/>
              </a:schemeClr>
            </a:solidFill>
            <a:prstDash val="solid"/>
          </a:ln>
        </c:spPr>
        <c:txPr>
          <a:bodyPr rot="0" vert="horz"/>
          <a:lstStyle/>
          <a:p>
            <a:pPr>
              <a:defRPr sz="1000" b="1" i="0" u="none" strike="noStrike" baseline="0">
                <a:solidFill>
                  <a:schemeClr val="bg1">
                    <a:lumMod val="85000"/>
                  </a:schemeClr>
                </a:solidFill>
                <a:latin typeface="+mn-lt"/>
                <a:ea typeface="Arial"/>
                <a:cs typeface="Arial"/>
              </a:defRPr>
            </a:pPr>
            <a:endParaRPr lang="en-US"/>
          </a:p>
        </c:txPr>
        <c:crossAx val="60130432"/>
        <c:crossesAt val="0.1"/>
        <c:crossBetween val="midCat"/>
        <c:majorUnit val="0.2"/>
      </c:valAx>
      <c:spPr>
        <a:noFill/>
        <a:ln w="25400">
          <a:noFill/>
        </a:ln>
      </c:spPr>
    </c:plotArea>
    <c:legend>
      <c:legendPos val="b"/>
      <c:layout>
        <c:manualLayout>
          <c:xMode val="edge"/>
          <c:yMode val="edge"/>
          <c:x val="6.2193312792424414E-5"/>
          <c:y val="0.89576613268169081"/>
          <c:w val="0.95736277530525216"/>
          <c:h val="5.7311716519550103E-2"/>
        </c:manualLayout>
      </c:layout>
      <c:spPr>
        <a:noFill/>
        <a:ln w="3175">
          <a:noFill/>
          <a:prstDash val="solid"/>
        </a:ln>
      </c:spPr>
      <c:txPr>
        <a:bodyPr/>
        <a:lstStyle/>
        <a:p>
          <a:pPr>
            <a:defRPr sz="1000" b="1" i="0" u="none" strike="noStrike" baseline="0">
              <a:solidFill>
                <a:schemeClr val="bg1">
                  <a:lumMod val="85000"/>
                </a:schemeClr>
              </a:solidFill>
              <a:latin typeface="+mn-lt"/>
              <a:ea typeface="Arial"/>
              <a:cs typeface="Arial"/>
            </a:defRPr>
          </a:pPr>
          <a:endParaRPr lang="en-US"/>
        </a:p>
      </c:txPr>
    </c:legend>
    <c:plotVisOnly val="1"/>
    <c:dispBlanksAs val="gap"/>
  </c:chart>
  <c:spPr>
    <a:noFill/>
    <a:ln w="3175">
      <a:noFill/>
      <a:prstDash val="solid"/>
    </a:ln>
  </c:spPr>
  <c:txPr>
    <a:bodyPr/>
    <a:lstStyle/>
    <a:p>
      <a:pPr>
        <a:defRPr sz="975"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8C9F8-8570-4656-92B6-844195E020AC}" type="slidenum">
              <a:rPr lang="en-US"/>
              <a:pPr>
                <a:defRPr/>
              </a:pPr>
              <a:t>‹#›</a:t>
            </a:fld>
            <a:endParaRPr lang="en-US"/>
          </a:p>
        </p:txBody>
      </p:sp>
    </p:spTree>
  </p:cSld>
  <p:clrMapOvr>
    <a:masterClrMapping/>
  </p:clrMapOvr>
  <p:transition spd="med">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D387A-137A-4957-906B-6928D16BC96D}" type="slidenum">
              <a:rPr lang="en-US"/>
              <a:pPr>
                <a:defRPr/>
              </a:pPr>
              <a:t>‹#›</a:t>
            </a:fld>
            <a:endParaRPr lang="en-US"/>
          </a:p>
        </p:txBody>
      </p:sp>
    </p:spTree>
  </p:cSld>
  <p:clrMapOvr>
    <a:masterClrMapping/>
  </p:clrMapOvr>
  <p:transition spd="med">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B25134-1A63-470D-8D99-BB8A66D0CB35}" type="slidenum">
              <a:rPr lang="en-US"/>
              <a:pPr>
                <a:defRPr/>
              </a:pPr>
              <a:t>‹#›</a:t>
            </a:fld>
            <a:endParaRPr lang="en-US"/>
          </a:p>
        </p:txBody>
      </p:sp>
    </p:spTree>
  </p:cSld>
  <p:clrMapOvr>
    <a:masterClrMapping/>
  </p:clrMapOvr>
  <p:transition spd="med">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66AFC7-8855-4618-A984-8C1B5769B741}" type="slidenum">
              <a:rPr lang="en-US"/>
              <a:pPr>
                <a:defRPr/>
              </a:pPr>
              <a:t>‹#›</a:t>
            </a:fld>
            <a:endParaRPr lang="en-US"/>
          </a:p>
        </p:txBody>
      </p:sp>
    </p:spTree>
  </p:cSld>
  <p:clrMapOvr>
    <a:masterClrMapping/>
  </p:clrMapOvr>
  <p:transition spd="med">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873D81-AB57-42DD-B28A-ECEBB7E2DB02}" type="slidenum">
              <a:rPr lang="en-US"/>
              <a:pPr>
                <a:defRPr/>
              </a:pPr>
              <a:t>‹#›</a:t>
            </a:fld>
            <a:endParaRPr lang="en-US"/>
          </a:p>
        </p:txBody>
      </p:sp>
    </p:spTree>
  </p:cSld>
  <p:clrMapOvr>
    <a:masterClrMapping/>
  </p:clrMapOvr>
  <p:transition spd="med">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917920-0E05-4CEC-A40F-6E1CBC3B8BBF}" type="slidenum">
              <a:rPr lang="en-US"/>
              <a:pPr>
                <a:defRPr/>
              </a:pPr>
              <a:t>‹#›</a:t>
            </a:fld>
            <a:endParaRPr lang="en-US"/>
          </a:p>
        </p:txBody>
      </p:sp>
    </p:spTree>
  </p:cSld>
  <p:clrMapOvr>
    <a:masterClrMapping/>
  </p:clrMapOvr>
  <p:transition spd="med">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BB9025-E9E4-46B7-8673-8B638397819C}" type="slidenum">
              <a:rPr lang="en-US"/>
              <a:pPr>
                <a:defRPr/>
              </a:pPr>
              <a:t>‹#›</a:t>
            </a:fld>
            <a:endParaRPr lang="en-US"/>
          </a:p>
        </p:txBody>
      </p:sp>
    </p:spTree>
  </p:cSld>
  <p:clrMapOvr>
    <a:masterClrMapping/>
  </p:clrMapOvr>
  <p:transition spd="med">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4DB70D-6CB7-42F2-B62F-0C4EF27414AE}" type="slidenum">
              <a:rPr lang="en-US"/>
              <a:pPr>
                <a:defRPr/>
              </a:pPr>
              <a:t>‹#›</a:t>
            </a:fld>
            <a:endParaRPr lang="en-US"/>
          </a:p>
        </p:txBody>
      </p:sp>
    </p:spTree>
  </p:cSld>
  <p:clrMapOvr>
    <a:masterClrMapping/>
  </p:clrMapOvr>
  <p:transition spd="med">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BC0986-7651-4BD1-87A7-7AEC84B693F8}" type="slidenum">
              <a:rPr lang="en-US"/>
              <a:pPr>
                <a:defRPr/>
              </a:pPr>
              <a:t>‹#›</a:t>
            </a:fld>
            <a:endParaRPr lang="en-US"/>
          </a:p>
        </p:txBody>
      </p:sp>
    </p:spTree>
  </p:cSld>
  <p:clrMapOvr>
    <a:masterClrMapping/>
  </p:clrMapOvr>
  <p:transition spd="med">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5C54B-B955-49C4-94DD-9B9793CF0C68}" type="slidenum">
              <a:rPr lang="en-US"/>
              <a:pPr>
                <a:defRPr/>
              </a:pPr>
              <a:t>‹#›</a:t>
            </a:fld>
            <a:endParaRPr lang="en-US"/>
          </a:p>
        </p:txBody>
      </p:sp>
    </p:spTree>
  </p:cSld>
  <p:clrMapOvr>
    <a:masterClrMapping/>
  </p:clrMapOvr>
  <p:transition spd="med">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22D732-AFDA-4A5D-BC20-7E47BB2D26FB}" type="slidenum">
              <a:rPr lang="en-US"/>
              <a:pPr>
                <a:defRPr/>
              </a:pPr>
              <a:t>‹#›</a:t>
            </a:fld>
            <a:endParaRPr lang="en-US"/>
          </a:p>
        </p:txBody>
      </p:sp>
    </p:spTree>
  </p:cSld>
  <p:clrMapOvr>
    <a:masterClrMapping/>
  </p:clrMapOvr>
  <p:transition spd="med">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chemeClr val="tx1"/>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chemeClr val="tx1"/>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chemeClr val="tx1"/>
                </a:solidFill>
                <a:cs typeface="+mn-cs"/>
              </a:defRPr>
            </a:lvl1pPr>
          </a:lstStyle>
          <a:p>
            <a:pPr>
              <a:defRPr/>
            </a:pPr>
            <a:fld id="{395C0671-FA64-4D7B-AEB9-638F6EF9DF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cover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6.bin"/><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gif"/><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1.png"/><Relationship Id="rId2" Type="http://schemas.openxmlformats.org/officeDocument/2006/relationships/image" Target="../media/image84.emf"/><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25603" name="Rectangle 8"/>
          <p:cNvSpPr>
            <a:spLocks noChangeArrowheads="1"/>
          </p:cNvSpPr>
          <p:nvPr/>
        </p:nvSpPr>
        <p:spPr bwMode="auto">
          <a:xfrm>
            <a:off x="8763000" y="2971800"/>
            <a:ext cx="381000" cy="388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9" name="Text Box 6"/>
          <p:cNvSpPr txBox="1">
            <a:spLocks noChangeArrowheads="1"/>
          </p:cNvSpPr>
          <p:nvPr/>
        </p:nvSpPr>
        <p:spPr bwMode="auto">
          <a:xfrm rot="-5400000">
            <a:off x="5842000" y="2184113"/>
            <a:ext cx="6172200" cy="584775"/>
          </a:xfrm>
          <a:prstGeom prst="rect">
            <a:avLst/>
          </a:prstGeom>
          <a:noFill/>
          <a:ln w="9525">
            <a:noFill/>
            <a:miter lim="800000"/>
            <a:headEnd/>
            <a:tailEnd/>
          </a:ln>
        </p:spPr>
        <p:txBody>
          <a:bodyPr wrap="square" anchor="b" anchorCtr="1">
            <a:spAutoFit/>
          </a:bodyPr>
          <a:lstStyle/>
          <a:p>
            <a:pPr eaLnBrk="0" hangingPunct="0">
              <a:spcBef>
                <a:spcPct val="50000"/>
              </a:spcBef>
            </a:pPr>
            <a:r>
              <a:rPr lang="fr-FR" sz="3200" dirty="0">
                <a:latin typeface="Century Gothic" pitchFamily="34" charset="0"/>
              </a:rPr>
              <a:t>Séminaire </a:t>
            </a:r>
            <a:r>
              <a:rPr lang="en-US" sz="3200" dirty="0" err="1" smtClean="0">
                <a:latin typeface="Century Gothic" pitchFamily="34" charset="0"/>
              </a:rPr>
              <a:t>Bucuresti</a:t>
            </a:r>
            <a:r>
              <a:rPr lang="ro-RO" sz="3200" dirty="0" smtClean="0">
                <a:latin typeface="Century Gothic" pitchFamily="34" charset="0"/>
              </a:rPr>
              <a:t> 2011</a:t>
            </a:r>
            <a:endParaRPr lang="fr-FR" sz="3200" dirty="0">
              <a:latin typeface="Century Gothic" pitchFamily="34" charset="0"/>
            </a:endParaRPr>
          </a:p>
        </p:txBody>
      </p:sp>
      <p:sp>
        <p:nvSpPr>
          <p:cNvPr id="25605" name="TextBox 18"/>
          <p:cNvSpPr txBox="1">
            <a:spLocks noChangeArrowheads="1"/>
          </p:cNvSpPr>
          <p:nvPr/>
        </p:nvSpPr>
        <p:spPr bwMode="auto">
          <a:xfrm>
            <a:off x="228600" y="4616450"/>
            <a:ext cx="7924800" cy="1323439"/>
          </a:xfrm>
          <a:prstGeom prst="rect">
            <a:avLst/>
          </a:prstGeom>
          <a:noFill/>
          <a:ln w="9525">
            <a:noFill/>
            <a:miter lim="800000"/>
            <a:headEnd/>
            <a:tailEnd/>
          </a:ln>
        </p:spPr>
        <p:txBody>
          <a:bodyPr>
            <a:spAutoFit/>
          </a:bodyPr>
          <a:lstStyle/>
          <a:p>
            <a:pPr algn="ctr"/>
            <a:r>
              <a:rPr lang="fr-FR" sz="2000" dirty="0" smtClean="0">
                <a:solidFill>
                  <a:srgbClr val="FFFF00"/>
                </a:solidFill>
              </a:rPr>
              <a:t>Azo-polymères photosensibles</a:t>
            </a:r>
            <a:r>
              <a:rPr lang="ro-RO" sz="2000" dirty="0" smtClean="0">
                <a:solidFill>
                  <a:srgbClr val="FFFF00"/>
                </a:solidFill>
              </a:rPr>
              <a:t> pour des aplications biologiques</a:t>
            </a:r>
            <a:endParaRPr lang="fr-FR" sz="2000" dirty="0" smtClean="0">
              <a:solidFill>
                <a:srgbClr val="FFFF00"/>
              </a:solidFill>
            </a:endParaRPr>
          </a:p>
          <a:p>
            <a:pPr algn="ctr"/>
            <a:endParaRPr lang="ro-RO" sz="2000" dirty="0" smtClean="0">
              <a:solidFill>
                <a:srgbClr val="FFFF00"/>
              </a:solidFill>
            </a:endParaRPr>
          </a:p>
          <a:p>
            <a:pPr algn="ctr"/>
            <a:r>
              <a:rPr lang="en-US" sz="2000" dirty="0" smtClean="0"/>
              <a:t>IFA, </a:t>
            </a:r>
            <a:r>
              <a:rPr lang="en-US" sz="2000" dirty="0" err="1" smtClean="0"/>
              <a:t>Bucuresti</a:t>
            </a:r>
            <a:r>
              <a:rPr lang="ro-RO" sz="2000" dirty="0" smtClean="0"/>
              <a:t>, </a:t>
            </a:r>
            <a:r>
              <a:rPr lang="en-US" sz="2000" dirty="0"/>
              <a:t>2</a:t>
            </a:r>
            <a:r>
              <a:rPr lang="ro-RO" sz="2000" dirty="0" smtClean="0"/>
              <a:t>0 </a:t>
            </a:r>
            <a:r>
              <a:rPr lang="fr-FR" sz="2000" dirty="0" smtClean="0"/>
              <a:t>octobre</a:t>
            </a:r>
            <a:r>
              <a:rPr lang="ro-RO" sz="2000" dirty="0" smtClean="0"/>
              <a:t> 2011</a:t>
            </a:r>
            <a:endParaRPr lang="ro-RO" sz="2000" dirty="0"/>
          </a:p>
        </p:txBody>
      </p:sp>
      <p:sp>
        <p:nvSpPr>
          <p:cNvPr id="25606"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o-RO"/>
          </a:p>
        </p:txBody>
      </p:sp>
      <p:pic>
        <p:nvPicPr>
          <p:cNvPr id="25607" name="Picture 20"/>
          <p:cNvPicPr>
            <a:picLocks noChangeAspect="1" noChangeArrowheads="1"/>
          </p:cNvPicPr>
          <p:nvPr/>
        </p:nvPicPr>
        <p:blipFill>
          <a:blip r:embed="rId2" cstate="print"/>
          <a:srcRect/>
          <a:stretch>
            <a:fillRect/>
          </a:stretch>
        </p:blipFill>
        <p:spPr bwMode="auto">
          <a:xfrm>
            <a:off x="304800" y="1066800"/>
            <a:ext cx="867190" cy="1160462"/>
          </a:xfrm>
          <a:prstGeom prst="rect">
            <a:avLst/>
          </a:prstGeom>
          <a:noFill/>
          <a:ln w="9525">
            <a:noFill/>
            <a:miter lim="800000"/>
            <a:headEnd/>
            <a:tailEnd/>
          </a:ln>
        </p:spPr>
      </p:pic>
      <p:sp>
        <p:nvSpPr>
          <p:cNvPr id="25608" name="TextBox 26"/>
          <p:cNvSpPr txBox="1">
            <a:spLocks noChangeArrowheads="1"/>
          </p:cNvSpPr>
          <p:nvPr/>
        </p:nvSpPr>
        <p:spPr bwMode="auto">
          <a:xfrm>
            <a:off x="2268424" y="1371600"/>
            <a:ext cx="4834978" cy="830997"/>
          </a:xfrm>
          <a:prstGeom prst="rect">
            <a:avLst/>
          </a:prstGeom>
          <a:noFill/>
          <a:ln w="9525">
            <a:noFill/>
            <a:miter lim="800000"/>
            <a:headEnd/>
            <a:tailEnd/>
          </a:ln>
        </p:spPr>
        <p:txBody>
          <a:bodyPr wrap="none">
            <a:spAutoFit/>
          </a:bodyPr>
          <a:lstStyle/>
          <a:p>
            <a:pPr algn="ctr"/>
            <a:r>
              <a:rPr lang="fr-FR" dirty="0"/>
              <a:t>Projet </a:t>
            </a:r>
            <a:r>
              <a:rPr lang="ro-RO" dirty="0" smtClean="0"/>
              <a:t>bilateral fra</a:t>
            </a:r>
            <a:r>
              <a:rPr lang="en-US" dirty="0" smtClean="0"/>
              <a:t>n</a:t>
            </a:r>
            <a:r>
              <a:rPr lang="ro-RO" dirty="0" smtClean="0"/>
              <a:t>co-roumain</a:t>
            </a:r>
          </a:p>
          <a:p>
            <a:pPr algn="ctr"/>
            <a:r>
              <a:rPr lang="ro-RO" dirty="0" smtClean="0"/>
              <a:t>BIOAZO</a:t>
            </a:r>
            <a:endParaRPr lang="fr-FR" dirty="0"/>
          </a:p>
        </p:txBody>
      </p:sp>
      <p:pic>
        <p:nvPicPr>
          <p:cNvPr id="25612" name="Picture 15"/>
          <p:cNvPicPr>
            <a:picLocks noChangeAspect="1" noChangeArrowheads="1"/>
          </p:cNvPicPr>
          <p:nvPr/>
        </p:nvPicPr>
        <p:blipFill>
          <a:blip r:embed="rId3" cstate="print"/>
          <a:srcRect/>
          <a:stretch>
            <a:fillRect/>
          </a:stretch>
        </p:blipFill>
        <p:spPr bwMode="auto">
          <a:xfrm>
            <a:off x="3276600" y="2514600"/>
            <a:ext cx="2438400" cy="1649412"/>
          </a:xfrm>
          <a:prstGeom prst="rect">
            <a:avLst/>
          </a:prstGeom>
          <a:noFill/>
          <a:ln w="9525">
            <a:noFill/>
            <a:miter lim="800000"/>
            <a:headEnd/>
            <a:tailEnd/>
          </a:ln>
        </p:spPr>
      </p:pic>
      <p:pic>
        <p:nvPicPr>
          <p:cNvPr id="25613" name="Picture 3"/>
          <p:cNvPicPr>
            <a:picLocks noChangeAspect="1" noChangeArrowheads="1"/>
          </p:cNvPicPr>
          <p:nvPr/>
        </p:nvPicPr>
        <p:blipFill>
          <a:blip r:embed="rId4" cstate="print"/>
          <a:srcRect b="28000"/>
          <a:stretch>
            <a:fillRect/>
          </a:stretch>
        </p:blipFill>
        <p:spPr bwMode="auto">
          <a:xfrm>
            <a:off x="6248400" y="2514600"/>
            <a:ext cx="1677987" cy="1657350"/>
          </a:xfrm>
          <a:prstGeom prst="rect">
            <a:avLst/>
          </a:prstGeom>
          <a:noFill/>
          <a:ln w="9525">
            <a:noFill/>
            <a:miter lim="800000"/>
            <a:headEnd/>
            <a:tailEnd/>
          </a:ln>
        </p:spPr>
      </p:pic>
      <p:pic>
        <p:nvPicPr>
          <p:cNvPr id="12" name="Picture 11" descr="m2"/>
          <p:cNvPicPr>
            <a:picLocks noChangeAspect="1" noChangeArrowheads="1"/>
          </p:cNvPicPr>
          <p:nvPr/>
        </p:nvPicPr>
        <p:blipFill>
          <a:blip r:embed="rId5" cstate="print">
            <a:lum bright="-6000" contrast="6000"/>
          </a:blip>
          <a:srcRect l="14011" t="1756" r="1317" b="-420"/>
          <a:stretch>
            <a:fillRect/>
          </a:stretch>
        </p:blipFill>
        <p:spPr bwMode="auto">
          <a:xfrm>
            <a:off x="762000" y="2514600"/>
            <a:ext cx="2071616" cy="1698031"/>
          </a:xfrm>
          <a:prstGeom prst="rect">
            <a:avLst/>
          </a:prstGeom>
          <a:noFill/>
        </p:spPr>
      </p:pic>
      <p:pic>
        <p:nvPicPr>
          <p:cNvPr id="172033" name="Picture 1"/>
          <p:cNvPicPr>
            <a:picLocks noChangeAspect="1" noChangeArrowheads="1"/>
          </p:cNvPicPr>
          <p:nvPr/>
        </p:nvPicPr>
        <p:blipFill>
          <a:blip r:embed="rId6" cstate="print"/>
          <a:srcRect/>
          <a:stretch>
            <a:fillRect/>
          </a:stretch>
        </p:blipFill>
        <p:spPr bwMode="auto">
          <a:xfrm>
            <a:off x="1371600" y="152400"/>
            <a:ext cx="6429375" cy="990600"/>
          </a:xfrm>
          <a:prstGeom prst="rect">
            <a:avLst/>
          </a:prstGeom>
          <a:noFill/>
          <a:ln w="9525">
            <a:noFill/>
            <a:miter lim="800000"/>
            <a:headEnd/>
            <a:tailEnd/>
          </a:ln>
        </p:spPr>
      </p:pic>
      <p:pic>
        <p:nvPicPr>
          <p:cNvPr id="172034" name="Picture 2"/>
          <p:cNvPicPr>
            <a:picLocks noChangeAspect="1" noChangeArrowheads="1"/>
          </p:cNvPicPr>
          <p:nvPr/>
        </p:nvPicPr>
        <p:blipFill>
          <a:blip r:embed="rId7" cstate="print"/>
          <a:srcRect/>
          <a:stretch>
            <a:fillRect/>
          </a:stretch>
        </p:blipFill>
        <p:spPr bwMode="auto">
          <a:xfrm>
            <a:off x="7696200" y="1295400"/>
            <a:ext cx="657225" cy="657225"/>
          </a:xfrm>
          <a:prstGeom prst="rect">
            <a:avLst/>
          </a:prstGeom>
          <a:noFill/>
          <a:ln w="9525">
            <a:noFill/>
            <a:miter lim="800000"/>
            <a:headEnd/>
            <a:tailEnd/>
          </a:ln>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3429178"/>
            <a:ext cx="532876" cy="3428822"/>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024527" y="2316198"/>
            <a:ext cx="5756346" cy="584200"/>
          </a:xfrm>
          <a:prstGeom prst="rect">
            <a:avLst/>
          </a:prstGeom>
          <a:noFill/>
          <a:ln w="9525">
            <a:noFill/>
            <a:miter lim="800000"/>
            <a:headEnd/>
            <a:tailEnd/>
          </a:ln>
        </p:spPr>
        <p:txBody>
          <a:bodyPr anchor="b" anchorCtr="1">
            <a:spAutoFit/>
          </a:bodyPr>
          <a:lstStyle/>
          <a:p>
            <a:pPr eaLnBrk="0" hangingPunct="0">
              <a:spcBef>
                <a:spcPct val="50000"/>
              </a:spcBef>
            </a:pPr>
            <a:r>
              <a:rPr lang="fr-FR" sz="3200" dirty="0"/>
              <a:t>Surfaces </a:t>
            </a:r>
            <a:r>
              <a:rPr lang="fr-FR" sz="3200" dirty="0" err="1"/>
              <a:t>nano-structuré</a:t>
            </a:r>
            <a:r>
              <a:rPr lang="ro-RO" sz="3200" dirty="0"/>
              <a:t>e</a:t>
            </a:r>
            <a:r>
              <a:rPr lang="fr-FR" sz="3200" dirty="0"/>
              <a:t>s</a:t>
            </a:r>
            <a:endParaRPr lang="en-US" sz="3200" dirty="0">
              <a:latin typeface="Century Gothic" pitchFamily="34" charset="0"/>
            </a:endParaRPr>
          </a:p>
        </p:txBody>
      </p:sp>
      <p:pic>
        <p:nvPicPr>
          <p:cNvPr id="212993"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81000"/>
            <a:ext cx="6657975" cy="2467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2994" name="Picture 2" descr="D:\Contracte\2011\CEA\Rezultate\INFLPR\AFM\11_234_AR31R3_4 bis\11_234_AR31R3_4 bis_10 micro 3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0550" y="3352800"/>
            <a:ext cx="4114800" cy="30861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D:\Contracte\2011\CEA\Rezultate\INFLPR\AFM\11_277_AR47R2_6\11_277_AR47R2_6_10 micro 3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7175" y="3352800"/>
            <a:ext cx="4114800" cy="30861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8278210"/>
      </p:ext>
    </p:extLst>
  </p:cSld>
  <p:clrMapOvr>
    <a:masterClrMapping/>
  </p:clrMapOvr>
  <p:transition spd="med">
    <p:cover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3429178"/>
            <a:ext cx="532876" cy="3428822"/>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024527" y="2316198"/>
            <a:ext cx="5756346" cy="584200"/>
          </a:xfrm>
          <a:prstGeom prst="rect">
            <a:avLst/>
          </a:prstGeom>
          <a:noFill/>
          <a:ln w="9525">
            <a:noFill/>
            <a:miter lim="800000"/>
            <a:headEnd/>
            <a:tailEnd/>
          </a:ln>
        </p:spPr>
        <p:txBody>
          <a:bodyPr anchor="b" anchorCtr="1">
            <a:spAutoFit/>
          </a:bodyPr>
          <a:lstStyle/>
          <a:p>
            <a:pPr eaLnBrk="0" hangingPunct="0">
              <a:spcBef>
                <a:spcPct val="50000"/>
              </a:spcBef>
            </a:pPr>
            <a:r>
              <a:rPr lang="fr-FR" sz="3200" dirty="0"/>
              <a:t>Surfaces </a:t>
            </a:r>
            <a:r>
              <a:rPr lang="fr-FR" sz="3200" dirty="0" err="1"/>
              <a:t>nano-structuré</a:t>
            </a:r>
            <a:r>
              <a:rPr lang="ro-RO" sz="3200" dirty="0"/>
              <a:t>e</a:t>
            </a:r>
            <a:r>
              <a:rPr lang="fr-FR" sz="3200" dirty="0"/>
              <a:t>s</a:t>
            </a:r>
            <a:endParaRPr lang="en-US" sz="3200" dirty="0">
              <a:latin typeface="Century Gothic" pitchFamily="34" charset="0"/>
            </a:endParaRPr>
          </a:p>
        </p:txBody>
      </p:sp>
      <p:pic>
        <p:nvPicPr>
          <p:cNvPr id="215042" name="Picture 2" descr="D:\Contracte\2011\CEA\Rezultate\INFLPR\AFM\11_233_AR31R3_5\11_233_AR31R3_5_10 micro 3D fara ax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52400"/>
            <a:ext cx="3886200" cy="29146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43" name="Picture 3" descr="D:\Contracte\2011\CEA\Rezultate\INFLPR\AFM\11_276_AR47R2_4\11_276_AR47R2_4_10 micro 3D fara ax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152400"/>
            <a:ext cx="3886200" cy="291465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45" name="Picture 5" descr="D:\Contracte\2011\CEA\Rezultate\INFLPR\AFM\11_281_AR51R1_7\11_281_AR51R1_7_10 micro 3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62450" y="3352800"/>
            <a:ext cx="4114800" cy="3086100"/>
          </a:xfrm>
          <a:prstGeom prst="rect">
            <a:avLst/>
          </a:prstGeom>
          <a:noFill/>
          <a:extLst>
            <a:ext uri="{909E8E84-426E-40DD-AFC4-6F175D3DCCD1}">
              <a14:hiddenFill xmlns:a14="http://schemas.microsoft.com/office/drawing/2010/main" xmlns="">
                <a:solidFill>
                  <a:srgbClr val="FFFFFF"/>
                </a:solidFill>
              </a14:hiddenFill>
            </a:ext>
          </a:extLst>
        </p:spPr>
      </p:pic>
      <p:pic>
        <p:nvPicPr>
          <p:cNvPr id="21504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9708" y="3352801"/>
            <a:ext cx="4089892" cy="3064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89633316"/>
      </p:ext>
    </p:extLst>
  </p:cSld>
  <p:clrMapOvr>
    <a:masterClrMapping/>
  </p:clrMapOvr>
  <p:transition spd="med">
    <p:cover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cstate="print"/>
          <a:srcRect/>
          <a:stretch>
            <a:fillRect/>
          </a:stretch>
        </p:blipFill>
        <p:spPr bwMode="auto">
          <a:xfrm>
            <a:off x="381000" y="2000250"/>
            <a:ext cx="3502640" cy="3028950"/>
          </a:xfrm>
          <a:prstGeom prst="rect">
            <a:avLst/>
          </a:prstGeom>
          <a:noFill/>
          <a:ln w="9525">
            <a:noFill/>
            <a:miter lim="800000"/>
            <a:headEnd/>
            <a:tailEnd/>
          </a:ln>
        </p:spPr>
      </p:pic>
      <p:sp>
        <p:nvSpPr>
          <p:cNvPr id="4" name="TextBox 3"/>
          <p:cNvSpPr txBox="1"/>
          <p:nvPr/>
        </p:nvSpPr>
        <p:spPr>
          <a:xfrm>
            <a:off x="2819400" y="152400"/>
            <a:ext cx="3023585" cy="830997"/>
          </a:xfrm>
          <a:prstGeom prst="rect">
            <a:avLst/>
          </a:prstGeom>
          <a:noFill/>
        </p:spPr>
        <p:txBody>
          <a:bodyPr wrap="none" rtlCol="0">
            <a:spAutoFit/>
          </a:bodyPr>
          <a:lstStyle/>
          <a:p>
            <a:r>
              <a:rPr lang="fr-FR" dirty="0" smtClean="0">
                <a:solidFill>
                  <a:srgbClr val="FFFF00"/>
                </a:solidFill>
              </a:rPr>
              <a:t>Cultures cellulaires</a:t>
            </a:r>
            <a:endParaRPr lang="en-GB" dirty="0" smtClean="0">
              <a:solidFill>
                <a:srgbClr val="FFFF00"/>
              </a:solidFill>
            </a:endParaRPr>
          </a:p>
          <a:p>
            <a:endParaRPr lang="en-GB" dirty="0">
              <a:solidFill>
                <a:srgbClr val="FFFF00"/>
              </a:solidFill>
            </a:endParaRPr>
          </a:p>
        </p:txBody>
      </p:sp>
      <p:pic>
        <p:nvPicPr>
          <p:cNvPr id="167939" name="Picture 3"/>
          <p:cNvPicPr>
            <a:picLocks noChangeAspect="1" noChangeArrowheads="1"/>
          </p:cNvPicPr>
          <p:nvPr/>
        </p:nvPicPr>
        <p:blipFill>
          <a:blip r:embed="rId4" cstate="print"/>
          <a:srcRect/>
          <a:stretch>
            <a:fillRect/>
          </a:stretch>
        </p:blipFill>
        <p:spPr bwMode="auto">
          <a:xfrm>
            <a:off x="4191000" y="1143000"/>
            <a:ext cx="3814825" cy="3024188"/>
          </a:xfrm>
          <a:prstGeom prst="rect">
            <a:avLst/>
          </a:prstGeom>
          <a:noFill/>
          <a:ln w="9525">
            <a:noFill/>
            <a:miter lim="800000"/>
            <a:headEnd/>
            <a:tailEnd/>
          </a:ln>
        </p:spPr>
      </p:pic>
      <p:sp>
        <p:nvSpPr>
          <p:cNvPr id="167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67940" name="Object 4"/>
          <p:cNvGraphicFramePr>
            <a:graphicFrameLocks noChangeAspect="1"/>
          </p:cNvGraphicFramePr>
          <p:nvPr>
            <p:extLst>
              <p:ext uri="{D42A27DB-BD31-4B8C-83A1-F6EECF244321}">
                <p14:modId xmlns:p14="http://schemas.microsoft.com/office/powerpoint/2010/main" xmlns="" val="1337492660"/>
              </p:ext>
            </p:extLst>
          </p:nvPr>
        </p:nvGraphicFramePr>
        <p:xfrm>
          <a:off x="1143001" y="5048847"/>
          <a:ext cx="1828800" cy="1656753"/>
        </p:xfrm>
        <a:graphic>
          <a:graphicData uri="http://schemas.openxmlformats.org/presentationml/2006/ole">
            <p:oleObj spid="_x0000_s167971" name="CS ChemDraw Drawing" r:id="rId5" imgW="3543120" imgH="3206520" progId="">
              <p:embed/>
            </p:oleObj>
          </a:graphicData>
        </a:graphic>
      </p:graphicFrame>
      <p:sp>
        <p:nvSpPr>
          <p:cNvPr id="167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67942" name="Object 6"/>
          <p:cNvGraphicFramePr>
            <a:graphicFrameLocks noChangeAspect="1"/>
          </p:cNvGraphicFramePr>
          <p:nvPr>
            <p:extLst>
              <p:ext uri="{D42A27DB-BD31-4B8C-83A1-F6EECF244321}">
                <p14:modId xmlns:p14="http://schemas.microsoft.com/office/powerpoint/2010/main" xmlns="" val="149235298"/>
              </p:ext>
            </p:extLst>
          </p:nvPr>
        </p:nvGraphicFramePr>
        <p:xfrm>
          <a:off x="4345812" y="4736946"/>
          <a:ext cx="3505200" cy="1816254"/>
        </p:xfrm>
        <a:graphic>
          <a:graphicData uri="http://schemas.openxmlformats.org/presentationml/2006/ole">
            <p:oleObj spid="_x0000_s167972" name="CS ChemDraw Drawing" r:id="rId6" imgW="4256280" imgH="2197800" progId="">
              <p:embed/>
            </p:oleObj>
          </a:graphicData>
        </a:graphic>
      </p:graphicFrame>
      <p:sp>
        <p:nvSpPr>
          <p:cNvPr id="9" name="Rectangle 8"/>
          <p:cNvSpPr>
            <a:spLocks noChangeArrowheads="1"/>
          </p:cNvSpPr>
          <p:nvPr/>
        </p:nvSpPr>
        <p:spPr bwMode="auto">
          <a:xfrm>
            <a:off x="8610600" y="3962400"/>
            <a:ext cx="532876" cy="28956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0" name="Text Box 6"/>
          <p:cNvSpPr txBox="1">
            <a:spLocks noChangeArrowheads="1"/>
          </p:cNvSpPr>
          <p:nvPr/>
        </p:nvSpPr>
        <p:spPr bwMode="auto">
          <a:xfrm rot="16200000">
            <a:off x="6481762" y="1671638"/>
            <a:ext cx="4841875" cy="584200"/>
          </a:xfrm>
          <a:prstGeom prst="rect">
            <a:avLst/>
          </a:prstGeom>
          <a:noFill/>
          <a:ln w="9525">
            <a:noFill/>
            <a:miter lim="800000"/>
            <a:headEnd/>
            <a:tailEnd/>
          </a:ln>
        </p:spPr>
        <p:txBody>
          <a:bodyPr wrap="square" anchor="b" anchorCtr="1">
            <a:spAutoFit/>
          </a:bodyPr>
          <a:lstStyle/>
          <a:p>
            <a:pPr eaLnBrk="0" hangingPunct="0">
              <a:spcBef>
                <a:spcPct val="50000"/>
              </a:spcBef>
            </a:pPr>
            <a:r>
              <a:rPr lang="fr-FR" sz="3200" dirty="0"/>
              <a:t>Cultures cellulaires</a:t>
            </a:r>
          </a:p>
        </p:txBody>
      </p:sp>
      <p:pic>
        <p:nvPicPr>
          <p:cNvPr id="167962" name="Picture 2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19050"/>
            <a:ext cx="1371599" cy="2051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6"/>
          <p:cNvSpPr txBox="1">
            <a:spLocks noChangeArrowheads="1"/>
          </p:cNvSpPr>
          <p:nvPr/>
        </p:nvSpPr>
        <p:spPr bwMode="auto">
          <a:xfrm>
            <a:off x="1371600" y="1021497"/>
            <a:ext cx="1677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ro-RO" sz="1400" dirty="0"/>
              <a:t>Dr. Norica Nichita</a:t>
            </a:r>
            <a:endParaRPr lang="en-GB" sz="1400" dirty="0"/>
          </a:p>
        </p:txBody>
      </p:sp>
    </p:spTree>
  </p:cSld>
  <p:clrMapOvr>
    <a:masterClrMapping/>
  </p:clrMapOvr>
  <p:transition spd="med">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ptured 20x dapi"/>
          <p:cNvPicPr>
            <a:picLocks noChangeAspect="1" noChangeArrowheads="1"/>
          </p:cNvPicPr>
          <p:nvPr/>
        </p:nvPicPr>
        <p:blipFill>
          <a:blip r:embed="rId3" cstate="print">
            <a:lum bright="6000"/>
          </a:blip>
          <a:srcRect/>
          <a:stretch>
            <a:fillRect/>
          </a:stretch>
        </p:blipFill>
        <p:spPr bwMode="auto">
          <a:xfrm>
            <a:off x="2362200" y="2286000"/>
            <a:ext cx="2385114" cy="1787553"/>
          </a:xfrm>
          <a:prstGeom prst="rect">
            <a:avLst/>
          </a:prstGeom>
          <a:noFill/>
        </p:spPr>
      </p:pic>
      <p:pic>
        <p:nvPicPr>
          <p:cNvPr id="3" name="Picture 5" descr="m3"/>
          <p:cNvPicPr>
            <a:picLocks noChangeAspect="1" noChangeArrowheads="1"/>
          </p:cNvPicPr>
          <p:nvPr/>
        </p:nvPicPr>
        <p:blipFill>
          <a:blip r:embed="rId4" cstate="print"/>
          <a:srcRect/>
          <a:stretch>
            <a:fillRect/>
          </a:stretch>
        </p:blipFill>
        <p:spPr bwMode="auto">
          <a:xfrm>
            <a:off x="5410200" y="1447800"/>
            <a:ext cx="2908300" cy="2297916"/>
          </a:xfrm>
          <a:prstGeom prst="rect">
            <a:avLst/>
          </a:prstGeom>
          <a:noFill/>
        </p:spPr>
      </p:pic>
      <p:sp>
        <p:nvSpPr>
          <p:cNvPr id="4" name="Text Box 6"/>
          <p:cNvSpPr txBox="1">
            <a:spLocks noChangeArrowheads="1"/>
          </p:cNvSpPr>
          <p:nvPr/>
        </p:nvSpPr>
        <p:spPr bwMode="auto">
          <a:xfrm>
            <a:off x="2362200" y="1524000"/>
            <a:ext cx="2592387" cy="630942"/>
          </a:xfrm>
          <a:prstGeom prst="rect">
            <a:avLst/>
          </a:prstGeom>
          <a:noFill/>
          <a:ln w="9525">
            <a:noFill/>
            <a:miter lim="800000"/>
            <a:headEnd/>
            <a:tailEnd/>
          </a:ln>
          <a:effectLst/>
        </p:spPr>
        <p:txBody>
          <a:bodyPr>
            <a:spAutoFit/>
          </a:bodyPr>
          <a:lstStyle/>
          <a:p>
            <a:pPr algn="ctr">
              <a:spcBef>
                <a:spcPct val="50000"/>
              </a:spcBef>
            </a:pPr>
            <a:r>
              <a:rPr lang="en-US" sz="1400" dirty="0">
                <a:solidFill>
                  <a:srgbClr val="FFFF00"/>
                </a:solidFill>
              </a:rPr>
              <a:t>20x</a:t>
            </a:r>
          </a:p>
          <a:p>
            <a:pPr>
              <a:spcBef>
                <a:spcPct val="50000"/>
              </a:spcBef>
            </a:pPr>
            <a:r>
              <a:rPr lang="en-US" sz="1400" dirty="0">
                <a:solidFill>
                  <a:srgbClr val="FFFF00"/>
                </a:solidFill>
              </a:rPr>
              <a:t>Overview- number of cells</a:t>
            </a:r>
          </a:p>
        </p:txBody>
      </p:sp>
      <p:sp>
        <p:nvSpPr>
          <p:cNvPr id="5" name="Text Box 7"/>
          <p:cNvSpPr txBox="1">
            <a:spLocks noChangeArrowheads="1"/>
          </p:cNvSpPr>
          <p:nvPr/>
        </p:nvSpPr>
        <p:spPr bwMode="auto">
          <a:xfrm>
            <a:off x="6400800" y="3810000"/>
            <a:ext cx="863600" cy="304800"/>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60x</a:t>
            </a:r>
          </a:p>
        </p:txBody>
      </p:sp>
      <p:sp>
        <p:nvSpPr>
          <p:cNvPr id="6" name="Text Box 8"/>
          <p:cNvSpPr txBox="1">
            <a:spLocks noChangeArrowheads="1"/>
          </p:cNvSpPr>
          <p:nvPr/>
        </p:nvSpPr>
        <p:spPr bwMode="auto">
          <a:xfrm>
            <a:off x="0" y="2133600"/>
            <a:ext cx="2051050" cy="630942"/>
          </a:xfrm>
          <a:prstGeom prst="rect">
            <a:avLst/>
          </a:prstGeom>
          <a:noFill/>
          <a:ln w="9525">
            <a:noFill/>
            <a:miter lim="800000"/>
            <a:headEnd/>
            <a:tailEnd/>
          </a:ln>
          <a:effectLst/>
        </p:spPr>
        <p:txBody>
          <a:bodyPr>
            <a:spAutoFit/>
          </a:bodyPr>
          <a:lstStyle/>
          <a:p>
            <a:pPr>
              <a:spcBef>
                <a:spcPct val="50000"/>
              </a:spcBef>
            </a:pPr>
            <a:r>
              <a:rPr lang="en-US" sz="1400">
                <a:solidFill>
                  <a:srgbClr val="FFFF00"/>
                </a:solidFill>
              </a:rPr>
              <a:t>AR 49 </a:t>
            </a:r>
          </a:p>
          <a:p>
            <a:pPr>
              <a:spcBef>
                <a:spcPct val="50000"/>
              </a:spcBef>
            </a:pPr>
            <a:r>
              <a:rPr lang="en-US" sz="1400">
                <a:solidFill>
                  <a:srgbClr val="FFFF00"/>
                </a:solidFill>
              </a:rPr>
              <a:t>non structured area</a:t>
            </a:r>
          </a:p>
        </p:txBody>
      </p:sp>
      <p:pic>
        <p:nvPicPr>
          <p:cNvPr id="7" name="Picture 9" descr="Captured 20x DAPI"/>
          <p:cNvPicPr>
            <a:picLocks noChangeAspect="1" noChangeArrowheads="1"/>
          </p:cNvPicPr>
          <p:nvPr/>
        </p:nvPicPr>
        <p:blipFill>
          <a:blip r:embed="rId5" cstate="print"/>
          <a:srcRect l="6380" b="11084"/>
          <a:stretch>
            <a:fillRect/>
          </a:stretch>
        </p:blipFill>
        <p:spPr bwMode="auto">
          <a:xfrm>
            <a:off x="2314576" y="4572000"/>
            <a:ext cx="2383832" cy="1777295"/>
          </a:xfrm>
          <a:prstGeom prst="rect">
            <a:avLst/>
          </a:prstGeom>
          <a:noFill/>
        </p:spPr>
      </p:pic>
      <p:sp>
        <p:nvSpPr>
          <p:cNvPr id="8" name="Text Box 10"/>
          <p:cNvSpPr txBox="1">
            <a:spLocks noChangeArrowheads="1"/>
          </p:cNvSpPr>
          <p:nvPr/>
        </p:nvSpPr>
        <p:spPr bwMode="auto">
          <a:xfrm>
            <a:off x="0" y="4508500"/>
            <a:ext cx="2051050" cy="630942"/>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AR 49 </a:t>
            </a:r>
          </a:p>
          <a:p>
            <a:pPr>
              <a:spcBef>
                <a:spcPct val="50000"/>
              </a:spcBef>
            </a:pPr>
            <a:r>
              <a:rPr lang="en-US" sz="1400" dirty="0">
                <a:solidFill>
                  <a:srgbClr val="FFFF00"/>
                </a:solidFill>
              </a:rPr>
              <a:t>structured area</a:t>
            </a:r>
          </a:p>
        </p:txBody>
      </p:sp>
      <p:pic>
        <p:nvPicPr>
          <p:cNvPr id="9" name="Picture 11" descr="m2"/>
          <p:cNvPicPr>
            <a:picLocks noChangeAspect="1" noChangeArrowheads="1"/>
          </p:cNvPicPr>
          <p:nvPr/>
        </p:nvPicPr>
        <p:blipFill>
          <a:blip r:embed="rId6" cstate="print">
            <a:lum bright="-6000" contrast="6000"/>
          </a:blip>
          <a:srcRect l="14011" t="1756" r="1317" b="-420"/>
          <a:stretch>
            <a:fillRect/>
          </a:stretch>
        </p:blipFill>
        <p:spPr bwMode="auto">
          <a:xfrm>
            <a:off x="5410200" y="4191000"/>
            <a:ext cx="2908300" cy="2383831"/>
          </a:xfrm>
          <a:prstGeom prst="rect">
            <a:avLst/>
          </a:prstGeom>
          <a:noFill/>
        </p:spPr>
      </p:pic>
      <p:sp>
        <p:nvSpPr>
          <p:cNvPr id="173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73057" name="Object 1"/>
          <p:cNvGraphicFramePr>
            <a:graphicFrameLocks noChangeAspect="1"/>
          </p:cNvGraphicFramePr>
          <p:nvPr/>
        </p:nvGraphicFramePr>
        <p:xfrm>
          <a:off x="0" y="0"/>
          <a:ext cx="3124200" cy="1602993"/>
        </p:xfrm>
        <a:graphic>
          <a:graphicData uri="http://schemas.openxmlformats.org/presentationml/2006/ole">
            <p:oleObj spid="_x0000_s173071" name="CS ChemDraw Drawing" r:id="rId7" imgW="4297320" imgH="2197800" progId="">
              <p:embed/>
            </p:oleObj>
          </a:graphicData>
        </a:graphic>
      </p:graphicFrame>
      <p:sp>
        <p:nvSpPr>
          <p:cNvPr id="12" name="Rectangle 11"/>
          <p:cNvSpPr>
            <a:spLocks noChangeArrowheads="1"/>
          </p:cNvSpPr>
          <p:nvPr/>
        </p:nvSpPr>
        <p:spPr bwMode="auto">
          <a:xfrm>
            <a:off x="8610600" y="3962400"/>
            <a:ext cx="532876" cy="28956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3" name="Text Box 6"/>
          <p:cNvSpPr txBox="1">
            <a:spLocks noChangeArrowheads="1"/>
          </p:cNvSpPr>
          <p:nvPr/>
        </p:nvSpPr>
        <p:spPr bwMode="auto">
          <a:xfrm rot="16200000">
            <a:off x="6481762" y="1671638"/>
            <a:ext cx="4841875" cy="584200"/>
          </a:xfrm>
          <a:prstGeom prst="rect">
            <a:avLst/>
          </a:prstGeom>
          <a:noFill/>
          <a:ln w="9525">
            <a:noFill/>
            <a:miter lim="800000"/>
            <a:headEnd/>
            <a:tailEnd/>
          </a:ln>
        </p:spPr>
        <p:txBody>
          <a:bodyPr wrap="square" anchor="b" anchorCtr="1">
            <a:spAutoFit/>
          </a:bodyPr>
          <a:lstStyle/>
          <a:p>
            <a:pPr eaLnBrk="0" hangingPunct="0">
              <a:spcBef>
                <a:spcPct val="50000"/>
              </a:spcBef>
            </a:pPr>
            <a:r>
              <a:rPr lang="fr-FR" sz="3200" dirty="0"/>
              <a:t>Cultures cellulaires</a:t>
            </a:r>
          </a:p>
        </p:txBody>
      </p:sp>
    </p:spTree>
  </p:cSld>
  <p:clrMapOvr>
    <a:masterClrMapping/>
  </p:clrMapOvr>
  <p:transition spd="med">
    <p:cover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ptured 20x DAPI"/>
          <p:cNvPicPr>
            <a:picLocks noChangeAspect="1" noChangeArrowheads="1"/>
          </p:cNvPicPr>
          <p:nvPr/>
        </p:nvPicPr>
        <p:blipFill>
          <a:blip r:embed="rId3" cstate="print">
            <a:lum bright="6000"/>
          </a:blip>
          <a:srcRect l="10648" b="63"/>
          <a:stretch>
            <a:fillRect/>
          </a:stretch>
        </p:blipFill>
        <p:spPr bwMode="auto">
          <a:xfrm>
            <a:off x="2136775" y="1805018"/>
            <a:ext cx="2587625" cy="2157382"/>
          </a:xfrm>
          <a:prstGeom prst="rect">
            <a:avLst/>
          </a:prstGeom>
          <a:noFill/>
        </p:spPr>
      </p:pic>
      <p:sp>
        <p:nvSpPr>
          <p:cNvPr id="3" name="Text Box 5"/>
          <p:cNvSpPr txBox="1">
            <a:spLocks noChangeArrowheads="1"/>
          </p:cNvSpPr>
          <p:nvPr/>
        </p:nvSpPr>
        <p:spPr bwMode="auto">
          <a:xfrm>
            <a:off x="2057400" y="3810000"/>
            <a:ext cx="2592388" cy="630942"/>
          </a:xfrm>
          <a:prstGeom prst="rect">
            <a:avLst/>
          </a:prstGeom>
          <a:noFill/>
          <a:ln w="9525">
            <a:noFill/>
            <a:miter lim="800000"/>
            <a:headEnd/>
            <a:tailEnd/>
          </a:ln>
          <a:effectLst/>
        </p:spPr>
        <p:txBody>
          <a:bodyPr>
            <a:spAutoFit/>
          </a:bodyPr>
          <a:lstStyle/>
          <a:p>
            <a:pPr algn="ctr">
              <a:spcBef>
                <a:spcPct val="50000"/>
              </a:spcBef>
            </a:pPr>
            <a:r>
              <a:rPr lang="en-US" sz="1400" dirty="0">
                <a:solidFill>
                  <a:srgbClr val="FFFF00"/>
                </a:solidFill>
              </a:rPr>
              <a:t>20X </a:t>
            </a:r>
          </a:p>
          <a:p>
            <a:pPr>
              <a:spcBef>
                <a:spcPct val="50000"/>
              </a:spcBef>
            </a:pPr>
            <a:r>
              <a:rPr lang="en-US" sz="1400" dirty="0">
                <a:solidFill>
                  <a:srgbClr val="FFFF00"/>
                </a:solidFill>
              </a:rPr>
              <a:t>overview -number of cells</a:t>
            </a:r>
          </a:p>
        </p:txBody>
      </p:sp>
      <p:sp>
        <p:nvSpPr>
          <p:cNvPr id="4" name="Text Box 6"/>
          <p:cNvSpPr txBox="1">
            <a:spLocks noChangeArrowheads="1"/>
          </p:cNvSpPr>
          <p:nvPr/>
        </p:nvSpPr>
        <p:spPr bwMode="auto">
          <a:xfrm>
            <a:off x="6324600" y="3429000"/>
            <a:ext cx="1079500" cy="304800"/>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60X</a:t>
            </a:r>
          </a:p>
        </p:txBody>
      </p:sp>
      <p:sp>
        <p:nvSpPr>
          <p:cNvPr id="5" name="Text Box 7"/>
          <p:cNvSpPr txBox="1">
            <a:spLocks noChangeArrowheads="1"/>
          </p:cNvSpPr>
          <p:nvPr/>
        </p:nvSpPr>
        <p:spPr bwMode="auto">
          <a:xfrm>
            <a:off x="228600" y="2514600"/>
            <a:ext cx="1835150" cy="846386"/>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AR39 </a:t>
            </a:r>
          </a:p>
          <a:p>
            <a:pPr>
              <a:spcBef>
                <a:spcPct val="50000"/>
              </a:spcBef>
            </a:pPr>
            <a:r>
              <a:rPr lang="en-US" sz="1400" dirty="0">
                <a:solidFill>
                  <a:srgbClr val="FFFF00"/>
                </a:solidFill>
              </a:rPr>
              <a:t>non-structured area</a:t>
            </a:r>
          </a:p>
        </p:txBody>
      </p:sp>
      <p:pic>
        <p:nvPicPr>
          <p:cNvPr id="6" name="Picture 8" descr="m2"/>
          <p:cNvPicPr>
            <a:picLocks noChangeAspect="1" noChangeArrowheads="1"/>
          </p:cNvPicPr>
          <p:nvPr/>
        </p:nvPicPr>
        <p:blipFill>
          <a:blip r:embed="rId4" cstate="print">
            <a:lum bright="-6000"/>
          </a:blip>
          <a:srcRect l="5212" t="3474" r="3485"/>
          <a:stretch>
            <a:fillRect/>
          </a:stretch>
        </p:blipFill>
        <p:spPr bwMode="auto">
          <a:xfrm>
            <a:off x="5181600" y="685800"/>
            <a:ext cx="3219313" cy="2590800"/>
          </a:xfrm>
          <a:prstGeom prst="rect">
            <a:avLst/>
          </a:prstGeom>
          <a:noFill/>
        </p:spPr>
      </p:pic>
      <p:pic>
        <p:nvPicPr>
          <p:cNvPr id="7" name="Picture 9" descr="Captured 20x DAPI"/>
          <p:cNvPicPr>
            <a:picLocks noChangeAspect="1" noChangeArrowheads="1"/>
          </p:cNvPicPr>
          <p:nvPr/>
        </p:nvPicPr>
        <p:blipFill>
          <a:blip r:embed="rId5" cstate="print">
            <a:lum bright="6000"/>
          </a:blip>
          <a:srcRect/>
          <a:stretch>
            <a:fillRect/>
          </a:stretch>
        </p:blipFill>
        <p:spPr bwMode="auto">
          <a:xfrm>
            <a:off x="2057400" y="4348280"/>
            <a:ext cx="2657020" cy="2052520"/>
          </a:xfrm>
          <a:prstGeom prst="rect">
            <a:avLst/>
          </a:prstGeom>
          <a:noFill/>
        </p:spPr>
      </p:pic>
      <p:sp>
        <p:nvSpPr>
          <p:cNvPr id="8" name="Text Box 10"/>
          <p:cNvSpPr txBox="1">
            <a:spLocks noChangeArrowheads="1"/>
          </p:cNvSpPr>
          <p:nvPr/>
        </p:nvSpPr>
        <p:spPr bwMode="auto">
          <a:xfrm>
            <a:off x="152400" y="4624015"/>
            <a:ext cx="1835150" cy="630942"/>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AR39 </a:t>
            </a:r>
          </a:p>
          <a:p>
            <a:pPr>
              <a:spcBef>
                <a:spcPct val="50000"/>
              </a:spcBef>
            </a:pPr>
            <a:r>
              <a:rPr lang="en-US" sz="1400" dirty="0">
                <a:solidFill>
                  <a:srgbClr val="FFFF00"/>
                </a:solidFill>
              </a:rPr>
              <a:t>structured area</a:t>
            </a:r>
          </a:p>
        </p:txBody>
      </p:sp>
      <p:pic>
        <p:nvPicPr>
          <p:cNvPr id="9" name="Picture 11" descr="m2"/>
          <p:cNvPicPr>
            <a:picLocks noChangeAspect="1" noChangeArrowheads="1"/>
          </p:cNvPicPr>
          <p:nvPr/>
        </p:nvPicPr>
        <p:blipFill>
          <a:blip r:embed="rId6" cstate="print">
            <a:lum bright="6000" contrast="6000"/>
          </a:blip>
          <a:srcRect r="6801"/>
          <a:stretch>
            <a:fillRect/>
          </a:stretch>
        </p:blipFill>
        <p:spPr bwMode="auto">
          <a:xfrm>
            <a:off x="5181600" y="3962400"/>
            <a:ext cx="3128857" cy="2518004"/>
          </a:xfrm>
          <a:prstGeom prst="rect">
            <a:avLst/>
          </a:prstGeom>
          <a:noFill/>
        </p:spPr>
      </p:pic>
      <p:sp>
        <p:nvSpPr>
          <p:cNvPr id="1751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75105" name="Object 1"/>
          <p:cNvGraphicFramePr>
            <a:graphicFrameLocks noChangeAspect="1"/>
          </p:cNvGraphicFramePr>
          <p:nvPr/>
        </p:nvGraphicFramePr>
        <p:xfrm>
          <a:off x="533400" y="0"/>
          <a:ext cx="3429000" cy="1745673"/>
        </p:xfrm>
        <a:graphic>
          <a:graphicData uri="http://schemas.openxmlformats.org/presentationml/2006/ole">
            <p:oleObj spid="_x0000_s175119" name="CS ChemDraw Drawing" r:id="rId7" imgW="4318560" imgH="2197800" progId="">
              <p:embed/>
            </p:oleObj>
          </a:graphicData>
        </a:graphic>
      </p:graphicFrame>
      <p:sp>
        <p:nvSpPr>
          <p:cNvPr id="12" name="Rectangle 11"/>
          <p:cNvSpPr>
            <a:spLocks noChangeArrowheads="1"/>
          </p:cNvSpPr>
          <p:nvPr/>
        </p:nvSpPr>
        <p:spPr bwMode="auto">
          <a:xfrm>
            <a:off x="8610600" y="3962400"/>
            <a:ext cx="532876" cy="28956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3" name="Text Box 6"/>
          <p:cNvSpPr txBox="1">
            <a:spLocks noChangeArrowheads="1"/>
          </p:cNvSpPr>
          <p:nvPr/>
        </p:nvSpPr>
        <p:spPr bwMode="auto">
          <a:xfrm rot="16200000">
            <a:off x="6481762" y="1671638"/>
            <a:ext cx="4841875" cy="584200"/>
          </a:xfrm>
          <a:prstGeom prst="rect">
            <a:avLst/>
          </a:prstGeom>
          <a:noFill/>
          <a:ln w="9525">
            <a:noFill/>
            <a:miter lim="800000"/>
            <a:headEnd/>
            <a:tailEnd/>
          </a:ln>
        </p:spPr>
        <p:txBody>
          <a:bodyPr wrap="square" anchor="b" anchorCtr="1">
            <a:spAutoFit/>
          </a:bodyPr>
          <a:lstStyle/>
          <a:p>
            <a:pPr eaLnBrk="0" hangingPunct="0">
              <a:spcBef>
                <a:spcPct val="50000"/>
              </a:spcBef>
            </a:pPr>
            <a:r>
              <a:rPr lang="fr-FR" sz="3200" dirty="0"/>
              <a:t>Cultures cellulaires</a:t>
            </a:r>
          </a:p>
        </p:txBody>
      </p:sp>
    </p:spTree>
  </p:cSld>
  <p:clrMapOvr>
    <a:masterClrMapping/>
  </p:clrMapOvr>
  <p:transition spd="med">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ptured 20x dapi"/>
          <p:cNvPicPr>
            <a:picLocks noChangeAspect="1" noChangeArrowheads="1"/>
          </p:cNvPicPr>
          <p:nvPr/>
        </p:nvPicPr>
        <p:blipFill>
          <a:blip r:embed="rId2" cstate="print"/>
          <a:srcRect l="9669" t="8139"/>
          <a:stretch>
            <a:fillRect/>
          </a:stretch>
        </p:blipFill>
        <p:spPr bwMode="auto">
          <a:xfrm>
            <a:off x="1981200" y="1620837"/>
            <a:ext cx="2592387" cy="2084388"/>
          </a:xfrm>
          <a:prstGeom prst="rect">
            <a:avLst/>
          </a:prstGeom>
          <a:noFill/>
        </p:spPr>
      </p:pic>
      <p:pic>
        <p:nvPicPr>
          <p:cNvPr id="3" name="Picture 5"/>
          <p:cNvPicPr>
            <a:picLocks noChangeAspect="1" noChangeArrowheads="1"/>
          </p:cNvPicPr>
          <p:nvPr/>
        </p:nvPicPr>
        <p:blipFill>
          <a:blip r:embed="rId3" cstate="print">
            <a:lum bright="6000" contrast="6000"/>
          </a:blip>
          <a:srcRect l="9476" t="1636" b="8434"/>
          <a:stretch>
            <a:fillRect/>
          </a:stretch>
        </p:blipFill>
        <p:spPr bwMode="auto">
          <a:xfrm>
            <a:off x="5715000" y="1620837"/>
            <a:ext cx="2323677" cy="2112963"/>
          </a:xfrm>
          <a:prstGeom prst="rect">
            <a:avLst/>
          </a:prstGeom>
          <a:noFill/>
          <a:ln w="9525">
            <a:noFill/>
            <a:miter lim="800000"/>
            <a:headEnd/>
            <a:tailEnd/>
          </a:ln>
          <a:effectLst/>
        </p:spPr>
      </p:pic>
      <p:pic>
        <p:nvPicPr>
          <p:cNvPr id="4" name="Picture 6"/>
          <p:cNvPicPr>
            <a:picLocks noChangeAspect="1" noChangeArrowheads="1"/>
          </p:cNvPicPr>
          <p:nvPr/>
        </p:nvPicPr>
        <p:blipFill>
          <a:blip r:embed="rId4" cstate="print"/>
          <a:srcRect l="7744"/>
          <a:stretch>
            <a:fillRect/>
          </a:stretch>
        </p:blipFill>
        <p:spPr bwMode="auto">
          <a:xfrm>
            <a:off x="2819400" y="4114800"/>
            <a:ext cx="2590800" cy="2290762"/>
          </a:xfrm>
          <a:prstGeom prst="rect">
            <a:avLst/>
          </a:prstGeom>
          <a:noFill/>
          <a:ln w="9525">
            <a:noFill/>
            <a:miter lim="800000"/>
            <a:headEnd/>
            <a:tailEnd/>
          </a:ln>
          <a:effectLst/>
        </p:spPr>
      </p:pic>
      <p:pic>
        <p:nvPicPr>
          <p:cNvPr id="5" name="Picture 7" descr="1 m"/>
          <p:cNvPicPr>
            <a:picLocks noChangeAspect="1" noChangeArrowheads="1"/>
          </p:cNvPicPr>
          <p:nvPr/>
        </p:nvPicPr>
        <p:blipFill>
          <a:blip r:embed="rId5" cstate="print">
            <a:lum bright="-12000"/>
          </a:blip>
          <a:srcRect t="18106" r="15385" b="12881"/>
          <a:stretch>
            <a:fillRect/>
          </a:stretch>
        </p:blipFill>
        <p:spPr bwMode="auto">
          <a:xfrm>
            <a:off x="5975350" y="3733800"/>
            <a:ext cx="3168650" cy="2771775"/>
          </a:xfrm>
          <a:prstGeom prst="rect">
            <a:avLst/>
          </a:prstGeom>
          <a:noFill/>
        </p:spPr>
      </p:pic>
      <p:sp>
        <p:nvSpPr>
          <p:cNvPr id="6" name="Text Box 8"/>
          <p:cNvSpPr txBox="1">
            <a:spLocks noChangeArrowheads="1"/>
          </p:cNvSpPr>
          <p:nvPr/>
        </p:nvSpPr>
        <p:spPr bwMode="auto">
          <a:xfrm>
            <a:off x="304800" y="2382837"/>
            <a:ext cx="1101725" cy="338554"/>
          </a:xfrm>
          <a:prstGeom prst="rect">
            <a:avLst/>
          </a:prstGeom>
          <a:noFill/>
          <a:ln w="9525">
            <a:noFill/>
            <a:miter lim="800000"/>
            <a:headEnd/>
            <a:tailEnd/>
          </a:ln>
          <a:effectLst/>
        </p:spPr>
        <p:txBody>
          <a:bodyPr wrap="square">
            <a:spAutoFit/>
          </a:bodyPr>
          <a:lstStyle/>
          <a:p>
            <a:pPr>
              <a:spcBef>
                <a:spcPct val="50000"/>
              </a:spcBef>
            </a:pPr>
            <a:r>
              <a:rPr lang="en-US" sz="1600" dirty="0">
                <a:solidFill>
                  <a:srgbClr val="FFFF00"/>
                </a:solidFill>
              </a:rPr>
              <a:t>Control </a:t>
            </a:r>
          </a:p>
        </p:txBody>
      </p:sp>
      <p:grpSp>
        <p:nvGrpSpPr>
          <p:cNvPr id="7" name="Group 12"/>
          <p:cNvGrpSpPr>
            <a:grpSpLocks/>
          </p:cNvGrpSpPr>
          <p:nvPr/>
        </p:nvGrpSpPr>
        <p:grpSpPr bwMode="auto">
          <a:xfrm>
            <a:off x="1752600" y="914401"/>
            <a:ext cx="9390063" cy="685801"/>
            <a:chOff x="1104" y="576"/>
            <a:chExt cx="5915" cy="432"/>
          </a:xfrm>
        </p:grpSpPr>
        <p:sp>
          <p:nvSpPr>
            <p:cNvPr id="8" name="Text Box 9"/>
            <p:cNvSpPr txBox="1">
              <a:spLocks noChangeArrowheads="1"/>
            </p:cNvSpPr>
            <p:nvPr/>
          </p:nvSpPr>
          <p:spPr bwMode="auto">
            <a:xfrm>
              <a:off x="1104" y="816"/>
              <a:ext cx="1860" cy="192"/>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Overview number of cells (20X)</a:t>
              </a:r>
            </a:p>
          </p:txBody>
        </p:sp>
        <p:sp>
          <p:nvSpPr>
            <p:cNvPr id="9" name="Text Box 10"/>
            <p:cNvSpPr txBox="1">
              <a:spLocks noChangeArrowheads="1"/>
            </p:cNvSpPr>
            <p:nvPr/>
          </p:nvSpPr>
          <p:spPr bwMode="auto">
            <a:xfrm>
              <a:off x="3504" y="576"/>
              <a:ext cx="3515" cy="397"/>
            </a:xfrm>
            <a:prstGeom prst="rect">
              <a:avLst/>
            </a:prstGeom>
            <a:noFill/>
            <a:ln w="9525">
              <a:noFill/>
              <a:miter lim="800000"/>
              <a:headEnd/>
              <a:tailEnd/>
            </a:ln>
            <a:effectLst/>
          </p:spPr>
          <p:txBody>
            <a:bodyPr>
              <a:spAutoFit/>
            </a:bodyPr>
            <a:lstStyle/>
            <a:p>
              <a:pPr>
                <a:spcBef>
                  <a:spcPct val="50000"/>
                </a:spcBef>
              </a:pPr>
              <a:r>
                <a:rPr lang="en-US" sz="1400" dirty="0">
                  <a:solidFill>
                    <a:srgbClr val="FFFF00"/>
                  </a:solidFill>
                </a:rPr>
                <a:t>Structural details: </a:t>
              </a:r>
              <a:r>
                <a:rPr lang="en-US" sz="1400" dirty="0" err="1">
                  <a:solidFill>
                    <a:srgbClr val="FFFF00"/>
                  </a:solidFill>
                </a:rPr>
                <a:t>actin</a:t>
              </a:r>
              <a:r>
                <a:rPr lang="en-US" sz="1400" dirty="0">
                  <a:solidFill>
                    <a:srgbClr val="FFFF00"/>
                  </a:solidFill>
                </a:rPr>
                <a:t>-red, </a:t>
              </a:r>
              <a:endParaRPr lang="ro-RO" sz="1400" dirty="0" smtClean="0">
                <a:solidFill>
                  <a:srgbClr val="FFFF00"/>
                </a:solidFill>
              </a:endParaRPr>
            </a:p>
            <a:p>
              <a:pPr>
                <a:spcBef>
                  <a:spcPct val="50000"/>
                </a:spcBef>
              </a:pPr>
              <a:r>
                <a:rPr lang="en-US" sz="1400" dirty="0" err="1" smtClean="0">
                  <a:solidFill>
                    <a:srgbClr val="FFFF00"/>
                  </a:solidFill>
                </a:rPr>
                <a:t>tubulin</a:t>
              </a:r>
              <a:r>
                <a:rPr lang="en-US" sz="1400" dirty="0" smtClean="0">
                  <a:solidFill>
                    <a:srgbClr val="FFFF00"/>
                  </a:solidFill>
                </a:rPr>
                <a:t>- </a:t>
              </a:r>
              <a:r>
                <a:rPr lang="en-US" sz="1400" dirty="0">
                  <a:solidFill>
                    <a:srgbClr val="FFFF00"/>
                  </a:solidFill>
                </a:rPr>
                <a:t>green, nucleus-blue(40X)</a:t>
              </a:r>
            </a:p>
          </p:txBody>
        </p:sp>
      </p:grpSp>
      <p:sp>
        <p:nvSpPr>
          <p:cNvPr id="10" name="Text Box 11"/>
          <p:cNvSpPr txBox="1">
            <a:spLocks noChangeArrowheads="1"/>
          </p:cNvSpPr>
          <p:nvPr/>
        </p:nvSpPr>
        <p:spPr bwMode="auto">
          <a:xfrm>
            <a:off x="609600" y="4648200"/>
            <a:ext cx="1600200" cy="1363450"/>
          </a:xfrm>
          <a:prstGeom prst="rect">
            <a:avLst/>
          </a:prstGeom>
          <a:noFill/>
          <a:ln w="9525">
            <a:noFill/>
            <a:miter lim="800000"/>
            <a:headEnd/>
            <a:tailEnd/>
          </a:ln>
          <a:effectLst/>
        </p:spPr>
        <p:txBody>
          <a:bodyPr wrap="square">
            <a:spAutoFit/>
          </a:bodyPr>
          <a:lstStyle/>
          <a:p>
            <a:pPr>
              <a:lnSpc>
                <a:spcPct val="70000"/>
              </a:lnSpc>
              <a:spcBef>
                <a:spcPct val="50000"/>
              </a:spcBef>
            </a:pPr>
            <a:r>
              <a:rPr lang="en-US" sz="1400" dirty="0">
                <a:solidFill>
                  <a:srgbClr val="FFFF00"/>
                </a:solidFill>
              </a:rPr>
              <a:t>IM48-1</a:t>
            </a:r>
          </a:p>
          <a:p>
            <a:pPr>
              <a:lnSpc>
                <a:spcPct val="70000"/>
              </a:lnSpc>
              <a:spcBef>
                <a:spcPct val="50000"/>
              </a:spcBef>
            </a:pPr>
            <a:r>
              <a:rPr lang="en-US" sz="1400" dirty="0">
                <a:solidFill>
                  <a:srgbClr val="FFFF00"/>
                </a:solidFill>
              </a:rPr>
              <a:t>Plane area</a:t>
            </a:r>
          </a:p>
          <a:p>
            <a:pPr>
              <a:spcBef>
                <a:spcPct val="50000"/>
              </a:spcBef>
            </a:pPr>
            <a:endParaRPr lang="en-US" sz="1400" dirty="0">
              <a:solidFill>
                <a:srgbClr val="FFFF00"/>
              </a:solidFill>
            </a:endParaRPr>
          </a:p>
          <a:p>
            <a:pPr>
              <a:spcBef>
                <a:spcPct val="50000"/>
              </a:spcBef>
            </a:pPr>
            <a:r>
              <a:rPr lang="en-US" sz="1400" dirty="0">
                <a:solidFill>
                  <a:srgbClr val="FFFF00"/>
                </a:solidFill>
              </a:rPr>
              <a:t>(No cells on the </a:t>
            </a:r>
            <a:r>
              <a:rPr lang="ro-RO" sz="1400" dirty="0" smtClean="0">
                <a:solidFill>
                  <a:srgbClr val="FFFF00"/>
                </a:solidFill>
              </a:rPr>
              <a:t>s</a:t>
            </a:r>
            <a:r>
              <a:rPr lang="en-US" sz="1400" dirty="0" err="1" smtClean="0">
                <a:solidFill>
                  <a:srgbClr val="FFFF00"/>
                </a:solidFill>
              </a:rPr>
              <a:t>tructured</a:t>
            </a:r>
            <a:r>
              <a:rPr lang="en-US" sz="1400" dirty="0" smtClean="0">
                <a:solidFill>
                  <a:srgbClr val="FFFF00"/>
                </a:solidFill>
              </a:rPr>
              <a:t> </a:t>
            </a:r>
            <a:r>
              <a:rPr lang="en-US" sz="1400" dirty="0">
                <a:solidFill>
                  <a:srgbClr val="FFFF00"/>
                </a:solidFill>
              </a:rPr>
              <a:t>area)</a:t>
            </a:r>
          </a:p>
        </p:txBody>
      </p:sp>
      <p:sp>
        <p:nvSpPr>
          <p:cNvPr id="12" name="TextBox 11"/>
          <p:cNvSpPr txBox="1"/>
          <p:nvPr/>
        </p:nvSpPr>
        <p:spPr>
          <a:xfrm>
            <a:off x="609600" y="838200"/>
            <a:ext cx="3474028" cy="307777"/>
          </a:xfrm>
          <a:prstGeom prst="rect">
            <a:avLst/>
          </a:prstGeom>
          <a:noFill/>
        </p:spPr>
        <p:txBody>
          <a:bodyPr wrap="none" rtlCol="0">
            <a:spAutoFit/>
          </a:bodyPr>
          <a:lstStyle/>
          <a:p>
            <a:r>
              <a:rPr lang="ro-RO" sz="1400" dirty="0" smtClean="0"/>
              <a:t>Polysiloxane modifie avec azobenzene</a:t>
            </a:r>
            <a:endParaRPr lang="en-GB" sz="1400" dirty="0"/>
          </a:p>
        </p:txBody>
      </p:sp>
      <p:sp>
        <p:nvSpPr>
          <p:cNvPr id="13" name="Rectangle 12"/>
          <p:cNvSpPr>
            <a:spLocks noChangeArrowheads="1"/>
          </p:cNvSpPr>
          <p:nvPr/>
        </p:nvSpPr>
        <p:spPr bwMode="auto">
          <a:xfrm>
            <a:off x="8610600" y="3962400"/>
            <a:ext cx="532876" cy="28956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4" name="Text Box 6"/>
          <p:cNvSpPr txBox="1">
            <a:spLocks noChangeArrowheads="1"/>
          </p:cNvSpPr>
          <p:nvPr/>
        </p:nvSpPr>
        <p:spPr bwMode="auto">
          <a:xfrm rot="16200000">
            <a:off x="6481762" y="1671638"/>
            <a:ext cx="4841875" cy="584200"/>
          </a:xfrm>
          <a:prstGeom prst="rect">
            <a:avLst/>
          </a:prstGeom>
          <a:noFill/>
          <a:ln w="9525">
            <a:noFill/>
            <a:miter lim="800000"/>
            <a:headEnd/>
            <a:tailEnd/>
          </a:ln>
        </p:spPr>
        <p:txBody>
          <a:bodyPr wrap="square" anchor="b" anchorCtr="1">
            <a:spAutoFit/>
          </a:bodyPr>
          <a:lstStyle/>
          <a:p>
            <a:pPr eaLnBrk="0" hangingPunct="0">
              <a:spcBef>
                <a:spcPct val="50000"/>
              </a:spcBef>
            </a:pPr>
            <a:r>
              <a:rPr lang="fr-FR" sz="3200" dirty="0"/>
              <a:t>Cultures cellulaires</a:t>
            </a:r>
          </a:p>
        </p:txBody>
      </p:sp>
    </p:spTree>
  </p:cSld>
  <p:clrMapOvr>
    <a:masterClrMapping/>
  </p:clrMapOvr>
  <p:transition spd="med">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qbdonos\Desktop\Hurduc_new\22 march2010\AP_6_dry0001.jpg"/>
          <p:cNvPicPr>
            <a:picLocks noChangeAspect="1" noChangeArrowheads="1"/>
          </p:cNvPicPr>
          <p:nvPr/>
        </p:nvPicPr>
        <p:blipFill>
          <a:blip r:embed="rId3" cstate="print"/>
          <a:srcRect/>
          <a:stretch>
            <a:fillRect/>
          </a:stretch>
        </p:blipFill>
        <p:spPr bwMode="auto">
          <a:xfrm>
            <a:off x="2362200" y="1344191"/>
            <a:ext cx="6034087" cy="2542009"/>
          </a:xfrm>
          <a:prstGeom prst="rect">
            <a:avLst/>
          </a:prstGeom>
          <a:noFill/>
          <a:ln w="9525">
            <a:noFill/>
            <a:miter lim="800000"/>
            <a:headEnd/>
            <a:tailEnd/>
          </a:ln>
        </p:spPr>
      </p:pic>
      <p:pic>
        <p:nvPicPr>
          <p:cNvPr id="3" name="Picture 3" descr="C:\Documents and Settings\uqbdonos\Desktop\Hurduc_new\22 march2010\AP_6_wet0001.jpg"/>
          <p:cNvPicPr>
            <a:picLocks noChangeAspect="1" noChangeArrowheads="1"/>
          </p:cNvPicPr>
          <p:nvPr/>
        </p:nvPicPr>
        <p:blipFill>
          <a:blip r:embed="rId4" cstate="print"/>
          <a:srcRect/>
          <a:stretch>
            <a:fillRect/>
          </a:stretch>
        </p:blipFill>
        <p:spPr bwMode="auto">
          <a:xfrm>
            <a:off x="2362200" y="3858791"/>
            <a:ext cx="6035360" cy="2542009"/>
          </a:xfrm>
          <a:prstGeom prst="rect">
            <a:avLst/>
          </a:prstGeom>
          <a:noFill/>
          <a:ln w="9525">
            <a:noFill/>
            <a:miter lim="800000"/>
            <a:headEnd/>
            <a:tailEnd/>
          </a:ln>
        </p:spPr>
      </p:pic>
      <p:sp>
        <p:nvSpPr>
          <p:cNvPr id="4" name="TextBox 3"/>
          <p:cNvSpPr txBox="1"/>
          <p:nvPr/>
        </p:nvSpPr>
        <p:spPr>
          <a:xfrm>
            <a:off x="3505200" y="381000"/>
            <a:ext cx="1950983" cy="461665"/>
          </a:xfrm>
          <a:prstGeom prst="rect">
            <a:avLst/>
          </a:prstGeom>
          <a:noFill/>
        </p:spPr>
        <p:txBody>
          <a:bodyPr wrap="none" rtlCol="0">
            <a:spAutoFit/>
          </a:bodyPr>
          <a:lstStyle/>
          <a:p>
            <a:r>
              <a:rPr lang="en-US" dirty="0" smtClean="0"/>
              <a:t>Etudes AFM</a:t>
            </a:r>
            <a:endParaRPr lang="en-GB" dirty="0"/>
          </a:p>
        </p:txBody>
      </p:sp>
      <p:sp>
        <p:nvSpPr>
          <p:cNvPr id="168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68961" name="Object 1"/>
          <p:cNvGraphicFramePr>
            <a:graphicFrameLocks noChangeAspect="1"/>
          </p:cNvGraphicFramePr>
          <p:nvPr/>
        </p:nvGraphicFramePr>
        <p:xfrm>
          <a:off x="0" y="3096791"/>
          <a:ext cx="3733800" cy="1571625"/>
        </p:xfrm>
        <a:graphic>
          <a:graphicData uri="http://schemas.openxmlformats.org/presentationml/2006/ole">
            <p:oleObj spid="_x0000_s207883" name="CS ChemDraw Drawing" r:id="rId5" imgW="4316760" imgH="1841040" progId="">
              <p:embed/>
            </p:oleObj>
          </a:graphicData>
        </a:graphic>
      </p:graphicFrame>
      <p:sp>
        <p:nvSpPr>
          <p:cNvPr id="8" name="TextBox 7"/>
          <p:cNvSpPr txBox="1"/>
          <p:nvPr/>
        </p:nvSpPr>
        <p:spPr>
          <a:xfrm>
            <a:off x="762000" y="2057400"/>
            <a:ext cx="886781" cy="461665"/>
          </a:xfrm>
          <a:prstGeom prst="rect">
            <a:avLst/>
          </a:prstGeom>
          <a:noFill/>
        </p:spPr>
        <p:txBody>
          <a:bodyPr wrap="none" rtlCol="0">
            <a:spAutoFit/>
          </a:bodyPr>
          <a:lstStyle/>
          <a:p>
            <a:r>
              <a:rPr lang="ro-RO" dirty="0" smtClean="0"/>
              <a:t>5</a:t>
            </a:r>
            <a:r>
              <a:rPr lang="en-US" dirty="0" smtClean="0"/>
              <a:t>5 %</a:t>
            </a:r>
            <a:endParaRPr lang="en-GB" dirty="0"/>
          </a:p>
        </p:txBody>
      </p:sp>
      <p:sp>
        <p:nvSpPr>
          <p:cNvPr id="9" name="TextBox 8"/>
          <p:cNvSpPr txBox="1"/>
          <p:nvPr/>
        </p:nvSpPr>
        <p:spPr>
          <a:xfrm>
            <a:off x="2971800" y="1981200"/>
            <a:ext cx="561372" cy="461665"/>
          </a:xfrm>
          <a:prstGeom prst="rect">
            <a:avLst/>
          </a:prstGeom>
          <a:noFill/>
        </p:spPr>
        <p:txBody>
          <a:bodyPr wrap="none" rtlCol="0">
            <a:spAutoFit/>
          </a:bodyPr>
          <a:lstStyle/>
          <a:p>
            <a:r>
              <a:rPr lang="en-US" dirty="0" smtClean="0"/>
              <a:t>air</a:t>
            </a:r>
            <a:endParaRPr lang="en-GB" dirty="0"/>
          </a:p>
        </p:txBody>
      </p:sp>
      <p:sp>
        <p:nvSpPr>
          <p:cNvPr id="10" name="TextBox 9"/>
          <p:cNvSpPr txBox="1"/>
          <p:nvPr/>
        </p:nvSpPr>
        <p:spPr>
          <a:xfrm>
            <a:off x="2895600" y="5334000"/>
            <a:ext cx="715260" cy="461665"/>
          </a:xfrm>
          <a:prstGeom prst="rect">
            <a:avLst/>
          </a:prstGeom>
          <a:noFill/>
        </p:spPr>
        <p:txBody>
          <a:bodyPr wrap="none" rtlCol="0">
            <a:spAutoFit/>
          </a:bodyPr>
          <a:lstStyle/>
          <a:p>
            <a:r>
              <a:rPr lang="en-US" dirty="0" smtClean="0"/>
              <a:t>eau</a:t>
            </a:r>
            <a:endParaRPr lang="en-GB" dirty="0"/>
          </a:p>
        </p:txBody>
      </p:sp>
    </p:spTree>
    <p:extLst>
      <p:ext uri="{BB962C8B-B14F-4D97-AF65-F5344CB8AC3E}">
        <p14:creationId xmlns:p14="http://schemas.microsoft.com/office/powerpoint/2010/main" xmlns="" val="370952715"/>
      </p:ext>
    </p:extLst>
  </p:cSld>
  <p:clrMapOvr>
    <a:masterClrMapping/>
  </p:clrMapOvr>
  <p:transition spd="med">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066800"/>
            <a:ext cx="7543800" cy="3231654"/>
          </a:xfrm>
          <a:prstGeom prst="rect">
            <a:avLst/>
          </a:prstGeom>
          <a:noFill/>
        </p:spPr>
        <p:txBody>
          <a:bodyPr wrap="square" rtlCol="0">
            <a:spAutoFit/>
          </a:bodyPr>
          <a:lstStyle/>
          <a:p>
            <a:r>
              <a:rPr lang="fr-FR" dirty="0" smtClean="0">
                <a:solidFill>
                  <a:srgbClr val="FF0000"/>
                </a:solidFill>
              </a:rPr>
              <a:t>L’importance des résultats </a:t>
            </a:r>
          </a:p>
          <a:p>
            <a:endParaRPr lang="en-GB" sz="1800" dirty="0" smtClean="0"/>
          </a:p>
          <a:p>
            <a:r>
              <a:rPr lang="fr-FR" sz="1800" dirty="0" smtClean="0">
                <a:solidFill>
                  <a:srgbClr val="FFFF00"/>
                </a:solidFill>
              </a:rPr>
              <a:t>Il n’ya pas beaucoup des articles dans la littérature concernant les films azo-polymères nano-structurées (seulement deux).   </a:t>
            </a:r>
          </a:p>
          <a:p>
            <a:endParaRPr lang="en-GB" sz="1800" dirty="0" smtClean="0"/>
          </a:p>
          <a:p>
            <a:r>
              <a:rPr lang="fr-FR" sz="1800" dirty="0" smtClean="0"/>
              <a:t>Les groupes de recherche : </a:t>
            </a:r>
          </a:p>
          <a:p>
            <a:endParaRPr lang="en-GB" sz="1800" dirty="0" smtClean="0"/>
          </a:p>
          <a:p>
            <a:r>
              <a:rPr lang="en-GB" sz="1800" dirty="0" smtClean="0"/>
              <a:t>- Seoul National University, Seoul, Korea (2005-2006)</a:t>
            </a:r>
          </a:p>
          <a:p>
            <a:r>
              <a:rPr lang="fr-FR" sz="1800" dirty="0" smtClean="0"/>
              <a:t>- Université d’Angers - Prof. </a:t>
            </a:r>
            <a:r>
              <a:rPr lang="fr-FR" sz="1800" dirty="0" err="1" smtClean="0"/>
              <a:t>Nunzi</a:t>
            </a:r>
            <a:r>
              <a:rPr lang="fr-FR" sz="1800" dirty="0" smtClean="0"/>
              <a:t> - Réseaux de surface auto-organisés dans les films minces d’azo-polymères (thèse) - 2007 (pas de publications concernant les cellules) </a:t>
            </a:r>
            <a:endParaRPr lang="en-GB" sz="1800" dirty="0"/>
          </a:p>
        </p:txBody>
      </p:sp>
    </p:spTree>
  </p:cSld>
  <p:clrMapOvr>
    <a:masterClrMapping/>
  </p:clrMapOvr>
  <p:transition spd="med">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5"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28"/>
          <p:cNvGrpSpPr>
            <a:grpSpLocks/>
          </p:cNvGrpSpPr>
          <p:nvPr/>
        </p:nvGrpSpPr>
        <p:grpSpPr bwMode="auto">
          <a:xfrm>
            <a:off x="8610600" y="-685800"/>
            <a:ext cx="554038" cy="7467600"/>
            <a:chOff x="8610600" y="-685800"/>
            <a:chExt cx="553998" cy="7467600"/>
          </a:xfrm>
        </p:grpSpPr>
        <p:sp>
          <p:nvSpPr>
            <p:cNvPr id="7191" name="Rectangle 23"/>
            <p:cNvSpPr>
              <a:spLocks noChangeArrowheads="1"/>
            </p:cNvSpPr>
            <p:nvPr/>
          </p:nvSpPr>
          <p:spPr bwMode="auto">
            <a:xfrm>
              <a:off x="8610600" y="2819400"/>
              <a:ext cx="533400" cy="3962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7192" name="Text Box 6"/>
            <p:cNvSpPr txBox="1">
              <a:spLocks noChangeArrowheads="1"/>
            </p:cNvSpPr>
            <p:nvPr/>
          </p:nvSpPr>
          <p:spPr bwMode="auto">
            <a:xfrm rot="-5400000">
              <a:off x="6029305" y="1895495"/>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graphicFrame>
        <p:nvGraphicFramePr>
          <p:cNvPr id="1035" name="Object 11"/>
          <p:cNvGraphicFramePr>
            <a:graphicFrameLocks noChangeAspect="1"/>
          </p:cNvGraphicFramePr>
          <p:nvPr/>
        </p:nvGraphicFramePr>
        <p:xfrm>
          <a:off x="304800" y="2514600"/>
          <a:ext cx="817563" cy="2016125"/>
        </p:xfrm>
        <a:graphic>
          <a:graphicData uri="http://schemas.openxmlformats.org/presentationml/2006/ole">
            <p:oleObj spid="_x0000_s204867" name="CS ChemDraw Drawing" r:id="rId3" imgW="818388" imgH="2017776" progId="">
              <p:embed/>
            </p:oleObj>
          </a:graphicData>
        </a:graphic>
      </p:graphicFrame>
      <p:graphicFrame>
        <p:nvGraphicFramePr>
          <p:cNvPr id="1041" name="Object 17"/>
          <p:cNvGraphicFramePr>
            <a:graphicFrameLocks noChangeAspect="1"/>
          </p:cNvGraphicFramePr>
          <p:nvPr/>
        </p:nvGraphicFramePr>
        <p:xfrm>
          <a:off x="220663" y="4953000"/>
          <a:ext cx="922337" cy="1376363"/>
        </p:xfrm>
        <a:graphic>
          <a:graphicData uri="http://schemas.openxmlformats.org/presentationml/2006/ole">
            <p:oleObj spid="_x0000_s204868" name="CS ChemDraw Drawing" r:id="rId4" imgW="923544" imgH="1376172" progId="">
              <p:embed/>
            </p:oleObj>
          </a:graphicData>
        </a:graphic>
      </p:graphicFrame>
      <p:graphicFrame>
        <p:nvGraphicFramePr>
          <p:cNvPr id="1039" name="Object 15"/>
          <p:cNvGraphicFramePr>
            <a:graphicFrameLocks noChangeAspect="1"/>
          </p:cNvGraphicFramePr>
          <p:nvPr/>
        </p:nvGraphicFramePr>
        <p:xfrm>
          <a:off x="4572000" y="1143000"/>
          <a:ext cx="2590800" cy="4090988"/>
        </p:xfrm>
        <a:graphic>
          <a:graphicData uri="http://schemas.openxmlformats.org/presentationml/2006/ole">
            <p:oleObj spid="_x0000_s204869" name="CS ChemDraw Drawing" r:id="rId5" imgW="3593592" imgH="5676900" progId="">
              <p:embed/>
            </p:oleObj>
          </a:graphicData>
        </a:graphic>
      </p:graphicFrame>
      <p:graphicFrame>
        <p:nvGraphicFramePr>
          <p:cNvPr id="1040" name="Object 16"/>
          <p:cNvGraphicFramePr>
            <a:graphicFrameLocks noChangeAspect="1"/>
          </p:cNvGraphicFramePr>
          <p:nvPr/>
        </p:nvGraphicFramePr>
        <p:xfrm>
          <a:off x="4495800" y="5430838"/>
          <a:ext cx="2743200" cy="1198562"/>
        </p:xfrm>
        <a:graphic>
          <a:graphicData uri="http://schemas.openxmlformats.org/presentationml/2006/ole">
            <p:oleObj spid="_x0000_s204870" name="CS ChemDraw Drawing" r:id="rId6" imgW="3810000" imgH="1664208" progId="">
              <p:embed/>
            </p:oleObj>
          </a:graphicData>
        </a:graphic>
      </p:graphicFrame>
      <p:sp>
        <p:nvSpPr>
          <p:cNvPr id="7178" name="TextBox 35"/>
          <p:cNvSpPr txBox="1">
            <a:spLocks noChangeArrowheads="1"/>
          </p:cNvSpPr>
          <p:nvPr/>
        </p:nvSpPr>
        <p:spPr bwMode="auto">
          <a:xfrm>
            <a:off x="1312863" y="4338638"/>
            <a:ext cx="363537" cy="461962"/>
          </a:xfrm>
          <a:prstGeom prst="rect">
            <a:avLst/>
          </a:prstGeom>
          <a:noFill/>
          <a:ln w="9525">
            <a:noFill/>
            <a:miter lim="800000"/>
            <a:headEnd/>
            <a:tailEnd/>
          </a:ln>
        </p:spPr>
        <p:txBody>
          <a:bodyPr wrap="none">
            <a:spAutoFit/>
          </a:bodyPr>
          <a:lstStyle/>
          <a:p>
            <a:r>
              <a:rPr lang="ro-RO"/>
              <a:t>+</a:t>
            </a:r>
          </a:p>
        </p:txBody>
      </p:sp>
      <p:cxnSp>
        <p:nvCxnSpPr>
          <p:cNvPr id="7179" name="Straight Arrow Connector 37"/>
          <p:cNvCxnSpPr>
            <a:cxnSpLocks noChangeShapeType="1"/>
          </p:cNvCxnSpPr>
          <p:nvPr/>
        </p:nvCxnSpPr>
        <p:spPr bwMode="auto">
          <a:xfrm rot="5400000" flipH="1" flipV="1">
            <a:off x="2743200" y="2895600"/>
            <a:ext cx="1828800" cy="1219200"/>
          </a:xfrm>
          <a:prstGeom prst="straightConnector1">
            <a:avLst/>
          </a:prstGeom>
          <a:noFill/>
          <a:ln w="15875" algn="ctr">
            <a:solidFill>
              <a:schemeClr val="bg1"/>
            </a:solidFill>
            <a:round/>
            <a:headEnd/>
            <a:tailEnd type="stealth" w="med" len="lg"/>
          </a:ln>
        </p:spPr>
      </p:cxnSp>
      <p:cxnSp>
        <p:nvCxnSpPr>
          <p:cNvPr id="7180" name="Straight Arrow Connector 39"/>
          <p:cNvCxnSpPr>
            <a:cxnSpLocks noChangeShapeType="1"/>
          </p:cNvCxnSpPr>
          <p:nvPr/>
        </p:nvCxnSpPr>
        <p:spPr bwMode="auto">
          <a:xfrm flipV="1">
            <a:off x="3048000" y="4114800"/>
            <a:ext cx="1295400" cy="533400"/>
          </a:xfrm>
          <a:prstGeom prst="straightConnector1">
            <a:avLst/>
          </a:prstGeom>
          <a:noFill/>
          <a:ln w="15875" algn="ctr">
            <a:solidFill>
              <a:schemeClr val="bg1"/>
            </a:solidFill>
            <a:round/>
            <a:headEnd/>
            <a:tailEnd type="stealth" w="med" len="lg"/>
          </a:ln>
        </p:spPr>
      </p:cxnSp>
      <p:cxnSp>
        <p:nvCxnSpPr>
          <p:cNvPr id="7181" name="Straight Arrow Connector 41"/>
          <p:cNvCxnSpPr>
            <a:cxnSpLocks noChangeShapeType="1"/>
          </p:cNvCxnSpPr>
          <p:nvPr/>
        </p:nvCxnSpPr>
        <p:spPr bwMode="auto">
          <a:xfrm>
            <a:off x="3048000" y="4876800"/>
            <a:ext cx="1295400" cy="990600"/>
          </a:xfrm>
          <a:prstGeom prst="straightConnector1">
            <a:avLst/>
          </a:prstGeom>
          <a:noFill/>
          <a:ln w="15875" algn="ctr">
            <a:solidFill>
              <a:schemeClr val="bg1"/>
            </a:solidFill>
            <a:round/>
            <a:headEnd/>
            <a:tailEnd type="stealth" w="med" len="lg"/>
          </a:ln>
        </p:spPr>
      </p:cxnSp>
      <p:grpSp>
        <p:nvGrpSpPr>
          <p:cNvPr id="3" name="Group 20"/>
          <p:cNvGrpSpPr>
            <a:grpSpLocks/>
          </p:cNvGrpSpPr>
          <p:nvPr/>
        </p:nvGrpSpPr>
        <p:grpSpPr bwMode="auto">
          <a:xfrm>
            <a:off x="5715000" y="381000"/>
            <a:ext cx="2971800" cy="1752600"/>
            <a:chOff x="1699563" y="4038600"/>
            <a:chExt cx="3875160" cy="2590800"/>
          </a:xfrm>
        </p:grpSpPr>
        <p:pic>
          <p:nvPicPr>
            <p:cNvPr id="7189" name="Picture 18" descr="P-Si+azo"/>
            <p:cNvPicPr>
              <a:picLocks noChangeAspect="1" noChangeArrowheads="1"/>
            </p:cNvPicPr>
            <p:nvPr/>
          </p:nvPicPr>
          <p:blipFill>
            <a:blip r:embed="rId7" cstate="print"/>
            <a:srcRect l="2789"/>
            <a:stretch>
              <a:fillRect/>
            </a:stretch>
          </p:blipFill>
          <p:spPr bwMode="auto">
            <a:xfrm>
              <a:off x="1699563" y="4038600"/>
              <a:ext cx="3462987" cy="2286000"/>
            </a:xfrm>
            <a:prstGeom prst="rect">
              <a:avLst/>
            </a:prstGeom>
            <a:noFill/>
            <a:ln w="9525">
              <a:noFill/>
              <a:miter lim="800000"/>
              <a:headEnd/>
              <a:tailEnd/>
            </a:ln>
          </p:spPr>
        </p:pic>
        <p:sp>
          <p:nvSpPr>
            <p:cNvPr id="4" name="Text Box 21"/>
            <p:cNvSpPr txBox="1">
              <a:spLocks noChangeArrowheads="1"/>
            </p:cNvSpPr>
            <p:nvPr/>
          </p:nvSpPr>
          <p:spPr bwMode="auto">
            <a:xfrm>
              <a:off x="1827907" y="6326671"/>
              <a:ext cx="3746816" cy="302729"/>
            </a:xfrm>
            <a:prstGeom prst="rect">
              <a:avLst/>
            </a:prstGeom>
            <a:solidFill>
              <a:srgbClr val="FFFFFF">
                <a:alpha val="0"/>
              </a:srgbClr>
            </a:solidFill>
            <a:ln w="9525">
              <a:noFill/>
              <a:miter lim="800000"/>
              <a:headEnd/>
              <a:tailEnd/>
            </a:ln>
          </p:spPr>
          <p:txBody>
            <a:bodyPr/>
            <a:lstStyle/>
            <a:p>
              <a:pPr>
                <a:defRPr/>
              </a:pPr>
              <a:r>
                <a:rPr lang="en-US" sz="800" dirty="0">
                  <a:solidFill>
                    <a:schemeClr val="bg1">
                      <a:lumMod val="85000"/>
                    </a:schemeClr>
                  </a:solidFill>
                </a:rPr>
                <a:t>8        7        6        5        4         3        2        1        0   </a:t>
              </a:r>
              <a:r>
                <a:rPr lang="en-US" sz="800" dirty="0" err="1">
                  <a:solidFill>
                    <a:schemeClr val="bg1">
                      <a:lumMod val="85000"/>
                    </a:schemeClr>
                  </a:solidFill>
                </a:rPr>
                <a:t>ppm</a:t>
              </a:r>
              <a:endParaRPr lang="en-US" sz="800" dirty="0">
                <a:solidFill>
                  <a:schemeClr val="bg1">
                    <a:lumMod val="85000"/>
                  </a:schemeClr>
                </a:solidFill>
              </a:endParaRPr>
            </a:p>
          </p:txBody>
        </p:sp>
      </p:grpSp>
      <p:graphicFrame>
        <p:nvGraphicFramePr>
          <p:cNvPr id="1045" name="Object 21"/>
          <p:cNvGraphicFramePr>
            <a:graphicFrameLocks noChangeAspect="1"/>
          </p:cNvGraphicFramePr>
          <p:nvPr/>
        </p:nvGraphicFramePr>
        <p:xfrm>
          <a:off x="1828800" y="2438400"/>
          <a:ext cx="884238" cy="4064000"/>
        </p:xfrm>
        <a:graphic>
          <a:graphicData uri="http://schemas.openxmlformats.org/presentationml/2006/ole">
            <p:oleObj spid="_x0000_s204871" name="CS ChemDraw Drawing" r:id="rId8" imgW="1626108" imgH="7470648" progId="">
              <p:embed/>
            </p:oleObj>
          </a:graphicData>
        </a:graphic>
      </p:graphicFrame>
      <p:cxnSp>
        <p:nvCxnSpPr>
          <p:cNvPr id="33" name="Straight Arrow Connector 32"/>
          <p:cNvCxnSpPr/>
          <p:nvPr/>
        </p:nvCxnSpPr>
        <p:spPr bwMode="auto">
          <a:xfrm rot="5400000">
            <a:off x="6667500" y="1257300"/>
            <a:ext cx="609600" cy="381000"/>
          </a:xfrm>
          <a:prstGeom prst="straightConnector1">
            <a:avLst/>
          </a:prstGeom>
          <a:noFill/>
          <a:ln w="6350" cap="flat" cmpd="sng" algn="ctr">
            <a:solidFill>
              <a:schemeClr val="accent6">
                <a:lumMod val="75000"/>
              </a:schemeClr>
            </a:solidFill>
            <a:prstDash val="solid"/>
            <a:round/>
            <a:headEnd type="none" w="med" len="med"/>
            <a:tailEnd type="stealth" w="sm" len="sm"/>
          </a:ln>
          <a:effectLst/>
        </p:spPr>
      </p:cxnSp>
      <p:cxnSp>
        <p:nvCxnSpPr>
          <p:cNvPr id="7186" name="Straight Arrow Connector 38"/>
          <p:cNvCxnSpPr>
            <a:cxnSpLocks noChangeShapeType="1"/>
          </p:cNvCxnSpPr>
          <p:nvPr/>
        </p:nvCxnSpPr>
        <p:spPr bwMode="auto">
          <a:xfrm rot="5400000">
            <a:off x="6819900" y="1257300"/>
            <a:ext cx="609600" cy="381000"/>
          </a:xfrm>
          <a:prstGeom prst="straightConnector1">
            <a:avLst/>
          </a:prstGeom>
          <a:noFill/>
          <a:ln w="6350" algn="ctr">
            <a:solidFill>
              <a:srgbClr val="008000"/>
            </a:solidFill>
            <a:round/>
            <a:headEnd/>
            <a:tailEnd type="stealth" w="sm" len="sm"/>
          </a:ln>
        </p:spPr>
      </p:cxnSp>
      <p:sp>
        <p:nvSpPr>
          <p:cNvPr id="7187" name="TextBox 22"/>
          <p:cNvSpPr txBox="1">
            <a:spLocks noChangeArrowheads="1"/>
          </p:cNvSpPr>
          <p:nvPr/>
        </p:nvSpPr>
        <p:spPr bwMode="auto">
          <a:xfrm>
            <a:off x="533400" y="2057400"/>
            <a:ext cx="1271502" cy="307777"/>
          </a:xfrm>
          <a:prstGeom prst="rect">
            <a:avLst/>
          </a:prstGeom>
          <a:noFill/>
          <a:ln w="9525">
            <a:noFill/>
            <a:miter lim="800000"/>
            <a:headEnd/>
            <a:tailEnd/>
          </a:ln>
        </p:spPr>
        <p:txBody>
          <a:bodyPr wrap="none">
            <a:spAutoFit/>
          </a:bodyPr>
          <a:lstStyle/>
          <a:p>
            <a:r>
              <a:rPr lang="ro-RO" sz="1400" dirty="0" smtClean="0"/>
              <a:t>Silvia </a:t>
            </a:r>
            <a:r>
              <a:rPr lang="ro-RO" sz="1400" dirty="0"/>
              <a:t>Grama</a:t>
            </a:r>
          </a:p>
        </p:txBody>
      </p:sp>
      <p:pic>
        <p:nvPicPr>
          <p:cNvPr id="7188" name="Picture 24"/>
          <p:cNvPicPr>
            <a:picLocks noChangeAspect="1" noChangeArrowheads="1"/>
          </p:cNvPicPr>
          <p:nvPr/>
        </p:nvPicPr>
        <p:blipFill>
          <a:blip r:embed="rId9" cstate="print"/>
          <a:srcRect/>
          <a:stretch>
            <a:fillRect/>
          </a:stretch>
        </p:blipFill>
        <p:spPr bwMode="auto">
          <a:xfrm>
            <a:off x="381000" y="152400"/>
            <a:ext cx="1638300" cy="1876425"/>
          </a:xfrm>
          <a:prstGeom prst="rect">
            <a:avLst/>
          </a:prstGeom>
          <a:noFill/>
          <a:ln w="9525">
            <a:noFill/>
            <a:miter lim="800000"/>
            <a:headEnd/>
            <a:tailEnd/>
          </a:ln>
        </p:spPr>
      </p:pic>
    </p:spTree>
  </p:cSld>
  <p:clrMapOvr>
    <a:masterClrMapping/>
  </p:clrMapOvr>
  <p:transition spd="med">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28"/>
          <p:cNvGrpSpPr>
            <a:grpSpLocks/>
          </p:cNvGrpSpPr>
          <p:nvPr/>
        </p:nvGrpSpPr>
        <p:grpSpPr bwMode="auto">
          <a:xfrm>
            <a:off x="8610600" y="-230188"/>
            <a:ext cx="554038" cy="7011988"/>
            <a:chOff x="8610600" y="-230188"/>
            <a:chExt cx="553998" cy="7011988"/>
          </a:xfrm>
        </p:grpSpPr>
        <p:sp>
          <p:nvSpPr>
            <p:cNvPr id="35862" name="Rectangle 23"/>
            <p:cNvSpPr>
              <a:spLocks noChangeArrowheads="1"/>
            </p:cNvSpPr>
            <p:nvPr/>
          </p:nvSpPr>
          <p:spPr bwMode="auto">
            <a:xfrm>
              <a:off x="8610600" y="3200400"/>
              <a:ext cx="533400" cy="3581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5863" name="Text Box 6"/>
            <p:cNvSpPr txBox="1">
              <a:spLocks noChangeArrowheads="1"/>
            </p:cNvSpPr>
            <p:nvPr/>
          </p:nvSpPr>
          <p:spPr bwMode="auto">
            <a:xfrm rot="-5400000">
              <a:off x="6029305" y="2351107"/>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grpSp>
        <p:nvGrpSpPr>
          <p:cNvPr id="3" name="Group 20"/>
          <p:cNvGrpSpPr>
            <a:grpSpLocks/>
          </p:cNvGrpSpPr>
          <p:nvPr/>
        </p:nvGrpSpPr>
        <p:grpSpPr bwMode="auto">
          <a:xfrm>
            <a:off x="533400" y="3986213"/>
            <a:ext cx="2362200" cy="2203450"/>
            <a:chOff x="228600" y="3962400"/>
            <a:chExt cx="2754313" cy="2355850"/>
          </a:xfrm>
        </p:grpSpPr>
        <p:pic>
          <p:nvPicPr>
            <p:cNvPr id="35860" name="Picture 4" descr="I17-500"/>
            <p:cNvPicPr>
              <a:picLocks noChangeAspect="1" noChangeArrowheads="1"/>
            </p:cNvPicPr>
            <p:nvPr/>
          </p:nvPicPr>
          <p:blipFill>
            <a:blip r:embed="rId2" cstate="print"/>
            <a:srcRect/>
            <a:stretch>
              <a:fillRect/>
            </a:stretch>
          </p:blipFill>
          <p:spPr bwMode="auto">
            <a:xfrm>
              <a:off x="228600" y="3962400"/>
              <a:ext cx="2698750" cy="2355850"/>
            </a:xfrm>
            <a:prstGeom prst="rect">
              <a:avLst/>
            </a:prstGeom>
            <a:noFill/>
            <a:ln w="9525">
              <a:noFill/>
              <a:miter lim="800000"/>
              <a:headEnd/>
              <a:tailEnd/>
            </a:ln>
          </p:spPr>
        </p:pic>
        <p:sp>
          <p:nvSpPr>
            <p:cNvPr id="35861" name="TextBox 22"/>
            <p:cNvSpPr txBox="1">
              <a:spLocks noChangeArrowheads="1"/>
            </p:cNvSpPr>
            <p:nvPr/>
          </p:nvSpPr>
          <p:spPr bwMode="auto">
            <a:xfrm>
              <a:off x="1981200" y="3962400"/>
              <a:ext cx="1001713" cy="276225"/>
            </a:xfrm>
            <a:prstGeom prst="rect">
              <a:avLst/>
            </a:prstGeom>
            <a:noFill/>
            <a:ln w="9525">
              <a:noFill/>
              <a:miter lim="800000"/>
              <a:headEnd/>
              <a:tailEnd/>
            </a:ln>
          </p:spPr>
          <p:txBody>
            <a:bodyPr wrap="none">
              <a:spAutoFit/>
            </a:bodyPr>
            <a:lstStyle/>
            <a:p>
              <a:r>
                <a:rPr lang="en-US" sz="1200">
                  <a:solidFill>
                    <a:schemeClr val="tx1"/>
                  </a:solidFill>
                </a:rPr>
                <a:t>C = 0,01g/L</a:t>
              </a:r>
            </a:p>
          </p:txBody>
        </p:sp>
      </p:grpSp>
      <p:grpSp>
        <p:nvGrpSpPr>
          <p:cNvPr id="4" name="Group 23"/>
          <p:cNvGrpSpPr>
            <a:grpSpLocks/>
          </p:cNvGrpSpPr>
          <p:nvPr/>
        </p:nvGrpSpPr>
        <p:grpSpPr bwMode="auto">
          <a:xfrm>
            <a:off x="3124200" y="3903663"/>
            <a:ext cx="2517775" cy="2343150"/>
            <a:chOff x="3276600" y="3962400"/>
            <a:chExt cx="2517775" cy="2343150"/>
          </a:xfrm>
        </p:grpSpPr>
        <p:pic>
          <p:nvPicPr>
            <p:cNvPr id="35858" name="Picture 5" descr="I17-10microm"/>
            <p:cNvPicPr>
              <a:picLocks noChangeAspect="1" noChangeArrowheads="1"/>
            </p:cNvPicPr>
            <p:nvPr/>
          </p:nvPicPr>
          <p:blipFill>
            <a:blip r:embed="rId3" cstate="print"/>
            <a:srcRect/>
            <a:stretch>
              <a:fillRect/>
            </a:stretch>
          </p:blipFill>
          <p:spPr bwMode="auto">
            <a:xfrm>
              <a:off x="3276600" y="3962400"/>
              <a:ext cx="2466975" cy="2343150"/>
            </a:xfrm>
            <a:prstGeom prst="rect">
              <a:avLst/>
            </a:prstGeom>
            <a:noFill/>
            <a:ln w="9525">
              <a:noFill/>
              <a:miter lim="800000"/>
              <a:headEnd/>
              <a:tailEnd/>
            </a:ln>
          </p:spPr>
        </p:pic>
        <p:sp>
          <p:nvSpPr>
            <p:cNvPr id="35859" name="TextBox 25"/>
            <p:cNvSpPr txBox="1">
              <a:spLocks noChangeArrowheads="1"/>
            </p:cNvSpPr>
            <p:nvPr/>
          </p:nvSpPr>
          <p:spPr bwMode="auto">
            <a:xfrm>
              <a:off x="4876800" y="3962400"/>
              <a:ext cx="917575" cy="276225"/>
            </a:xfrm>
            <a:prstGeom prst="rect">
              <a:avLst/>
            </a:prstGeom>
            <a:noFill/>
            <a:ln w="9525">
              <a:noFill/>
              <a:miter lim="800000"/>
              <a:headEnd/>
              <a:tailEnd/>
            </a:ln>
          </p:spPr>
          <p:txBody>
            <a:bodyPr wrap="none">
              <a:spAutoFit/>
            </a:bodyPr>
            <a:lstStyle/>
            <a:p>
              <a:r>
                <a:rPr lang="en-US" sz="1200">
                  <a:solidFill>
                    <a:schemeClr val="tx1"/>
                  </a:solidFill>
                </a:rPr>
                <a:t>C = 0,1g/L</a:t>
              </a:r>
            </a:p>
          </p:txBody>
        </p:sp>
      </p:grpSp>
      <p:grpSp>
        <p:nvGrpSpPr>
          <p:cNvPr id="5" name="Group 26"/>
          <p:cNvGrpSpPr>
            <a:grpSpLocks/>
          </p:cNvGrpSpPr>
          <p:nvPr/>
        </p:nvGrpSpPr>
        <p:grpSpPr bwMode="auto">
          <a:xfrm>
            <a:off x="5867400" y="3903663"/>
            <a:ext cx="2495550" cy="2344737"/>
            <a:chOff x="6115050" y="3962400"/>
            <a:chExt cx="2495550" cy="2344738"/>
          </a:xfrm>
        </p:grpSpPr>
        <p:pic>
          <p:nvPicPr>
            <p:cNvPr id="35856" name="Picture 6" descr="I17-3-2microm"/>
            <p:cNvPicPr>
              <a:picLocks noChangeAspect="1" noChangeArrowheads="1"/>
            </p:cNvPicPr>
            <p:nvPr/>
          </p:nvPicPr>
          <p:blipFill>
            <a:blip r:embed="rId4" cstate="print"/>
            <a:srcRect/>
            <a:stretch>
              <a:fillRect/>
            </a:stretch>
          </p:blipFill>
          <p:spPr bwMode="auto">
            <a:xfrm>
              <a:off x="6115050" y="3962400"/>
              <a:ext cx="2495550" cy="2344738"/>
            </a:xfrm>
            <a:prstGeom prst="rect">
              <a:avLst/>
            </a:prstGeom>
            <a:noFill/>
            <a:ln w="9525">
              <a:noFill/>
              <a:miter lim="800000"/>
              <a:headEnd/>
              <a:tailEnd/>
            </a:ln>
          </p:spPr>
        </p:pic>
        <p:sp>
          <p:nvSpPr>
            <p:cNvPr id="35857" name="TextBox 28"/>
            <p:cNvSpPr txBox="1">
              <a:spLocks noChangeArrowheads="1"/>
            </p:cNvSpPr>
            <p:nvPr/>
          </p:nvSpPr>
          <p:spPr bwMode="auto">
            <a:xfrm>
              <a:off x="7083425" y="3962400"/>
              <a:ext cx="1003300" cy="276225"/>
            </a:xfrm>
            <a:prstGeom prst="rect">
              <a:avLst/>
            </a:prstGeom>
            <a:noFill/>
            <a:ln w="9525">
              <a:noFill/>
              <a:miter lim="800000"/>
              <a:headEnd/>
              <a:tailEnd/>
            </a:ln>
          </p:spPr>
          <p:txBody>
            <a:bodyPr wrap="none">
              <a:spAutoFit/>
            </a:bodyPr>
            <a:lstStyle/>
            <a:p>
              <a:r>
                <a:rPr lang="en-US" sz="1200">
                  <a:solidFill>
                    <a:schemeClr val="tx1"/>
                  </a:solidFill>
                </a:rPr>
                <a:t>C = 0,15g/L</a:t>
              </a:r>
            </a:p>
          </p:txBody>
        </p:sp>
      </p:grpSp>
      <p:sp>
        <p:nvSpPr>
          <p:cNvPr id="35848" name="TextBox 16"/>
          <p:cNvSpPr txBox="1">
            <a:spLocks noChangeArrowheads="1"/>
          </p:cNvSpPr>
          <p:nvPr/>
        </p:nvSpPr>
        <p:spPr bwMode="auto">
          <a:xfrm>
            <a:off x="1219200" y="6248400"/>
            <a:ext cx="563563" cy="307975"/>
          </a:xfrm>
          <a:prstGeom prst="rect">
            <a:avLst/>
          </a:prstGeom>
          <a:noFill/>
          <a:ln w="9525">
            <a:noFill/>
            <a:miter lim="800000"/>
            <a:headEnd/>
            <a:tailEnd/>
          </a:ln>
        </p:spPr>
        <p:txBody>
          <a:bodyPr wrap="none">
            <a:spAutoFit/>
          </a:bodyPr>
          <a:lstStyle/>
          <a:p>
            <a:r>
              <a:rPr lang="en-US" sz="1400">
                <a:solidFill>
                  <a:srgbClr val="FFFF00"/>
                </a:solidFill>
              </a:rPr>
              <a:t>TEM</a:t>
            </a:r>
            <a:endParaRPr lang="en-GB" sz="1400">
              <a:solidFill>
                <a:srgbClr val="FFFF00"/>
              </a:solidFill>
            </a:endParaRPr>
          </a:p>
        </p:txBody>
      </p:sp>
      <p:sp>
        <p:nvSpPr>
          <p:cNvPr id="35849" name="TextBox 17"/>
          <p:cNvSpPr txBox="1">
            <a:spLocks noChangeArrowheads="1"/>
          </p:cNvSpPr>
          <p:nvPr/>
        </p:nvSpPr>
        <p:spPr bwMode="auto">
          <a:xfrm>
            <a:off x="4114800" y="6248400"/>
            <a:ext cx="574675" cy="307975"/>
          </a:xfrm>
          <a:prstGeom prst="rect">
            <a:avLst/>
          </a:prstGeom>
          <a:noFill/>
          <a:ln w="9525">
            <a:noFill/>
            <a:miter lim="800000"/>
            <a:headEnd/>
            <a:tailEnd/>
          </a:ln>
        </p:spPr>
        <p:txBody>
          <a:bodyPr wrap="none">
            <a:spAutoFit/>
          </a:bodyPr>
          <a:lstStyle/>
          <a:p>
            <a:r>
              <a:rPr lang="en-US" sz="1400">
                <a:solidFill>
                  <a:srgbClr val="FFFF00"/>
                </a:solidFill>
              </a:rPr>
              <a:t>SEM</a:t>
            </a:r>
            <a:endParaRPr lang="en-GB" sz="1400">
              <a:solidFill>
                <a:srgbClr val="FFFF00"/>
              </a:solidFill>
            </a:endParaRPr>
          </a:p>
        </p:txBody>
      </p:sp>
      <p:sp>
        <p:nvSpPr>
          <p:cNvPr id="35850" name="TextBox 18"/>
          <p:cNvSpPr txBox="1">
            <a:spLocks noChangeArrowheads="1"/>
          </p:cNvSpPr>
          <p:nvPr/>
        </p:nvSpPr>
        <p:spPr bwMode="auto">
          <a:xfrm>
            <a:off x="6858000" y="6172200"/>
            <a:ext cx="574675" cy="307975"/>
          </a:xfrm>
          <a:prstGeom prst="rect">
            <a:avLst/>
          </a:prstGeom>
          <a:noFill/>
          <a:ln w="9525">
            <a:noFill/>
            <a:miter lim="800000"/>
            <a:headEnd/>
            <a:tailEnd/>
          </a:ln>
        </p:spPr>
        <p:txBody>
          <a:bodyPr wrap="none">
            <a:spAutoFit/>
          </a:bodyPr>
          <a:lstStyle/>
          <a:p>
            <a:r>
              <a:rPr lang="en-US" sz="1400">
                <a:solidFill>
                  <a:srgbClr val="FFFF00"/>
                </a:solidFill>
              </a:rPr>
              <a:t>SEM</a:t>
            </a:r>
            <a:endParaRPr lang="en-GB" sz="1400">
              <a:solidFill>
                <a:srgbClr val="FFFF00"/>
              </a:solidFill>
            </a:endParaRPr>
          </a:p>
        </p:txBody>
      </p:sp>
      <p:graphicFrame>
        <p:nvGraphicFramePr>
          <p:cNvPr id="20" name="Chart 19"/>
          <p:cNvGraphicFramePr>
            <a:graphicFrameLocks noGrp="1"/>
          </p:cNvGraphicFramePr>
          <p:nvPr/>
        </p:nvGraphicFramePr>
        <p:xfrm>
          <a:off x="533400" y="1219200"/>
          <a:ext cx="3429000" cy="23860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a:graphicFrameLocks noGrp="1"/>
          </p:cNvGraphicFramePr>
          <p:nvPr/>
        </p:nvGraphicFramePr>
        <p:xfrm>
          <a:off x="4267200" y="1371600"/>
          <a:ext cx="3581400" cy="2286000"/>
        </p:xfrm>
        <a:graphic>
          <a:graphicData uri="http://schemas.openxmlformats.org/drawingml/2006/chart">
            <c:chart xmlns:c="http://schemas.openxmlformats.org/drawingml/2006/chart" xmlns:r="http://schemas.openxmlformats.org/officeDocument/2006/relationships" r:id="rId6"/>
          </a:graphicData>
        </a:graphic>
      </p:graphicFrame>
      <p:sp>
        <p:nvSpPr>
          <p:cNvPr id="35853" name="TextBox 21"/>
          <p:cNvSpPr txBox="1">
            <a:spLocks noChangeArrowheads="1"/>
          </p:cNvSpPr>
          <p:nvPr/>
        </p:nvSpPr>
        <p:spPr bwMode="auto">
          <a:xfrm>
            <a:off x="1600200" y="381000"/>
            <a:ext cx="5727700" cy="307975"/>
          </a:xfrm>
          <a:prstGeom prst="rect">
            <a:avLst/>
          </a:prstGeom>
          <a:noFill/>
          <a:ln w="9525">
            <a:noFill/>
            <a:miter lim="800000"/>
            <a:headEnd/>
            <a:tailEnd/>
          </a:ln>
        </p:spPr>
        <p:txBody>
          <a:bodyPr wrap="none">
            <a:spAutoFit/>
          </a:bodyPr>
          <a:lstStyle/>
          <a:p>
            <a:pPr>
              <a:spcBef>
                <a:spcPts val="600"/>
              </a:spcBef>
            </a:pPr>
            <a:r>
              <a:rPr lang="fr-FR" sz="1400" dirty="0" err="1">
                <a:solidFill>
                  <a:srgbClr val="FFFF00"/>
                </a:solidFill>
              </a:rPr>
              <a:t>Polysiloxane</a:t>
            </a:r>
            <a:r>
              <a:rPr lang="fr-FR" sz="1400" dirty="0">
                <a:solidFill>
                  <a:srgbClr val="FFFF00"/>
                </a:solidFill>
              </a:rPr>
              <a:t> modifiée : 62% azo et  25 % </a:t>
            </a:r>
            <a:r>
              <a:rPr lang="fr-FR" sz="1400" dirty="0" err="1">
                <a:solidFill>
                  <a:srgbClr val="FFFF00"/>
                </a:solidFill>
              </a:rPr>
              <a:t>dimethyldodecylamine</a:t>
            </a:r>
            <a:endParaRPr lang="fr-FR" sz="1400" dirty="0">
              <a:solidFill>
                <a:srgbClr val="FFFF00"/>
              </a:solidFill>
            </a:endParaRPr>
          </a:p>
        </p:txBody>
      </p:sp>
      <p:sp>
        <p:nvSpPr>
          <p:cNvPr id="35854" name="TextBox 22"/>
          <p:cNvSpPr txBox="1">
            <a:spLocks noChangeArrowheads="1"/>
          </p:cNvSpPr>
          <p:nvPr/>
        </p:nvSpPr>
        <p:spPr bwMode="auto">
          <a:xfrm>
            <a:off x="1600200" y="838200"/>
            <a:ext cx="5783263" cy="246063"/>
          </a:xfrm>
          <a:prstGeom prst="rect">
            <a:avLst/>
          </a:prstGeom>
          <a:noFill/>
          <a:ln w="9525">
            <a:noFill/>
            <a:miter lim="800000"/>
            <a:headEnd/>
            <a:tailEnd/>
          </a:ln>
        </p:spPr>
        <p:txBody>
          <a:bodyPr wrap="none">
            <a:spAutoFit/>
          </a:bodyPr>
          <a:lstStyle/>
          <a:p>
            <a:r>
              <a:rPr lang="fr-FR" sz="1000">
                <a:solidFill>
                  <a:srgbClr val="D9D9D9"/>
                </a:solidFill>
              </a:rPr>
              <a:t>(A) distribution de l’intensite                                                              (B) distribution des masses</a:t>
            </a:r>
          </a:p>
        </p:txBody>
      </p:sp>
      <p:sp>
        <p:nvSpPr>
          <p:cNvPr id="35855" name="TextBox 33"/>
          <p:cNvSpPr txBox="1">
            <a:spLocks noChangeArrowheads="1"/>
          </p:cNvSpPr>
          <p:nvPr/>
        </p:nvSpPr>
        <p:spPr bwMode="auto">
          <a:xfrm>
            <a:off x="7772400" y="1905000"/>
            <a:ext cx="646113" cy="369888"/>
          </a:xfrm>
          <a:prstGeom prst="rect">
            <a:avLst/>
          </a:prstGeom>
          <a:noFill/>
          <a:ln w="9525">
            <a:noFill/>
            <a:miter lim="800000"/>
            <a:headEnd/>
            <a:tailEnd/>
          </a:ln>
        </p:spPr>
        <p:txBody>
          <a:bodyPr wrap="none">
            <a:spAutoFit/>
          </a:bodyPr>
          <a:lstStyle/>
          <a:p>
            <a:r>
              <a:rPr lang="en-US" sz="1800">
                <a:solidFill>
                  <a:srgbClr val="FFFF00"/>
                </a:solidFill>
              </a:rPr>
              <a:t>DLS</a:t>
            </a:r>
            <a:endParaRPr lang="en-GB" sz="1800">
              <a:solidFill>
                <a:srgbClr val="FFFF00"/>
              </a:solidFill>
            </a:endParaRPr>
          </a:p>
        </p:txBody>
      </p:sp>
    </p:spTree>
  </p:cSld>
  <p:clrMapOvr>
    <a:masterClrMapping/>
  </p:clrMapOvr>
  <p:transition spd="med">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436046" y="-609600"/>
            <a:ext cx="707954" cy="7467600"/>
            <a:chOff x="8436046" y="-609600"/>
            <a:chExt cx="707954" cy="7467600"/>
          </a:xfrm>
        </p:grpSpPr>
        <p:sp>
          <p:nvSpPr>
            <p:cNvPr id="31748" name="Rectangle 8"/>
            <p:cNvSpPr>
              <a:spLocks noChangeArrowheads="1"/>
            </p:cNvSpPr>
            <p:nvPr/>
          </p:nvSpPr>
          <p:spPr bwMode="auto">
            <a:xfrm>
              <a:off x="8610600" y="2438400"/>
              <a:ext cx="533400" cy="44196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5" name="Text Box 6"/>
            <p:cNvSpPr txBox="1">
              <a:spLocks noChangeArrowheads="1"/>
            </p:cNvSpPr>
            <p:nvPr/>
          </p:nvSpPr>
          <p:spPr bwMode="auto">
            <a:xfrm rot="16200000">
              <a:off x="6999288" y="827158"/>
              <a:ext cx="3581401" cy="707886"/>
            </a:xfrm>
            <a:prstGeom prst="rect">
              <a:avLst/>
            </a:prstGeom>
            <a:noFill/>
            <a:ln w="9525">
              <a:noFill/>
              <a:miter lim="800000"/>
              <a:headEnd/>
              <a:tailEnd/>
            </a:ln>
          </p:spPr>
          <p:txBody>
            <a:bodyPr wrap="square" anchor="b" anchorCtr="1">
              <a:spAutoFit/>
            </a:bodyPr>
            <a:lstStyle/>
            <a:p>
              <a:pPr eaLnBrk="0" hangingPunct="0">
                <a:spcBef>
                  <a:spcPct val="50000"/>
                </a:spcBef>
              </a:pPr>
              <a:r>
                <a:rPr lang="fr-FR" sz="4000" dirty="0" smtClean="0">
                  <a:latin typeface="Century Gothic" pitchFamily="34" charset="0"/>
                </a:rPr>
                <a:t>Objectifs</a:t>
              </a:r>
              <a:endParaRPr lang="fr-FR" sz="4000" dirty="0">
                <a:latin typeface="Century Gothic" pitchFamily="34" charset="0"/>
              </a:endParaRPr>
            </a:p>
          </p:txBody>
        </p:sp>
      </p:grpSp>
      <p:sp>
        <p:nvSpPr>
          <p:cNvPr id="2" name="TextBox 1"/>
          <p:cNvSpPr txBox="1"/>
          <p:nvPr/>
        </p:nvSpPr>
        <p:spPr>
          <a:xfrm>
            <a:off x="208300" y="819148"/>
            <a:ext cx="8227746" cy="4893647"/>
          </a:xfrm>
          <a:prstGeom prst="rect">
            <a:avLst/>
          </a:prstGeom>
          <a:noFill/>
        </p:spPr>
        <p:txBody>
          <a:bodyPr wrap="square" rtlCol="0">
            <a:spAutoFit/>
          </a:bodyPr>
          <a:lstStyle/>
          <a:p>
            <a:r>
              <a:rPr lang="fr-FR" dirty="0" smtClean="0">
                <a:solidFill>
                  <a:srgbClr val="FFFF00"/>
                </a:solidFill>
              </a:rPr>
              <a:t>L’objectif principal du projet est la synthèse et l’étude </a:t>
            </a:r>
          </a:p>
          <a:p>
            <a:r>
              <a:rPr lang="fr-FR" dirty="0" smtClean="0">
                <a:solidFill>
                  <a:srgbClr val="FFFF00"/>
                </a:solidFill>
              </a:rPr>
              <a:t>des applications biologiques des polymères sensibles</a:t>
            </a:r>
          </a:p>
          <a:p>
            <a:r>
              <a:rPr lang="ro-RO" dirty="0" smtClean="0">
                <a:solidFill>
                  <a:srgbClr val="FFFF00"/>
                </a:solidFill>
              </a:rPr>
              <a:t>a des</a:t>
            </a:r>
            <a:r>
              <a:rPr lang="fr-FR" dirty="0" smtClean="0">
                <a:solidFill>
                  <a:srgbClr val="FFFF00"/>
                </a:solidFill>
              </a:rPr>
              <a:t> </a:t>
            </a:r>
            <a:r>
              <a:rPr lang="fr-FR" dirty="0" err="1" smtClean="0">
                <a:solidFill>
                  <a:srgbClr val="FFFF00"/>
                </a:solidFill>
              </a:rPr>
              <a:t>stimul</a:t>
            </a:r>
            <a:r>
              <a:rPr lang="ro-RO" dirty="0" smtClean="0">
                <a:solidFill>
                  <a:srgbClr val="FFFF00"/>
                </a:solidFill>
              </a:rPr>
              <a:t>i</a:t>
            </a:r>
            <a:r>
              <a:rPr lang="fr-FR" dirty="0" smtClean="0">
                <a:solidFill>
                  <a:srgbClr val="FFFF00"/>
                </a:solidFill>
              </a:rPr>
              <a:t> extérieur</a:t>
            </a:r>
            <a:r>
              <a:rPr lang="ro-RO" dirty="0" smtClean="0">
                <a:solidFill>
                  <a:srgbClr val="FFFF00"/>
                </a:solidFill>
              </a:rPr>
              <a:t>s</a:t>
            </a:r>
            <a:r>
              <a:rPr lang="fr-FR" dirty="0" smtClean="0">
                <a:solidFill>
                  <a:srgbClr val="FFFF00"/>
                </a:solidFill>
              </a:rPr>
              <a:t> (lumière, température) </a:t>
            </a:r>
          </a:p>
          <a:p>
            <a:endParaRPr lang="fr-FR" dirty="0">
              <a:solidFill>
                <a:srgbClr val="FFFF00"/>
              </a:solidFill>
            </a:endParaRPr>
          </a:p>
          <a:p>
            <a:pPr marL="342900" indent="-342900">
              <a:buFontTx/>
              <a:buChar char="-"/>
            </a:pPr>
            <a:r>
              <a:rPr lang="fr-FR" dirty="0" smtClean="0">
                <a:solidFill>
                  <a:srgbClr val="FFFF00"/>
                </a:solidFill>
              </a:rPr>
              <a:t>la préparation de films nanostructurés comme support pour les cultures cellulaires </a:t>
            </a:r>
          </a:p>
          <a:p>
            <a:pPr marL="342900" indent="-342900">
              <a:buFontTx/>
              <a:buChar char="-"/>
            </a:pPr>
            <a:r>
              <a:rPr lang="fr-FR" dirty="0" smtClean="0">
                <a:solidFill>
                  <a:srgbClr val="FFFF00"/>
                </a:solidFill>
              </a:rPr>
              <a:t>la possibilité d’immobilisation et nano-manipulation laser de biomolécules </a:t>
            </a:r>
          </a:p>
          <a:p>
            <a:pPr marL="342900" indent="-342900">
              <a:buFontTx/>
              <a:buChar char="-"/>
            </a:pPr>
            <a:r>
              <a:rPr lang="fr-FR" dirty="0" smtClean="0">
                <a:solidFill>
                  <a:srgbClr val="FFFF00"/>
                </a:solidFill>
              </a:rPr>
              <a:t>synthèse d</a:t>
            </a:r>
            <a:r>
              <a:rPr lang="en-US" dirty="0" smtClean="0">
                <a:solidFill>
                  <a:srgbClr val="FFFF00"/>
                </a:solidFill>
              </a:rPr>
              <a:t>’</a:t>
            </a:r>
            <a:r>
              <a:rPr lang="fr-FR" dirty="0" smtClean="0">
                <a:solidFill>
                  <a:srgbClr val="FFFF00"/>
                </a:solidFill>
              </a:rPr>
              <a:t>azo-polymères amphiphiles pour </a:t>
            </a:r>
            <a:r>
              <a:rPr lang="fr-FR" dirty="0">
                <a:solidFill>
                  <a:srgbClr val="FFFF00"/>
                </a:solidFill>
              </a:rPr>
              <a:t>l</a:t>
            </a:r>
            <a:r>
              <a:rPr lang="fr-FR" dirty="0" smtClean="0">
                <a:solidFill>
                  <a:srgbClr val="FFFF00"/>
                </a:solidFill>
              </a:rPr>
              <a:t>es micelles  photosensibles</a:t>
            </a:r>
          </a:p>
          <a:p>
            <a:pPr marL="342900" indent="-342900">
              <a:buFontTx/>
              <a:buChar char="-"/>
            </a:pPr>
            <a:r>
              <a:rPr lang="fr-FR" dirty="0" smtClean="0">
                <a:solidFill>
                  <a:srgbClr val="FF0000"/>
                </a:solidFill>
              </a:rPr>
              <a:t>synthèse de polymères greffés pour des micelles thermosensibles </a:t>
            </a:r>
          </a:p>
          <a:p>
            <a:r>
              <a:rPr lang="fr-FR" dirty="0" smtClean="0">
                <a:solidFill>
                  <a:srgbClr val="FFFF00"/>
                </a:solidFill>
              </a:rPr>
              <a:t> </a:t>
            </a:r>
            <a:endParaRPr lang="fr-FR" dirty="0">
              <a:solidFill>
                <a:srgbClr val="FFFF00"/>
              </a:solidFill>
            </a:endParaRPr>
          </a:p>
        </p:txBody>
      </p:sp>
    </p:spTree>
    <p:extLst>
      <p:ext uri="{BB962C8B-B14F-4D97-AF65-F5344CB8AC3E}">
        <p14:creationId xmlns:p14="http://schemas.microsoft.com/office/powerpoint/2010/main" xmlns="" val="3765786726"/>
      </p:ext>
    </p:extLst>
  </p:cSld>
  <p:clrMapOvr>
    <a:masterClrMapping/>
  </p:clrMapOvr>
  <p:transition spd="med">
    <p:cover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28"/>
          <p:cNvGrpSpPr>
            <a:grpSpLocks/>
          </p:cNvGrpSpPr>
          <p:nvPr/>
        </p:nvGrpSpPr>
        <p:grpSpPr bwMode="auto">
          <a:xfrm>
            <a:off x="8610600" y="-685800"/>
            <a:ext cx="554038" cy="7467600"/>
            <a:chOff x="8610600" y="-685800"/>
            <a:chExt cx="553998" cy="7467600"/>
          </a:xfrm>
        </p:grpSpPr>
        <p:sp>
          <p:nvSpPr>
            <p:cNvPr id="36876" name="Rectangle 23"/>
            <p:cNvSpPr>
              <a:spLocks noChangeArrowheads="1"/>
            </p:cNvSpPr>
            <p:nvPr/>
          </p:nvSpPr>
          <p:spPr bwMode="auto">
            <a:xfrm>
              <a:off x="8610600" y="2819400"/>
              <a:ext cx="533400" cy="3962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6877" name="Text Box 6"/>
            <p:cNvSpPr txBox="1">
              <a:spLocks noChangeArrowheads="1"/>
            </p:cNvSpPr>
            <p:nvPr/>
          </p:nvSpPr>
          <p:spPr bwMode="auto">
            <a:xfrm rot="-5400000">
              <a:off x="6029305" y="1895495"/>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pic>
        <p:nvPicPr>
          <p:cNvPr id="36869" name="Picture 1" descr="C:\E partiton\Contracte\2010\CEA\Predare\SEM IOana\polysiloxane_2_00.tif"/>
          <p:cNvPicPr>
            <a:picLocks noChangeAspect="1" noChangeArrowheads="1"/>
          </p:cNvPicPr>
          <p:nvPr/>
        </p:nvPicPr>
        <p:blipFill>
          <a:blip r:embed="rId2" cstate="print"/>
          <a:srcRect/>
          <a:stretch>
            <a:fillRect/>
          </a:stretch>
        </p:blipFill>
        <p:spPr bwMode="auto">
          <a:xfrm>
            <a:off x="381000" y="304800"/>
            <a:ext cx="4114800" cy="3086100"/>
          </a:xfrm>
          <a:prstGeom prst="rect">
            <a:avLst/>
          </a:prstGeom>
          <a:noFill/>
          <a:ln w="9525">
            <a:noFill/>
            <a:miter lim="800000"/>
            <a:headEnd/>
            <a:tailEnd/>
          </a:ln>
        </p:spPr>
      </p:pic>
      <p:pic>
        <p:nvPicPr>
          <p:cNvPr id="36870" name="Picture 2" descr="C:\E partiton\Contracte\2010\CEA\Predare\SEM IOana\polysiloxane_2_10.tif"/>
          <p:cNvPicPr>
            <a:picLocks noChangeAspect="1" noChangeArrowheads="1"/>
          </p:cNvPicPr>
          <p:nvPr/>
        </p:nvPicPr>
        <p:blipFill>
          <a:blip r:embed="rId3" cstate="print"/>
          <a:srcRect/>
          <a:stretch>
            <a:fillRect/>
          </a:stretch>
        </p:blipFill>
        <p:spPr bwMode="auto">
          <a:xfrm>
            <a:off x="4038600" y="3311525"/>
            <a:ext cx="4422775" cy="3317875"/>
          </a:xfrm>
          <a:prstGeom prst="rect">
            <a:avLst/>
          </a:prstGeom>
          <a:noFill/>
          <a:ln w="9525">
            <a:noFill/>
            <a:miter lim="800000"/>
            <a:headEnd/>
            <a:tailEnd/>
          </a:ln>
        </p:spPr>
      </p:pic>
      <p:sp>
        <p:nvSpPr>
          <p:cNvPr id="36871" name="Oval 25"/>
          <p:cNvSpPr>
            <a:spLocks noChangeArrowheads="1"/>
          </p:cNvSpPr>
          <p:nvPr/>
        </p:nvSpPr>
        <p:spPr bwMode="auto">
          <a:xfrm>
            <a:off x="3810000" y="1676400"/>
            <a:ext cx="304800" cy="649288"/>
          </a:xfrm>
          <a:prstGeom prst="ellipse">
            <a:avLst/>
          </a:prstGeom>
          <a:noFill/>
          <a:ln w="31750" algn="ctr">
            <a:solidFill>
              <a:srgbClr val="FFFF00"/>
            </a:solidFill>
            <a:round/>
            <a:headEnd/>
            <a:tailEnd/>
          </a:ln>
        </p:spPr>
        <p:txBody>
          <a:bodyPr>
            <a:spAutoFit/>
          </a:bodyPr>
          <a:lstStyle/>
          <a:p>
            <a:pPr eaLnBrk="0" hangingPunct="0">
              <a:spcBef>
                <a:spcPct val="50000"/>
              </a:spcBef>
            </a:pPr>
            <a:endParaRPr lang="en-GB"/>
          </a:p>
        </p:txBody>
      </p:sp>
      <p:cxnSp>
        <p:nvCxnSpPr>
          <p:cNvPr id="36872" name="Straight Connector 27"/>
          <p:cNvCxnSpPr>
            <a:cxnSpLocks noChangeShapeType="1"/>
          </p:cNvCxnSpPr>
          <p:nvPr/>
        </p:nvCxnSpPr>
        <p:spPr bwMode="auto">
          <a:xfrm>
            <a:off x="4038600" y="1676400"/>
            <a:ext cx="3200400" cy="2590800"/>
          </a:xfrm>
          <a:prstGeom prst="line">
            <a:avLst/>
          </a:prstGeom>
          <a:noFill/>
          <a:ln w="22225" algn="ctr">
            <a:solidFill>
              <a:srgbClr val="FFFF00"/>
            </a:solidFill>
            <a:round/>
            <a:headEnd/>
            <a:tailEnd/>
          </a:ln>
        </p:spPr>
      </p:cxnSp>
      <p:cxnSp>
        <p:nvCxnSpPr>
          <p:cNvPr id="36873" name="Straight Connector 28"/>
          <p:cNvCxnSpPr>
            <a:cxnSpLocks noChangeShapeType="1"/>
          </p:cNvCxnSpPr>
          <p:nvPr/>
        </p:nvCxnSpPr>
        <p:spPr bwMode="auto">
          <a:xfrm rot="16200000" flipH="1">
            <a:off x="3429000" y="2743200"/>
            <a:ext cx="2057400" cy="1143000"/>
          </a:xfrm>
          <a:prstGeom prst="line">
            <a:avLst/>
          </a:prstGeom>
          <a:noFill/>
          <a:ln w="22225" algn="ctr">
            <a:solidFill>
              <a:srgbClr val="FFFF00"/>
            </a:solidFill>
            <a:round/>
            <a:headEnd/>
            <a:tailEnd/>
          </a:ln>
        </p:spPr>
      </p:cxnSp>
      <p:sp>
        <p:nvSpPr>
          <p:cNvPr id="36874" name="TextBox 11"/>
          <p:cNvSpPr txBox="1">
            <a:spLocks noChangeArrowheads="1"/>
          </p:cNvSpPr>
          <p:nvPr/>
        </p:nvSpPr>
        <p:spPr bwMode="auto">
          <a:xfrm>
            <a:off x="4724400" y="685800"/>
            <a:ext cx="46038" cy="461963"/>
          </a:xfrm>
          <a:prstGeom prst="rect">
            <a:avLst/>
          </a:prstGeom>
          <a:noFill/>
          <a:ln w="9525">
            <a:noFill/>
            <a:miter lim="800000"/>
            <a:headEnd/>
            <a:tailEnd/>
          </a:ln>
        </p:spPr>
        <p:txBody>
          <a:bodyPr>
            <a:spAutoFit/>
          </a:bodyPr>
          <a:lstStyle/>
          <a:p>
            <a:r>
              <a:rPr lang="ro-RO"/>
              <a:t>A</a:t>
            </a:r>
            <a:endParaRPr lang="en-GB"/>
          </a:p>
        </p:txBody>
      </p:sp>
      <p:sp>
        <p:nvSpPr>
          <p:cNvPr id="36875" name="TextBox 12"/>
          <p:cNvSpPr txBox="1">
            <a:spLocks noChangeArrowheads="1"/>
          </p:cNvSpPr>
          <p:nvPr/>
        </p:nvSpPr>
        <p:spPr bwMode="auto">
          <a:xfrm>
            <a:off x="3429000" y="4876800"/>
            <a:ext cx="407988" cy="461963"/>
          </a:xfrm>
          <a:prstGeom prst="rect">
            <a:avLst/>
          </a:prstGeom>
          <a:noFill/>
          <a:ln w="9525">
            <a:noFill/>
            <a:miter lim="800000"/>
            <a:headEnd/>
            <a:tailEnd/>
          </a:ln>
        </p:spPr>
        <p:txBody>
          <a:bodyPr wrap="none">
            <a:spAutoFit/>
          </a:bodyPr>
          <a:lstStyle/>
          <a:p>
            <a:r>
              <a:rPr lang="ro-RO"/>
              <a:t>B</a:t>
            </a:r>
            <a:endParaRPr lang="en-GB"/>
          </a:p>
        </p:txBody>
      </p:sp>
      <p:pic>
        <p:nvPicPr>
          <p:cNvPr id="14" name="Picture 29"/>
          <p:cNvPicPr>
            <a:picLocks noChangeAspect="1" noChangeArrowheads="1"/>
          </p:cNvPicPr>
          <p:nvPr/>
        </p:nvPicPr>
        <p:blipFill>
          <a:blip r:embed="rId4" cstate="print"/>
          <a:srcRect/>
          <a:stretch>
            <a:fillRect/>
          </a:stretch>
        </p:blipFill>
        <p:spPr bwMode="auto">
          <a:xfrm>
            <a:off x="6324600" y="381000"/>
            <a:ext cx="1443038" cy="1400175"/>
          </a:xfrm>
          <a:prstGeom prst="rect">
            <a:avLst/>
          </a:prstGeom>
          <a:noFill/>
          <a:ln w="9525">
            <a:noFill/>
            <a:miter lim="800000"/>
            <a:headEnd/>
            <a:tailEnd/>
          </a:ln>
        </p:spPr>
      </p:pic>
      <p:sp>
        <p:nvSpPr>
          <p:cNvPr id="15" name="TextBox 14"/>
          <p:cNvSpPr txBox="1"/>
          <p:nvPr/>
        </p:nvSpPr>
        <p:spPr>
          <a:xfrm>
            <a:off x="6172200" y="1905000"/>
            <a:ext cx="1987916" cy="338554"/>
          </a:xfrm>
          <a:prstGeom prst="rect">
            <a:avLst/>
          </a:prstGeom>
          <a:noFill/>
        </p:spPr>
        <p:txBody>
          <a:bodyPr wrap="none" rtlCol="0">
            <a:spAutoFit/>
          </a:bodyPr>
          <a:lstStyle/>
          <a:p>
            <a:r>
              <a:rPr lang="en-US" sz="1600" dirty="0" smtClean="0"/>
              <a:t>Dr. </a:t>
            </a:r>
            <a:r>
              <a:rPr lang="ro-RO" sz="1600" dirty="0" smtClean="0"/>
              <a:t>Ioana Moleavin</a:t>
            </a:r>
            <a:endParaRPr lang="en-GB" sz="1600" dirty="0"/>
          </a:p>
        </p:txBody>
      </p:sp>
    </p:spTree>
  </p:cSld>
  <p:clrMapOvr>
    <a:masterClrMapping/>
  </p:clrMapOvr>
  <p:transition spd="med">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p>
        </p:txBody>
      </p:sp>
      <p:grpSp>
        <p:nvGrpSpPr>
          <p:cNvPr id="2" name="Group 28"/>
          <p:cNvGrpSpPr>
            <a:grpSpLocks/>
          </p:cNvGrpSpPr>
          <p:nvPr/>
        </p:nvGrpSpPr>
        <p:grpSpPr bwMode="auto">
          <a:xfrm>
            <a:off x="8610600" y="-685800"/>
            <a:ext cx="554038" cy="7467600"/>
            <a:chOff x="8610600" y="-685800"/>
            <a:chExt cx="553998" cy="7467600"/>
          </a:xfrm>
        </p:grpSpPr>
        <p:sp>
          <p:nvSpPr>
            <p:cNvPr id="42097" name="Rectangle 23"/>
            <p:cNvSpPr>
              <a:spLocks noChangeArrowheads="1"/>
            </p:cNvSpPr>
            <p:nvPr/>
          </p:nvSpPr>
          <p:spPr bwMode="auto">
            <a:xfrm>
              <a:off x="8610600" y="2819400"/>
              <a:ext cx="533400" cy="3962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42098" name="Text Box 6"/>
            <p:cNvSpPr txBox="1">
              <a:spLocks noChangeArrowheads="1"/>
            </p:cNvSpPr>
            <p:nvPr/>
          </p:nvSpPr>
          <p:spPr bwMode="auto">
            <a:xfrm rot="-5400000">
              <a:off x="6029305" y="1895495"/>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graphicFrame>
        <p:nvGraphicFramePr>
          <p:cNvPr id="10" name="Table 9"/>
          <p:cNvGraphicFramePr>
            <a:graphicFrameLocks noGrp="1"/>
          </p:cNvGraphicFramePr>
          <p:nvPr/>
        </p:nvGraphicFramePr>
        <p:xfrm>
          <a:off x="838200" y="1066800"/>
          <a:ext cx="7086601" cy="1677255"/>
        </p:xfrm>
        <a:graphic>
          <a:graphicData uri="http://schemas.openxmlformats.org/drawingml/2006/table">
            <a:tbl>
              <a:tblPr/>
              <a:tblGrid>
                <a:gridCol w="2133600"/>
                <a:gridCol w="762000"/>
                <a:gridCol w="1066800"/>
                <a:gridCol w="1143000"/>
                <a:gridCol w="914400"/>
                <a:gridCol w="1066801"/>
              </a:tblGrid>
              <a:tr h="273465">
                <a:tc rowSpan="2">
                  <a:txBody>
                    <a:bodyPr/>
                    <a:lstStyle/>
                    <a:p>
                      <a:pPr algn="ctr">
                        <a:lnSpc>
                          <a:spcPct val="150000"/>
                        </a:lnSpc>
                        <a:spcAft>
                          <a:spcPts val="0"/>
                        </a:spcAft>
                      </a:pP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lnSpc>
                          <a:spcPct val="150000"/>
                        </a:lnSpc>
                        <a:spcAft>
                          <a:spcPts val="0"/>
                        </a:spcAft>
                      </a:pPr>
                      <a:r>
                        <a:rPr lang="it-IT" sz="1200" b="1" dirty="0">
                          <a:solidFill>
                            <a:srgbClr val="FFFF00"/>
                          </a:solidFill>
                          <a:latin typeface="Times New Roman"/>
                          <a:ea typeface="Times New Roman"/>
                          <a:cs typeface="Times New Roman"/>
                        </a:rPr>
                        <a:t>CCA (g/L)</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spcAft>
                          <a:spcPts val="0"/>
                        </a:spcAft>
                      </a:pPr>
                      <a:r>
                        <a:rPr lang="it-IT" sz="1200" b="1" dirty="0" smtClean="0">
                          <a:solidFill>
                            <a:srgbClr val="FFFF00"/>
                          </a:solidFill>
                          <a:latin typeface="Times New Roman"/>
                          <a:ea typeface="Times New Roman"/>
                          <a:cs typeface="Times New Roman"/>
                        </a:rPr>
                        <a:t>Conc. </a:t>
                      </a:r>
                    </a:p>
                    <a:p>
                      <a:pPr algn="ctr">
                        <a:spcAft>
                          <a:spcPts val="0"/>
                        </a:spcAft>
                      </a:pPr>
                      <a:r>
                        <a:rPr lang="it-IT" sz="1200" b="1" dirty="0" smtClean="0">
                          <a:solidFill>
                            <a:srgbClr val="FFFF00"/>
                          </a:solidFill>
                          <a:latin typeface="Times New Roman"/>
                          <a:ea typeface="Times New Roman"/>
                          <a:cs typeface="Times New Roman"/>
                        </a:rPr>
                        <a:t>(g/L</a:t>
                      </a:r>
                      <a:r>
                        <a:rPr lang="it-IT" sz="1200" b="1" dirty="0">
                          <a:solidFill>
                            <a:srgbClr val="FFFF00"/>
                          </a:solidFill>
                          <a:latin typeface="Times New Roman"/>
                          <a:ea typeface="Times New Roman"/>
                          <a:cs typeface="Times New Roman"/>
                        </a:rPr>
                        <a:t>)</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gridSpan="3">
                  <a:txBody>
                    <a:bodyPr/>
                    <a:lstStyle/>
                    <a:p>
                      <a:pPr algn="ctr">
                        <a:lnSpc>
                          <a:spcPct val="150000"/>
                        </a:lnSpc>
                        <a:spcAft>
                          <a:spcPts val="0"/>
                        </a:spcAft>
                      </a:pP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1</a:t>
                      </a: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3</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hMerge="1">
                  <a:txBody>
                    <a:bodyPr/>
                    <a:lstStyle/>
                    <a:p>
                      <a:endParaRPr lang="en-GB"/>
                    </a:p>
                  </a:txBody>
                  <a:tcPr/>
                </a:tc>
                <a:tc hMerge="1">
                  <a:txBody>
                    <a:bodyPr/>
                    <a:lstStyle/>
                    <a:p>
                      <a:endParaRPr lang="en-GB"/>
                    </a:p>
                  </a:txBody>
                  <a:tcPr/>
                </a:tc>
              </a:tr>
              <a:tr h="33613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spcAft>
                          <a:spcPts val="0"/>
                        </a:spcAft>
                      </a:pPr>
                      <a:r>
                        <a:rPr lang="fr-FR" sz="1200" b="1" noProof="0" dirty="0" smtClean="0">
                          <a:solidFill>
                            <a:srgbClr val="FFFF00"/>
                          </a:solidFill>
                          <a:latin typeface="Times New Roman"/>
                          <a:ea typeface="Times New Roman"/>
                          <a:cs typeface="Times New Roman"/>
                        </a:rPr>
                        <a:t>Non-irradie</a:t>
                      </a:r>
                      <a:endParaRPr lang="fr-FR" sz="1200" noProof="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spcAft>
                          <a:spcPts val="0"/>
                        </a:spcAft>
                      </a:pPr>
                      <a:r>
                        <a:rPr lang="it-IT" sz="1200" b="1" dirty="0" smtClean="0">
                          <a:solidFill>
                            <a:srgbClr val="FFFF00"/>
                          </a:solidFill>
                          <a:latin typeface="Times New Roman"/>
                          <a:ea typeface="Times New Roman"/>
                          <a:cs typeface="Times New Roman"/>
                        </a:rPr>
                        <a:t>UV</a:t>
                      </a:r>
                      <a:r>
                        <a:rPr lang="it-IT" sz="1200" b="1" baseline="0" dirty="0" smtClean="0">
                          <a:solidFill>
                            <a:srgbClr val="FFFF00"/>
                          </a:solidFill>
                          <a:latin typeface="Times New Roman"/>
                          <a:ea typeface="Times New Roman"/>
                          <a:cs typeface="Times New Roman"/>
                        </a:rPr>
                        <a:t> </a:t>
                      </a:r>
                      <a:r>
                        <a:rPr lang="it-IT" sz="1200" b="1" dirty="0" smtClean="0">
                          <a:solidFill>
                            <a:srgbClr val="FFFF00"/>
                          </a:solidFill>
                          <a:latin typeface="Times New Roman"/>
                          <a:ea typeface="Times New Roman"/>
                          <a:cs typeface="Times New Roman"/>
                        </a:rPr>
                        <a:t>15 </a:t>
                      </a:r>
                      <a:r>
                        <a:rPr lang="it-IT" sz="1200" b="1" dirty="0">
                          <a:solidFill>
                            <a:srgbClr val="FFFF00"/>
                          </a:solidFill>
                          <a:latin typeface="Times New Roman"/>
                          <a:ea typeface="Times New Roman"/>
                          <a:cs typeface="Times New Roman"/>
                        </a:rPr>
                        <a:t>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spcAft>
                          <a:spcPts val="0"/>
                        </a:spcAft>
                      </a:pPr>
                      <a:r>
                        <a:rPr lang="en-US" sz="1200" b="1" dirty="0" smtClean="0">
                          <a:solidFill>
                            <a:srgbClr val="FFFF00"/>
                          </a:solidFill>
                          <a:latin typeface="Times New Roman"/>
                          <a:ea typeface="Times New Roman"/>
                          <a:cs typeface="Times New Roman"/>
                        </a:rPr>
                        <a:t>UV</a:t>
                      </a:r>
                      <a:r>
                        <a:rPr lang="it-IT" sz="1200" b="1" dirty="0" smtClean="0">
                          <a:solidFill>
                            <a:srgbClr val="FFFF00"/>
                          </a:solidFill>
                          <a:latin typeface="Times New Roman"/>
                          <a:ea typeface="Times New Roman"/>
                          <a:cs typeface="Times New Roman"/>
                        </a:rPr>
                        <a:t>   </a:t>
                      </a:r>
                      <a:r>
                        <a:rPr lang="it-IT" sz="1200" b="1" dirty="0">
                          <a:solidFill>
                            <a:srgbClr val="FFFF00"/>
                          </a:solidFill>
                          <a:latin typeface="Times New Roman"/>
                          <a:ea typeface="Times New Roman"/>
                          <a:cs typeface="Times New Roman"/>
                        </a:rPr>
                        <a:t>30 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456345">
                <a:tc>
                  <a:txBody>
                    <a:bodyPr/>
                    <a:lstStyle/>
                    <a:p>
                      <a:pPr algn="ctr">
                        <a:lnSpc>
                          <a:spcPct val="150000"/>
                        </a:lnSpc>
                        <a:spcAft>
                          <a:spcPts val="0"/>
                        </a:spcAft>
                      </a:pPr>
                      <a:r>
                        <a:rPr lang="it-IT" sz="1200" b="1" dirty="0" smtClean="0">
                          <a:solidFill>
                            <a:srgbClr val="FFFF00"/>
                          </a:solidFill>
                          <a:latin typeface="Times New Roman"/>
                          <a:ea typeface="Times New Roman"/>
                          <a:cs typeface="Times New Roman"/>
                        </a:rPr>
                        <a:t>Azo 45%; TEA 36%</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3x10</a:t>
                      </a:r>
                      <a:r>
                        <a:rPr lang="it-IT" sz="1200" baseline="30000" dirty="0">
                          <a:solidFill>
                            <a:srgbClr val="FFFF00"/>
                          </a:solidFill>
                          <a:latin typeface="Times New Roman"/>
                          <a:ea typeface="Times New Roman"/>
                          <a:cs typeface="Times New Roman"/>
                        </a:rPr>
                        <a:t>-3</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2,7 x 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1,36</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smtClean="0">
                          <a:solidFill>
                            <a:srgbClr val="FFFF00"/>
                          </a:solidFill>
                          <a:latin typeface="Times New Roman"/>
                          <a:ea typeface="Times New Roman"/>
                          <a:cs typeface="Times New Roman"/>
                        </a:rPr>
                        <a:t>1,51</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smtClean="0">
                          <a:solidFill>
                            <a:srgbClr val="FFFF00"/>
                          </a:solidFill>
                          <a:latin typeface="Times New Roman"/>
                          <a:ea typeface="Times New Roman"/>
                          <a:cs typeface="Times New Roman"/>
                        </a:rPr>
                        <a:t>1,54</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27346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45%; TBA 36%</a:t>
                      </a:r>
                      <a:endParaRPr lang="en-GB" sz="1200"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3x10</a:t>
                      </a:r>
                      <a:r>
                        <a:rPr lang="it-IT" sz="1200" baseline="30000">
                          <a:solidFill>
                            <a:srgbClr val="FFFF00"/>
                          </a:solidFill>
                          <a:latin typeface="Times New Roman"/>
                          <a:ea typeface="Times New Roman"/>
                          <a:cs typeface="Times New Roman"/>
                        </a:rPr>
                        <a:t>-3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2,7 x 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smtClean="0">
                          <a:solidFill>
                            <a:srgbClr val="FFFF00"/>
                          </a:solidFill>
                          <a:latin typeface="Times New Roman"/>
                          <a:ea typeface="Times New Roman"/>
                          <a:cs typeface="Times New Roman"/>
                        </a:rPr>
                        <a:t>1,26</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1,53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1,53</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33613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62%; DMDA 25%</a:t>
                      </a:r>
                      <a:endParaRPr lang="en-GB" sz="1200"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dirty="0" smtClean="0">
                          <a:solidFill>
                            <a:srgbClr val="FFFF00"/>
                          </a:solidFill>
                          <a:latin typeface="Times New Roman"/>
                          <a:ea typeface="Times New Roman"/>
                          <a:cs typeface="Times New Roman"/>
                        </a:rPr>
                        <a:t>6x10</a:t>
                      </a:r>
                      <a:r>
                        <a:rPr lang="it-IT" sz="1200" baseline="30000" dirty="0" smtClean="0">
                          <a:solidFill>
                            <a:srgbClr val="FFFF00"/>
                          </a:solidFill>
                          <a:latin typeface="Times New Roman"/>
                          <a:ea typeface="Times New Roman"/>
                          <a:cs typeface="Times New Roman"/>
                        </a:rPr>
                        <a:t>-3</a:t>
                      </a:r>
                      <a:endParaRPr lang="en-GB" sz="1200"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dirty="0" smtClean="0">
                          <a:solidFill>
                            <a:srgbClr val="FFFF00"/>
                          </a:solidFill>
                          <a:latin typeface="Times New Roman"/>
                          <a:ea typeface="Times New Roman"/>
                          <a:cs typeface="Times New Roman"/>
                        </a:rPr>
                        <a:t>2,3 x10</a:t>
                      </a:r>
                      <a:r>
                        <a:rPr lang="it-IT" sz="1200" baseline="30000" dirty="0" smtClean="0">
                          <a:solidFill>
                            <a:srgbClr val="FFFF00"/>
                          </a:solidFill>
                          <a:latin typeface="Times New Roman"/>
                          <a:ea typeface="Times New Roman"/>
                          <a:cs typeface="Times New Roman"/>
                        </a:rPr>
                        <a:t>-2</a:t>
                      </a:r>
                      <a:endParaRPr lang="en-GB" sz="1200"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1,34</a:t>
                      </a:r>
                      <a:endParaRPr lang="en-GB" sz="1200" b="1"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35000"/>
                      </a:blip>
                      <a:srcRect/>
                      <a:tile tx="0" ty="0" sx="100000" sy="100000" flip="none" algn="tl"/>
                    </a:blip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1,70</a:t>
                      </a:r>
                      <a:endParaRPr lang="en-GB" sz="1200" b="1"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35000"/>
                      </a:blip>
                      <a:srcRect/>
                      <a:tile tx="0" ty="0" sx="100000" sy="100000" flip="none" algn="tl"/>
                    </a:blip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1,72</a:t>
                      </a:r>
                      <a:endParaRPr lang="en-GB" sz="1200" b="1" dirty="0" smtClean="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35000"/>
                      </a:blip>
                      <a:srcRect/>
                      <a:tile tx="0" ty="0" sx="100000" sy="100000" flip="none" algn="tl"/>
                    </a:blipFill>
                  </a:tcPr>
                </a:tc>
              </a:tr>
            </a:tbl>
          </a:graphicData>
        </a:graphic>
      </p:graphicFrame>
      <p:sp>
        <p:nvSpPr>
          <p:cNvPr id="42028" name="TextBox 10"/>
          <p:cNvSpPr txBox="1">
            <a:spLocks noChangeArrowheads="1"/>
          </p:cNvSpPr>
          <p:nvPr/>
        </p:nvSpPr>
        <p:spPr bwMode="auto">
          <a:xfrm>
            <a:off x="2819400" y="533400"/>
            <a:ext cx="2835275" cy="461963"/>
          </a:xfrm>
          <a:prstGeom prst="rect">
            <a:avLst/>
          </a:prstGeom>
          <a:noFill/>
          <a:ln w="9525">
            <a:noFill/>
            <a:miter lim="800000"/>
            <a:headEnd/>
            <a:tailEnd/>
          </a:ln>
        </p:spPr>
        <p:txBody>
          <a:bodyPr wrap="none">
            <a:spAutoFit/>
          </a:bodyPr>
          <a:lstStyle/>
          <a:p>
            <a:r>
              <a:rPr lang="fr-FR"/>
              <a:t>Désagrégation UV</a:t>
            </a:r>
          </a:p>
        </p:txBody>
      </p:sp>
      <p:sp>
        <p:nvSpPr>
          <p:cNvPr id="42029" name="TextBox 11"/>
          <p:cNvSpPr txBox="1">
            <a:spLocks noChangeArrowheads="1"/>
          </p:cNvSpPr>
          <p:nvPr/>
        </p:nvSpPr>
        <p:spPr bwMode="auto">
          <a:xfrm>
            <a:off x="1143000" y="1143000"/>
            <a:ext cx="1552028" cy="338554"/>
          </a:xfrm>
          <a:prstGeom prst="rect">
            <a:avLst/>
          </a:prstGeom>
          <a:noFill/>
          <a:ln w="9525">
            <a:noFill/>
            <a:miter lim="800000"/>
            <a:headEnd/>
            <a:tailEnd/>
          </a:ln>
        </p:spPr>
        <p:txBody>
          <a:bodyPr wrap="none">
            <a:spAutoFit/>
          </a:bodyPr>
          <a:lstStyle/>
          <a:p>
            <a:r>
              <a:rPr lang="en-US" sz="1600">
                <a:solidFill>
                  <a:srgbClr val="0070C0"/>
                </a:solidFill>
              </a:rPr>
              <a:t>Polysiloxanes</a:t>
            </a:r>
            <a:endParaRPr lang="en-GB" sz="1600">
              <a:solidFill>
                <a:srgbClr val="0070C0"/>
              </a:solidFill>
            </a:endParaRPr>
          </a:p>
        </p:txBody>
      </p:sp>
      <p:graphicFrame>
        <p:nvGraphicFramePr>
          <p:cNvPr id="13" name="Table 12"/>
          <p:cNvGraphicFramePr>
            <a:graphicFrameLocks noGrp="1"/>
          </p:cNvGraphicFramePr>
          <p:nvPr/>
        </p:nvGraphicFramePr>
        <p:xfrm>
          <a:off x="1143000" y="4876800"/>
          <a:ext cx="7086601" cy="1326735"/>
        </p:xfrm>
        <a:graphic>
          <a:graphicData uri="http://schemas.openxmlformats.org/drawingml/2006/table">
            <a:tbl>
              <a:tblPr/>
              <a:tblGrid>
                <a:gridCol w="2133600"/>
                <a:gridCol w="762000"/>
                <a:gridCol w="1066800"/>
                <a:gridCol w="1143000"/>
                <a:gridCol w="914400"/>
                <a:gridCol w="1066801"/>
              </a:tblGrid>
              <a:tr h="273465">
                <a:tc rowSpan="2">
                  <a:txBody>
                    <a:bodyPr/>
                    <a:lstStyle/>
                    <a:p>
                      <a:pPr algn="ctr">
                        <a:lnSpc>
                          <a:spcPct val="150000"/>
                        </a:lnSpc>
                        <a:spcAft>
                          <a:spcPts val="0"/>
                        </a:spcAft>
                      </a:pP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lnSpc>
                          <a:spcPct val="150000"/>
                        </a:lnSpc>
                        <a:spcAft>
                          <a:spcPts val="0"/>
                        </a:spcAft>
                      </a:pPr>
                      <a:r>
                        <a:rPr lang="it-IT" sz="1200" b="1" dirty="0">
                          <a:solidFill>
                            <a:srgbClr val="FFFF00"/>
                          </a:solidFill>
                          <a:latin typeface="Times New Roman"/>
                          <a:ea typeface="Times New Roman"/>
                          <a:cs typeface="Times New Roman"/>
                        </a:rPr>
                        <a:t>CCA (g/L)</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spcAft>
                          <a:spcPts val="0"/>
                        </a:spcAft>
                      </a:pPr>
                      <a:r>
                        <a:rPr lang="it-IT" sz="1200" b="1" dirty="0" smtClean="0">
                          <a:solidFill>
                            <a:srgbClr val="FFFF00"/>
                          </a:solidFill>
                          <a:latin typeface="Times New Roman"/>
                          <a:ea typeface="Times New Roman"/>
                          <a:cs typeface="Times New Roman"/>
                        </a:rPr>
                        <a:t>Conc. </a:t>
                      </a:r>
                    </a:p>
                    <a:p>
                      <a:pPr algn="ctr">
                        <a:spcAft>
                          <a:spcPts val="0"/>
                        </a:spcAft>
                      </a:pPr>
                      <a:r>
                        <a:rPr lang="it-IT" sz="1200" b="1" dirty="0" smtClean="0">
                          <a:solidFill>
                            <a:srgbClr val="FFFF00"/>
                          </a:solidFill>
                          <a:latin typeface="Times New Roman"/>
                          <a:ea typeface="Times New Roman"/>
                          <a:cs typeface="Times New Roman"/>
                        </a:rPr>
                        <a:t>(g/L</a:t>
                      </a:r>
                      <a:r>
                        <a:rPr lang="it-IT" sz="1200" b="1" dirty="0">
                          <a:solidFill>
                            <a:srgbClr val="FFFF00"/>
                          </a:solidFill>
                          <a:latin typeface="Times New Roman"/>
                          <a:ea typeface="Times New Roman"/>
                          <a:cs typeface="Times New Roman"/>
                        </a:rPr>
                        <a:t>)</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gridSpan="3">
                  <a:txBody>
                    <a:bodyPr/>
                    <a:lstStyle/>
                    <a:p>
                      <a:pPr algn="ctr">
                        <a:lnSpc>
                          <a:spcPct val="150000"/>
                        </a:lnSpc>
                        <a:spcAft>
                          <a:spcPts val="0"/>
                        </a:spcAft>
                      </a:pP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1</a:t>
                      </a: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3</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hMerge="1">
                  <a:txBody>
                    <a:bodyPr/>
                    <a:lstStyle/>
                    <a:p>
                      <a:endParaRPr lang="en-GB"/>
                    </a:p>
                  </a:txBody>
                  <a:tcPr/>
                </a:tc>
                <a:tc hMerge="1">
                  <a:txBody>
                    <a:bodyPr/>
                    <a:lstStyle/>
                    <a:p>
                      <a:endParaRPr lang="en-GB"/>
                    </a:p>
                  </a:txBody>
                  <a:tcPr/>
                </a:tc>
              </a:tr>
              <a:tr h="33613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spcAft>
                          <a:spcPts val="0"/>
                        </a:spcAft>
                      </a:pPr>
                      <a:r>
                        <a:rPr lang="fr-FR" sz="1200" b="1" noProof="0" dirty="0" smtClean="0">
                          <a:solidFill>
                            <a:srgbClr val="FFFF00"/>
                          </a:solidFill>
                          <a:latin typeface="Times New Roman"/>
                          <a:ea typeface="Times New Roman"/>
                          <a:cs typeface="Times New Roman"/>
                        </a:rPr>
                        <a:t>Non-irradie</a:t>
                      </a:r>
                      <a:endParaRPr lang="fr-FR" sz="1200" noProof="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spcAft>
                          <a:spcPts val="0"/>
                        </a:spcAft>
                      </a:pPr>
                      <a:r>
                        <a:rPr lang="it-IT" sz="1200" b="1" dirty="0" smtClean="0">
                          <a:solidFill>
                            <a:srgbClr val="FFFF00"/>
                          </a:solidFill>
                          <a:latin typeface="Times New Roman"/>
                          <a:ea typeface="Times New Roman"/>
                          <a:cs typeface="Times New Roman"/>
                        </a:rPr>
                        <a:t>UV</a:t>
                      </a:r>
                      <a:r>
                        <a:rPr lang="it-IT" sz="1200" b="1" baseline="0" dirty="0" smtClean="0">
                          <a:solidFill>
                            <a:srgbClr val="FFFF00"/>
                          </a:solidFill>
                          <a:latin typeface="Times New Roman"/>
                          <a:ea typeface="Times New Roman"/>
                          <a:cs typeface="Times New Roman"/>
                        </a:rPr>
                        <a:t> </a:t>
                      </a:r>
                      <a:r>
                        <a:rPr lang="it-IT" sz="1200" b="1" dirty="0" smtClean="0">
                          <a:solidFill>
                            <a:srgbClr val="FFFF00"/>
                          </a:solidFill>
                          <a:latin typeface="Times New Roman"/>
                          <a:ea typeface="Times New Roman"/>
                          <a:cs typeface="Times New Roman"/>
                        </a:rPr>
                        <a:t>15 </a:t>
                      </a:r>
                      <a:r>
                        <a:rPr lang="it-IT" sz="1200" b="1" dirty="0">
                          <a:solidFill>
                            <a:srgbClr val="FFFF00"/>
                          </a:solidFill>
                          <a:latin typeface="Times New Roman"/>
                          <a:ea typeface="Times New Roman"/>
                          <a:cs typeface="Times New Roman"/>
                        </a:rPr>
                        <a:t>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spcAft>
                          <a:spcPts val="0"/>
                        </a:spcAft>
                      </a:pPr>
                      <a:r>
                        <a:rPr lang="en-US" sz="1200" b="1" dirty="0" smtClean="0">
                          <a:solidFill>
                            <a:srgbClr val="FFFF00"/>
                          </a:solidFill>
                          <a:latin typeface="Times New Roman"/>
                          <a:ea typeface="Times New Roman"/>
                          <a:cs typeface="Times New Roman"/>
                        </a:rPr>
                        <a:t>UV</a:t>
                      </a:r>
                      <a:r>
                        <a:rPr lang="it-IT" sz="1200" b="1" dirty="0" smtClean="0">
                          <a:solidFill>
                            <a:srgbClr val="FFFF00"/>
                          </a:solidFill>
                          <a:latin typeface="Times New Roman"/>
                          <a:ea typeface="Times New Roman"/>
                          <a:cs typeface="Times New Roman"/>
                        </a:rPr>
                        <a:t>   </a:t>
                      </a:r>
                      <a:r>
                        <a:rPr lang="it-IT" sz="1200" b="1" dirty="0">
                          <a:solidFill>
                            <a:srgbClr val="FFFF00"/>
                          </a:solidFill>
                          <a:latin typeface="Times New Roman"/>
                          <a:ea typeface="Times New Roman"/>
                          <a:cs typeface="Times New Roman"/>
                        </a:rPr>
                        <a:t>30 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38014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56%; DMDA 30%</a:t>
                      </a:r>
                      <a:endParaRPr lang="en-GB" sz="1200" dirty="0" smtClean="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5x10</a:t>
                      </a:r>
                      <a:r>
                        <a:rPr lang="it-IT" sz="1200" baseline="30000">
                          <a:solidFill>
                            <a:srgbClr val="FFFF00"/>
                          </a:solidFill>
                          <a:latin typeface="Times New Roman"/>
                          <a:ea typeface="Times New Roman"/>
                          <a:cs typeface="Times New Roman"/>
                        </a:rPr>
                        <a:t>-3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2,9x10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300" b="1" dirty="0">
                          <a:solidFill>
                            <a:srgbClr val="FFFF00"/>
                          </a:solidFill>
                          <a:latin typeface="Times New Roman"/>
                          <a:ea typeface="Times New Roman"/>
                          <a:cs typeface="Times New Roman"/>
                        </a:rPr>
                        <a:t>1,40</a:t>
                      </a:r>
                      <a:endParaRPr lang="en-GB" sz="1300" b="1"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26000"/>
                      </a:blip>
                      <a:srcRect/>
                      <a:tile tx="0" ty="0" sx="100000" sy="100000" flip="none" algn="tl"/>
                    </a:blipFill>
                  </a:tcPr>
                </a:tc>
                <a:tc>
                  <a:txBody>
                    <a:bodyPr/>
                    <a:lstStyle/>
                    <a:p>
                      <a:pPr algn="ctr">
                        <a:lnSpc>
                          <a:spcPct val="150000"/>
                        </a:lnSpc>
                        <a:spcAft>
                          <a:spcPts val="0"/>
                        </a:spcAft>
                      </a:pPr>
                      <a:r>
                        <a:rPr lang="it-IT" sz="1300" b="1" dirty="0">
                          <a:solidFill>
                            <a:srgbClr val="FFFF00"/>
                          </a:solidFill>
                          <a:latin typeface="Times New Roman"/>
                          <a:ea typeface="Times New Roman"/>
                          <a:cs typeface="Times New Roman"/>
                        </a:rPr>
                        <a:t>1,69</a:t>
                      </a:r>
                      <a:endParaRPr lang="en-GB" sz="1300" b="1"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26000"/>
                      </a:blip>
                      <a:srcRect/>
                      <a:tile tx="0" ty="0" sx="100000" sy="100000" flip="none" algn="tl"/>
                    </a:blipFill>
                  </a:tcPr>
                </a:tc>
                <a:tc>
                  <a:txBody>
                    <a:bodyPr/>
                    <a:lstStyle/>
                    <a:p>
                      <a:pPr algn="ctr">
                        <a:lnSpc>
                          <a:spcPct val="150000"/>
                        </a:lnSpc>
                        <a:spcAft>
                          <a:spcPts val="0"/>
                        </a:spcAft>
                      </a:pPr>
                      <a:r>
                        <a:rPr lang="it-IT" sz="1300" b="1" dirty="0">
                          <a:solidFill>
                            <a:srgbClr val="FFFF00"/>
                          </a:solidFill>
                          <a:latin typeface="Times New Roman"/>
                          <a:ea typeface="Times New Roman"/>
                          <a:cs typeface="Times New Roman"/>
                        </a:rPr>
                        <a:t>1,70</a:t>
                      </a:r>
                      <a:endParaRPr lang="en-GB" sz="1300" b="1"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26000"/>
                      </a:blip>
                      <a:srcRect/>
                      <a:tile tx="0" ty="0" sx="100000" sy="100000" flip="none" algn="tl"/>
                    </a:blipFill>
                  </a:tcPr>
                </a:tc>
              </a:tr>
              <a:tr h="33613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40%; TBA 15%</a:t>
                      </a:r>
                      <a:endParaRPr lang="en-GB" sz="1200" dirty="0" smtClean="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5x10</a:t>
                      </a:r>
                      <a:r>
                        <a:rPr lang="it-IT" sz="1200" baseline="30000">
                          <a:solidFill>
                            <a:srgbClr val="FFFF00"/>
                          </a:solidFill>
                          <a:latin typeface="Times New Roman"/>
                          <a:ea typeface="Times New Roman"/>
                          <a:cs typeface="Times New Roman"/>
                        </a:rPr>
                        <a:t>-3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1,7x10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1,40</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1,46</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1,44</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bl>
          </a:graphicData>
        </a:graphic>
      </p:graphicFrame>
      <p:sp>
        <p:nvSpPr>
          <p:cNvPr id="42062" name="TextBox 13"/>
          <p:cNvSpPr txBox="1">
            <a:spLocks noChangeArrowheads="1"/>
          </p:cNvSpPr>
          <p:nvPr/>
        </p:nvSpPr>
        <p:spPr bwMode="auto">
          <a:xfrm>
            <a:off x="304800" y="4964113"/>
            <a:ext cx="2608263" cy="369887"/>
          </a:xfrm>
          <a:prstGeom prst="rect">
            <a:avLst/>
          </a:prstGeom>
          <a:noFill/>
          <a:ln w="9525">
            <a:noFill/>
            <a:miter lim="800000"/>
            <a:headEnd/>
            <a:tailEnd/>
          </a:ln>
        </p:spPr>
        <p:txBody>
          <a:bodyPr wrap="none">
            <a:spAutoFit/>
          </a:bodyPr>
          <a:lstStyle/>
          <a:p>
            <a:r>
              <a:rPr lang="fr-FR" sz="1400" dirty="0">
                <a:solidFill>
                  <a:srgbClr val="0070C0"/>
                </a:solidFill>
              </a:rPr>
              <a:t>Poly(chloromethyl styrènes</a:t>
            </a:r>
            <a:r>
              <a:rPr lang="en-US" sz="1800" dirty="0">
                <a:solidFill>
                  <a:srgbClr val="0070C0"/>
                </a:solidFill>
              </a:rPr>
              <a:t>)</a:t>
            </a:r>
            <a:endParaRPr lang="en-GB" sz="1800" dirty="0">
              <a:solidFill>
                <a:srgbClr val="0070C0"/>
              </a:solidFill>
            </a:endParaRPr>
          </a:p>
        </p:txBody>
      </p:sp>
      <p:sp>
        <p:nvSpPr>
          <p:cNvPr id="42063" name="Rectangle 14"/>
          <p:cNvSpPr>
            <a:spLocks noChangeArrowheads="1"/>
          </p:cNvSpPr>
          <p:nvPr/>
        </p:nvSpPr>
        <p:spPr bwMode="auto">
          <a:xfrm>
            <a:off x="304800" y="6410325"/>
            <a:ext cx="7010400" cy="523875"/>
          </a:xfrm>
          <a:prstGeom prst="rect">
            <a:avLst/>
          </a:prstGeom>
          <a:noFill/>
          <a:ln w="9525">
            <a:noFill/>
            <a:miter lim="800000"/>
            <a:headEnd/>
            <a:tailEnd/>
          </a:ln>
        </p:spPr>
        <p:txBody>
          <a:bodyPr>
            <a:spAutoFit/>
          </a:bodyPr>
          <a:lstStyle/>
          <a:p>
            <a:r>
              <a:rPr lang="it-IT" sz="1400">
                <a:solidFill>
                  <a:srgbClr val="FFFF00"/>
                </a:solidFill>
                <a:latin typeface="Times New Roman" pitchFamily="18" charset="0"/>
                <a:cs typeface="Times New Roman" pitchFamily="18" charset="0"/>
              </a:rPr>
              <a:t>DMDA = Dimethyldodecylamine; TEA =  Triethylamine; TBA = Tributhylamine    </a:t>
            </a:r>
          </a:p>
          <a:p>
            <a:r>
              <a:rPr lang="it-IT" sz="1400">
                <a:solidFill>
                  <a:srgbClr val="FFFF00"/>
                </a:solidFill>
                <a:latin typeface="Times New Roman" pitchFamily="18" charset="0"/>
                <a:cs typeface="Times New Roman" pitchFamily="18" charset="0"/>
              </a:rPr>
              <a:t>  </a:t>
            </a:r>
            <a:endParaRPr lang="en-GB" sz="1400"/>
          </a:p>
        </p:txBody>
      </p:sp>
      <p:graphicFrame>
        <p:nvGraphicFramePr>
          <p:cNvPr id="16" name="Table 15"/>
          <p:cNvGraphicFramePr>
            <a:graphicFrameLocks noGrp="1"/>
          </p:cNvGraphicFramePr>
          <p:nvPr/>
        </p:nvGraphicFramePr>
        <p:xfrm>
          <a:off x="1066800" y="3276600"/>
          <a:ext cx="7086601" cy="1326735"/>
        </p:xfrm>
        <a:graphic>
          <a:graphicData uri="http://schemas.openxmlformats.org/drawingml/2006/table">
            <a:tbl>
              <a:tblPr/>
              <a:tblGrid>
                <a:gridCol w="2133600"/>
                <a:gridCol w="762000"/>
                <a:gridCol w="1066800"/>
                <a:gridCol w="1143000"/>
                <a:gridCol w="914400"/>
                <a:gridCol w="1066801"/>
              </a:tblGrid>
              <a:tr h="273465">
                <a:tc rowSpan="2">
                  <a:txBody>
                    <a:bodyPr/>
                    <a:lstStyle/>
                    <a:p>
                      <a:pPr algn="ctr">
                        <a:lnSpc>
                          <a:spcPct val="150000"/>
                        </a:lnSpc>
                        <a:spcAft>
                          <a:spcPts val="0"/>
                        </a:spcAft>
                      </a:pP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lnSpc>
                          <a:spcPct val="150000"/>
                        </a:lnSpc>
                        <a:spcAft>
                          <a:spcPts val="0"/>
                        </a:spcAft>
                      </a:pPr>
                      <a:r>
                        <a:rPr lang="it-IT" sz="1200" b="1" dirty="0">
                          <a:solidFill>
                            <a:srgbClr val="FFFF00"/>
                          </a:solidFill>
                          <a:latin typeface="Times New Roman"/>
                          <a:ea typeface="Times New Roman"/>
                          <a:cs typeface="Times New Roman"/>
                        </a:rPr>
                        <a:t>CCA (g/L)</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rowSpan="2">
                  <a:txBody>
                    <a:bodyPr/>
                    <a:lstStyle/>
                    <a:p>
                      <a:pPr algn="ctr">
                        <a:spcAft>
                          <a:spcPts val="0"/>
                        </a:spcAft>
                      </a:pPr>
                      <a:r>
                        <a:rPr lang="it-IT" sz="1200" b="1" dirty="0" smtClean="0">
                          <a:solidFill>
                            <a:srgbClr val="FFFF00"/>
                          </a:solidFill>
                          <a:latin typeface="Times New Roman"/>
                          <a:ea typeface="Times New Roman"/>
                          <a:cs typeface="Times New Roman"/>
                        </a:rPr>
                        <a:t>Conc. </a:t>
                      </a:r>
                    </a:p>
                    <a:p>
                      <a:pPr algn="ctr">
                        <a:spcAft>
                          <a:spcPts val="0"/>
                        </a:spcAft>
                      </a:pPr>
                      <a:r>
                        <a:rPr lang="it-IT" sz="1200" b="1" dirty="0" smtClean="0">
                          <a:solidFill>
                            <a:srgbClr val="FFFF00"/>
                          </a:solidFill>
                          <a:latin typeface="Times New Roman"/>
                          <a:ea typeface="Times New Roman"/>
                          <a:cs typeface="Times New Roman"/>
                        </a:rPr>
                        <a:t>(g/L</a:t>
                      </a:r>
                      <a:r>
                        <a:rPr lang="it-IT" sz="1200" b="1" dirty="0">
                          <a:solidFill>
                            <a:srgbClr val="FFFF00"/>
                          </a:solidFill>
                          <a:latin typeface="Times New Roman"/>
                          <a:ea typeface="Times New Roman"/>
                          <a:cs typeface="Times New Roman"/>
                        </a:rPr>
                        <a:t>)</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gridSpan="3">
                  <a:txBody>
                    <a:bodyPr/>
                    <a:lstStyle/>
                    <a:p>
                      <a:pPr algn="ctr">
                        <a:lnSpc>
                          <a:spcPct val="150000"/>
                        </a:lnSpc>
                        <a:spcAft>
                          <a:spcPts val="0"/>
                        </a:spcAft>
                      </a:pP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1</a:t>
                      </a:r>
                      <a:r>
                        <a:rPr lang="it-IT" sz="1200" b="1" dirty="0" smtClean="0">
                          <a:solidFill>
                            <a:srgbClr val="FFFF00"/>
                          </a:solidFill>
                          <a:latin typeface="Times New Roman"/>
                          <a:ea typeface="Times New Roman"/>
                          <a:cs typeface="Times New Roman"/>
                        </a:rPr>
                        <a:t>/I</a:t>
                      </a:r>
                      <a:r>
                        <a:rPr lang="it-IT" sz="1200" b="1" baseline="-25000" dirty="0" smtClean="0">
                          <a:solidFill>
                            <a:srgbClr val="FFFF00"/>
                          </a:solidFill>
                          <a:latin typeface="Times New Roman"/>
                          <a:ea typeface="Times New Roman"/>
                          <a:cs typeface="Times New Roman"/>
                        </a:rPr>
                        <a:t>3</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hMerge="1">
                  <a:txBody>
                    <a:bodyPr/>
                    <a:lstStyle/>
                    <a:p>
                      <a:endParaRPr lang="en-GB"/>
                    </a:p>
                  </a:txBody>
                  <a:tcPr/>
                </a:tc>
                <a:tc hMerge="1">
                  <a:txBody>
                    <a:bodyPr/>
                    <a:lstStyle/>
                    <a:p>
                      <a:endParaRPr lang="en-GB"/>
                    </a:p>
                  </a:txBody>
                  <a:tcPr/>
                </a:tc>
              </a:tr>
              <a:tr h="33613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spcAft>
                          <a:spcPts val="0"/>
                        </a:spcAft>
                      </a:pPr>
                      <a:r>
                        <a:rPr lang="fr-FR" sz="1200" b="1" noProof="0" dirty="0" smtClean="0">
                          <a:solidFill>
                            <a:srgbClr val="FFFF00"/>
                          </a:solidFill>
                          <a:latin typeface="Times New Roman"/>
                          <a:ea typeface="Times New Roman"/>
                          <a:cs typeface="Times New Roman"/>
                        </a:rPr>
                        <a:t>Non-irradie</a:t>
                      </a:r>
                      <a:endParaRPr lang="fr-FR" sz="1200" noProof="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spcAft>
                          <a:spcPts val="0"/>
                        </a:spcAft>
                      </a:pPr>
                      <a:r>
                        <a:rPr lang="it-IT" sz="1200" b="1" dirty="0" smtClean="0">
                          <a:solidFill>
                            <a:srgbClr val="FFFF00"/>
                          </a:solidFill>
                          <a:latin typeface="Times New Roman"/>
                          <a:ea typeface="Times New Roman"/>
                          <a:cs typeface="Times New Roman"/>
                        </a:rPr>
                        <a:t>UV</a:t>
                      </a:r>
                      <a:r>
                        <a:rPr lang="it-IT" sz="1200" b="1" baseline="0" dirty="0" smtClean="0">
                          <a:solidFill>
                            <a:srgbClr val="FFFF00"/>
                          </a:solidFill>
                          <a:latin typeface="Times New Roman"/>
                          <a:ea typeface="Times New Roman"/>
                          <a:cs typeface="Times New Roman"/>
                        </a:rPr>
                        <a:t> </a:t>
                      </a:r>
                      <a:r>
                        <a:rPr lang="it-IT" sz="1200" b="1" dirty="0" smtClean="0">
                          <a:solidFill>
                            <a:srgbClr val="FFFF00"/>
                          </a:solidFill>
                          <a:latin typeface="Times New Roman"/>
                          <a:ea typeface="Times New Roman"/>
                          <a:cs typeface="Times New Roman"/>
                        </a:rPr>
                        <a:t>15 </a:t>
                      </a:r>
                      <a:r>
                        <a:rPr lang="it-IT" sz="1200" b="1" dirty="0">
                          <a:solidFill>
                            <a:srgbClr val="FFFF00"/>
                          </a:solidFill>
                          <a:latin typeface="Times New Roman"/>
                          <a:ea typeface="Times New Roman"/>
                          <a:cs typeface="Times New Roman"/>
                        </a:rPr>
                        <a:t>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spcAft>
                          <a:spcPts val="0"/>
                        </a:spcAft>
                      </a:pPr>
                      <a:r>
                        <a:rPr lang="en-US" sz="1200" b="1" dirty="0" smtClean="0">
                          <a:solidFill>
                            <a:srgbClr val="FFFF00"/>
                          </a:solidFill>
                          <a:latin typeface="Times New Roman"/>
                          <a:ea typeface="Times New Roman"/>
                          <a:cs typeface="Times New Roman"/>
                        </a:rPr>
                        <a:t>UV</a:t>
                      </a:r>
                      <a:r>
                        <a:rPr lang="it-IT" sz="1200" b="1" dirty="0" smtClean="0">
                          <a:solidFill>
                            <a:srgbClr val="FFFF00"/>
                          </a:solidFill>
                          <a:latin typeface="Times New Roman"/>
                          <a:ea typeface="Times New Roman"/>
                          <a:cs typeface="Times New Roman"/>
                        </a:rPr>
                        <a:t>   </a:t>
                      </a:r>
                      <a:r>
                        <a:rPr lang="it-IT" sz="1200" b="1" dirty="0">
                          <a:solidFill>
                            <a:srgbClr val="FFFF00"/>
                          </a:solidFill>
                          <a:latin typeface="Times New Roman"/>
                          <a:ea typeface="Times New Roman"/>
                          <a:cs typeface="Times New Roman"/>
                        </a:rPr>
                        <a:t>30 min</a:t>
                      </a:r>
                      <a:endParaRPr lang="en-GB" sz="1200" dirty="0">
                        <a:solidFill>
                          <a:srgbClr val="FFFF00"/>
                        </a:solidFill>
                        <a:latin typeface="Times New Roman"/>
                        <a:ea typeface="Times New Roman"/>
                        <a:cs typeface="Times New Roman"/>
                      </a:endParaRPr>
                    </a:p>
                  </a:txBody>
                  <a:tcPr marL="68366" marR="6836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38014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EC 45%; DMDA 15%</a:t>
                      </a:r>
                      <a:endParaRPr lang="en-GB" sz="1200" dirty="0" smtClean="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5x10</a:t>
                      </a:r>
                      <a:r>
                        <a:rPr lang="it-IT" sz="1200" baseline="30000">
                          <a:solidFill>
                            <a:srgbClr val="FFFF00"/>
                          </a:solidFill>
                          <a:latin typeface="Times New Roman"/>
                          <a:ea typeface="Times New Roman"/>
                          <a:cs typeface="Times New Roman"/>
                        </a:rPr>
                        <a:t>-3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3,6x10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1,36</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1,39</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a:solidFill>
                            <a:srgbClr val="FFFF00"/>
                          </a:solidFill>
                          <a:latin typeface="Times New Roman"/>
                          <a:ea typeface="Times New Roman"/>
                          <a:cs typeface="Times New Roman"/>
                        </a:rPr>
                        <a:t>1,37</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r h="336135">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it-IT" sz="1200" b="1" dirty="0" smtClean="0">
                          <a:solidFill>
                            <a:srgbClr val="FFFF00"/>
                          </a:solidFill>
                          <a:latin typeface="Times New Roman"/>
                          <a:ea typeface="Times New Roman"/>
                          <a:cs typeface="Times New Roman"/>
                        </a:rPr>
                        <a:t>Azo EC 45%; TBA  35%</a:t>
                      </a:r>
                      <a:endParaRPr lang="en-GB" sz="1200" dirty="0" smtClean="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8x10</a:t>
                      </a:r>
                      <a:r>
                        <a:rPr lang="it-IT" sz="1200" baseline="30000">
                          <a:solidFill>
                            <a:srgbClr val="FFFF00"/>
                          </a:solidFill>
                          <a:latin typeface="Times New Roman"/>
                          <a:ea typeface="Times New Roman"/>
                          <a:cs typeface="Times New Roman"/>
                        </a:rPr>
                        <a:t>-3</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1,5x10</a:t>
                      </a:r>
                      <a:r>
                        <a:rPr lang="it-IT" sz="1200" baseline="30000">
                          <a:solidFill>
                            <a:srgbClr val="FFFF00"/>
                          </a:solidFill>
                          <a:latin typeface="Times New Roman"/>
                          <a:ea typeface="Times New Roman"/>
                          <a:cs typeface="Times New Roman"/>
                        </a:rPr>
                        <a:t>-2</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smtClean="0">
                          <a:solidFill>
                            <a:srgbClr val="FFFF00"/>
                          </a:solidFill>
                          <a:latin typeface="Times New Roman"/>
                          <a:ea typeface="Times New Roman"/>
                          <a:cs typeface="Times New Roman"/>
                        </a:rPr>
                        <a:t>1,41</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a:solidFill>
                            <a:srgbClr val="FFFF00"/>
                          </a:solidFill>
                          <a:latin typeface="Times New Roman"/>
                          <a:ea typeface="Times New Roman"/>
                          <a:cs typeface="Times New Roman"/>
                        </a:rPr>
                        <a:t>1,59</a:t>
                      </a:r>
                      <a:endParaRPr lang="en-GB" sz="120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c>
                  <a:txBody>
                    <a:bodyPr/>
                    <a:lstStyle/>
                    <a:p>
                      <a:pPr algn="ctr">
                        <a:lnSpc>
                          <a:spcPct val="150000"/>
                        </a:lnSpc>
                        <a:spcAft>
                          <a:spcPts val="0"/>
                        </a:spcAft>
                      </a:pPr>
                      <a:r>
                        <a:rPr lang="it-IT" sz="1200" dirty="0" smtClean="0">
                          <a:solidFill>
                            <a:srgbClr val="FFFF00"/>
                          </a:solidFill>
                          <a:latin typeface="Times New Roman"/>
                          <a:ea typeface="Times New Roman"/>
                          <a:cs typeface="Times New Roman"/>
                        </a:rPr>
                        <a:t>1,53</a:t>
                      </a:r>
                      <a:endParaRPr lang="en-GB" sz="1200" dirty="0">
                        <a:solidFill>
                          <a:srgbClr val="FFFF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dpi="0" rotWithShape="1">
                      <a:blip r:embed="rId2">
                        <a:alphaModFix amt="0"/>
                      </a:blip>
                      <a:srcRect/>
                      <a:tile tx="0" ty="0" sx="100000" sy="100000" flip="none" algn="tl"/>
                    </a:blipFill>
                  </a:tcPr>
                </a:tc>
              </a:tr>
            </a:tbl>
          </a:graphicData>
        </a:graphic>
      </p:graphicFrame>
      <p:sp>
        <p:nvSpPr>
          <p:cNvPr id="42096" name="TextBox 17"/>
          <p:cNvSpPr txBox="1">
            <a:spLocks noChangeArrowheads="1"/>
          </p:cNvSpPr>
          <p:nvPr/>
        </p:nvSpPr>
        <p:spPr bwMode="auto">
          <a:xfrm>
            <a:off x="1066800" y="3429000"/>
            <a:ext cx="1552028" cy="338554"/>
          </a:xfrm>
          <a:prstGeom prst="rect">
            <a:avLst/>
          </a:prstGeom>
          <a:noFill/>
          <a:ln w="9525">
            <a:noFill/>
            <a:miter lim="800000"/>
            <a:headEnd/>
            <a:tailEnd/>
          </a:ln>
        </p:spPr>
        <p:txBody>
          <a:bodyPr wrap="none">
            <a:spAutoFit/>
          </a:bodyPr>
          <a:lstStyle/>
          <a:p>
            <a:r>
              <a:rPr lang="en-US" sz="1600" dirty="0">
                <a:solidFill>
                  <a:srgbClr val="0070C0"/>
                </a:solidFill>
              </a:rPr>
              <a:t>Polysiloxanes</a:t>
            </a:r>
            <a:endParaRPr lang="en-GB" sz="1600" dirty="0">
              <a:solidFill>
                <a:srgbClr val="0070C0"/>
              </a:solidFill>
            </a:endParaRPr>
          </a:p>
        </p:txBody>
      </p:sp>
    </p:spTree>
    <p:extLst>
      <p:ext uri="{BB962C8B-B14F-4D97-AF65-F5344CB8AC3E}">
        <p14:creationId xmlns:p14="http://schemas.microsoft.com/office/powerpoint/2010/main" xmlns="" val="3434490075"/>
      </p:ext>
    </p:extLst>
  </p:cSld>
  <p:clrMapOvr>
    <a:masterClrMapping/>
  </p:clrMapOvr>
  <p:transition spd="med">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pic>
        <p:nvPicPr>
          <p:cNvPr id="38915" name="Picture 2"/>
          <p:cNvPicPr>
            <a:picLocks noChangeAspect="1" noChangeArrowheads="1"/>
          </p:cNvPicPr>
          <p:nvPr/>
        </p:nvPicPr>
        <p:blipFill>
          <a:blip r:embed="rId2" cstate="print"/>
          <a:srcRect/>
          <a:stretch>
            <a:fillRect/>
          </a:stretch>
        </p:blipFill>
        <p:spPr bwMode="auto">
          <a:xfrm>
            <a:off x="-76200" y="76200"/>
            <a:ext cx="4932363" cy="3200400"/>
          </a:xfrm>
          <a:prstGeom prst="rect">
            <a:avLst/>
          </a:prstGeom>
          <a:noFill/>
          <a:ln w="9525">
            <a:noFill/>
            <a:miter lim="800000"/>
            <a:headEnd/>
            <a:tailEnd/>
          </a:ln>
        </p:spPr>
      </p:pic>
      <p:pic>
        <p:nvPicPr>
          <p:cNvPr id="38916" name="Picture 3"/>
          <p:cNvPicPr>
            <a:picLocks noChangeAspect="1" noChangeArrowheads="1"/>
          </p:cNvPicPr>
          <p:nvPr/>
        </p:nvPicPr>
        <p:blipFill>
          <a:blip r:embed="rId3" cstate="print"/>
          <a:srcRect/>
          <a:stretch>
            <a:fillRect/>
          </a:stretch>
        </p:blipFill>
        <p:spPr bwMode="auto">
          <a:xfrm>
            <a:off x="5410200" y="381000"/>
            <a:ext cx="2770188" cy="3095625"/>
          </a:xfrm>
          <a:prstGeom prst="rect">
            <a:avLst/>
          </a:prstGeom>
          <a:noFill/>
          <a:ln w="9525">
            <a:noFill/>
            <a:miter lim="800000"/>
            <a:headEnd/>
            <a:tailEnd/>
          </a:ln>
        </p:spPr>
      </p:pic>
      <p:pic>
        <p:nvPicPr>
          <p:cNvPr id="38917" name="Picture 5"/>
          <p:cNvPicPr>
            <a:picLocks noChangeAspect="1" noChangeArrowheads="1"/>
          </p:cNvPicPr>
          <p:nvPr/>
        </p:nvPicPr>
        <p:blipFill>
          <a:blip r:embed="rId4" cstate="print"/>
          <a:srcRect/>
          <a:stretch>
            <a:fillRect/>
          </a:stretch>
        </p:blipFill>
        <p:spPr bwMode="auto">
          <a:xfrm>
            <a:off x="609600" y="3276600"/>
            <a:ext cx="3389313" cy="2876550"/>
          </a:xfrm>
          <a:prstGeom prst="rect">
            <a:avLst/>
          </a:prstGeom>
          <a:noFill/>
          <a:ln w="9525">
            <a:noFill/>
            <a:miter lim="800000"/>
            <a:headEnd/>
            <a:tailEnd/>
          </a:ln>
        </p:spPr>
      </p:pic>
      <p:sp>
        <p:nvSpPr>
          <p:cNvPr id="38918" name="TextBox 13"/>
          <p:cNvSpPr txBox="1">
            <a:spLocks noChangeArrowheads="1"/>
          </p:cNvSpPr>
          <p:nvPr/>
        </p:nvSpPr>
        <p:spPr bwMode="auto">
          <a:xfrm>
            <a:off x="609600" y="6172200"/>
            <a:ext cx="2860675" cy="461963"/>
          </a:xfrm>
          <a:prstGeom prst="rect">
            <a:avLst/>
          </a:prstGeom>
          <a:noFill/>
          <a:ln w="9525">
            <a:noFill/>
            <a:miter lim="800000"/>
            <a:headEnd/>
            <a:tailEnd/>
          </a:ln>
        </p:spPr>
        <p:txBody>
          <a:bodyPr wrap="none">
            <a:spAutoFit/>
          </a:bodyPr>
          <a:lstStyle/>
          <a:p>
            <a:r>
              <a:rPr lang="en-US" dirty="0"/>
              <a:t>Azo 33% TBA 38%</a:t>
            </a:r>
            <a:endParaRPr lang="en-GB" dirty="0"/>
          </a:p>
        </p:txBody>
      </p:sp>
      <p:sp>
        <p:nvSpPr>
          <p:cNvPr id="38919" name="TextBox 14"/>
          <p:cNvSpPr txBox="1">
            <a:spLocks noChangeArrowheads="1"/>
          </p:cNvSpPr>
          <p:nvPr/>
        </p:nvSpPr>
        <p:spPr bwMode="auto">
          <a:xfrm>
            <a:off x="3048000" y="228600"/>
            <a:ext cx="2841625" cy="461963"/>
          </a:xfrm>
          <a:prstGeom prst="rect">
            <a:avLst/>
          </a:prstGeom>
          <a:noFill/>
          <a:ln w="9525">
            <a:noFill/>
            <a:miter lim="800000"/>
            <a:headEnd/>
            <a:tailEnd/>
          </a:ln>
        </p:spPr>
        <p:txBody>
          <a:bodyPr wrap="none">
            <a:spAutoFit/>
          </a:bodyPr>
          <a:lstStyle/>
          <a:p>
            <a:r>
              <a:rPr lang="en-US"/>
              <a:t>Azo 32% TEA 35%</a:t>
            </a:r>
            <a:endParaRPr lang="en-GB"/>
          </a:p>
        </p:txBody>
      </p:sp>
      <p:sp>
        <p:nvSpPr>
          <p:cNvPr id="38920" name="TextBox 15"/>
          <p:cNvSpPr txBox="1">
            <a:spLocks noChangeArrowheads="1"/>
          </p:cNvSpPr>
          <p:nvPr/>
        </p:nvSpPr>
        <p:spPr bwMode="auto">
          <a:xfrm>
            <a:off x="5334000" y="3600450"/>
            <a:ext cx="3005138" cy="784225"/>
          </a:xfrm>
          <a:prstGeom prst="rect">
            <a:avLst/>
          </a:prstGeom>
          <a:noFill/>
          <a:ln w="9525">
            <a:noFill/>
            <a:miter lim="800000"/>
            <a:headEnd/>
            <a:tailEnd/>
          </a:ln>
        </p:spPr>
        <p:txBody>
          <a:bodyPr>
            <a:spAutoFit/>
          </a:bodyPr>
          <a:lstStyle/>
          <a:p>
            <a:pPr eaLnBrk="0" hangingPunct="0">
              <a:spcBef>
                <a:spcPct val="50000"/>
              </a:spcBef>
            </a:pPr>
            <a:r>
              <a:rPr lang="fr-FR" sz="1800"/>
              <a:t>24 chaines</a:t>
            </a:r>
          </a:p>
          <a:p>
            <a:pPr eaLnBrk="0" hangingPunct="0">
              <a:spcBef>
                <a:spcPct val="50000"/>
              </a:spcBef>
            </a:pPr>
            <a:r>
              <a:rPr lang="fr-FR" sz="1800"/>
              <a:t>8.000 molécules d’eau</a:t>
            </a:r>
          </a:p>
        </p:txBody>
      </p:sp>
      <p:grpSp>
        <p:nvGrpSpPr>
          <p:cNvPr id="2" name="Group 28"/>
          <p:cNvGrpSpPr>
            <a:grpSpLocks/>
          </p:cNvGrpSpPr>
          <p:nvPr/>
        </p:nvGrpSpPr>
        <p:grpSpPr bwMode="auto">
          <a:xfrm>
            <a:off x="8589963" y="-152400"/>
            <a:ext cx="554037" cy="7010400"/>
            <a:chOff x="8589964" y="-152398"/>
            <a:chExt cx="554036" cy="7010398"/>
          </a:xfrm>
        </p:grpSpPr>
        <p:sp>
          <p:nvSpPr>
            <p:cNvPr id="38925" name="Rectangle 23"/>
            <p:cNvSpPr>
              <a:spLocks noChangeArrowheads="1"/>
            </p:cNvSpPr>
            <p:nvPr/>
          </p:nvSpPr>
          <p:spPr bwMode="auto">
            <a:xfrm>
              <a:off x="8610600" y="2362200"/>
              <a:ext cx="533400" cy="44958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8926" name="Text Box 6"/>
            <p:cNvSpPr txBox="1">
              <a:spLocks noChangeArrowheads="1"/>
            </p:cNvSpPr>
            <p:nvPr/>
          </p:nvSpPr>
          <p:spPr bwMode="auto">
            <a:xfrm rot="-5400000">
              <a:off x="6199169" y="2238397"/>
              <a:ext cx="5335588" cy="553998"/>
            </a:xfrm>
            <a:prstGeom prst="rect">
              <a:avLst/>
            </a:prstGeom>
            <a:noFill/>
            <a:ln w="9525">
              <a:noFill/>
              <a:miter lim="800000"/>
              <a:headEnd/>
              <a:tailEnd/>
            </a:ln>
          </p:spPr>
          <p:txBody>
            <a:bodyPr anchor="b" anchorCtr="1">
              <a:spAutoFit/>
            </a:bodyPr>
            <a:lstStyle/>
            <a:p>
              <a:pPr eaLnBrk="0" hangingPunct="0">
                <a:spcBef>
                  <a:spcPct val="50000"/>
                </a:spcBef>
              </a:pPr>
              <a:r>
                <a:rPr lang="fr-FR" sz="3000">
                  <a:latin typeface="Century Gothic" pitchFamily="34" charset="0"/>
                </a:rPr>
                <a:t>Modélisation moléculaire</a:t>
              </a:r>
              <a:endParaRPr lang="fr-FR" sz="4400">
                <a:latin typeface="Century Gothic" pitchFamily="34" charset="0"/>
              </a:endParaRPr>
            </a:p>
          </p:txBody>
        </p:sp>
      </p:grpSp>
      <p:cxnSp>
        <p:nvCxnSpPr>
          <p:cNvPr id="38922" name="Straight Arrow Connector 15"/>
          <p:cNvCxnSpPr>
            <a:cxnSpLocks noChangeShapeType="1"/>
          </p:cNvCxnSpPr>
          <p:nvPr/>
        </p:nvCxnSpPr>
        <p:spPr bwMode="auto">
          <a:xfrm>
            <a:off x="4495800" y="1828800"/>
            <a:ext cx="606425" cy="0"/>
          </a:xfrm>
          <a:prstGeom prst="straightConnector1">
            <a:avLst/>
          </a:prstGeom>
          <a:noFill/>
          <a:ln w="34925" algn="ctr">
            <a:solidFill>
              <a:srgbClr val="FFFF00"/>
            </a:solidFill>
            <a:round/>
            <a:headEnd/>
            <a:tailEnd type="arrow" w="med" len="med"/>
          </a:ln>
        </p:spPr>
      </p:cxnSp>
      <p:sp>
        <p:nvSpPr>
          <p:cNvPr id="38923" name="TextBox 12"/>
          <p:cNvSpPr txBox="1">
            <a:spLocks noChangeArrowheads="1"/>
          </p:cNvSpPr>
          <p:nvPr/>
        </p:nvSpPr>
        <p:spPr bwMode="auto">
          <a:xfrm>
            <a:off x="762000" y="914400"/>
            <a:ext cx="407988" cy="461963"/>
          </a:xfrm>
          <a:prstGeom prst="rect">
            <a:avLst/>
          </a:prstGeom>
          <a:noFill/>
          <a:ln w="9525">
            <a:noFill/>
            <a:miter lim="800000"/>
            <a:headEnd/>
            <a:tailEnd/>
          </a:ln>
        </p:spPr>
        <p:txBody>
          <a:bodyPr wrap="none">
            <a:spAutoFit/>
          </a:bodyPr>
          <a:lstStyle/>
          <a:p>
            <a:r>
              <a:rPr lang="ro-RO"/>
              <a:t>A</a:t>
            </a:r>
            <a:endParaRPr lang="en-GB"/>
          </a:p>
        </p:txBody>
      </p:sp>
      <p:sp>
        <p:nvSpPr>
          <p:cNvPr id="38924" name="TextBox 13"/>
          <p:cNvSpPr txBox="1">
            <a:spLocks noChangeArrowheads="1"/>
          </p:cNvSpPr>
          <p:nvPr/>
        </p:nvSpPr>
        <p:spPr bwMode="auto">
          <a:xfrm>
            <a:off x="457200" y="4038600"/>
            <a:ext cx="407988" cy="461963"/>
          </a:xfrm>
          <a:prstGeom prst="rect">
            <a:avLst/>
          </a:prstGeom>
          <a:noFill/>
          <a:ln w="9525">
            <a:noFill/>
            <a:miter lim="800000"/>
            <a:headEnd/>
            <a:tailEnd/>
          </a:ln>
        </p:spPr>
        <p:txBody>
          <a:bodyPr wrap="none">
            <a:spAutoFit/>
          </a:bodyPr>
          <a:lstStyle/>
          <a:p>
            <a:r>
              <a:rPr lang="ro-RO"/>
              <a:t>B</a:t>
            </a:r>
            <a:endParaRPr lang="en-GB"/>
          </a:p>
        </p:txBody>
      </p:sp>
      <p:pic>
        <p:nvPicPr>
          <p:cNvPr id="2088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26118" y="4581524"/>
            <a:ext cx="1420902" cy="19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cover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28"/>
          <p:cNvGrpSpPr>
            <a:grpSpLocks/>
          </p:cNvGrpSpPr>
          <p:nvPr/>
        </p:nvGrpSpPr>
        <p:grpSpPr bwMode="auto">
          <a:xfrm>
            <a:off x="8610600" y="-685800"/>
            <a:ext cx="554038" cy="7467600"/>
            <a:chOff x="8610600" y="-685800"/>
            <a:chExt cx="553998" cy="7467600"/>
          </a:xfrm>
        </p:grpSpPr>
        <p:sp>
          <p:nvSpPr>
            <p:cNvPr id="39950" name="Rectangle 23"/>
            <p:cNvSpPr>
              <a:spLocks noChangeArrowheads="1"/>
            </p:cNvSpPr>
            <p:nvPr/>
          </p:nvSpPr>
          <p:spPr bwMode="auto">
            <a:xfrm>
              <a:off x="8610600" y="2819400"/>
              <a:ext cx="533400" cy="3962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9951" name="Text Box 6"/>
            <p:cNvSpPr txBox="1">
              <a:spLocks noChangeArrowheads="1"/>
            </p:cNvSpPr>
            <p:nvPr/>
          </p:nvSpPr>
          <p:spPr bwMode="auto">
            <a:xfrm rot="-5400000">
              <a:off x="6029305" y="1895495"/>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pic>
        <p:nvPicPr>
          <p:cNvPr id="39941" name="Picture 11" descr="rotation_movie_opt.gif"/>
          <p:cNvPicPr>
            <a:picLocks noChangeAspect="1"/>
          </p:cNvPicPr>
          <p:nvPr/>
        </p:nvPicPr>
        <p:blipFill>
          <a:blip r:embed="rId2" cstate="print"/>
          <a:srcRect/>
          <a:stretch>
            <a:fillRect/>
          </a:stretch>
        </p:blipFill>
        <p:spPr bwMode="auto">
          <a:xfrm>
            <a:off x="5257800" y="914400"/>
            <a:ext cx="2209800" cy="2209800"/>
          </a:xfrm>
          <a:prstGeom prst="rect">
            <a:avLst/>
          </a:prstGeom>
          <a:noFill/>
          <a:ln w="9525">
            <a:noFill/>
            <a:miter lim="800000"/>
            <a:headEnd/>
            <a:tailEnd/>
          </a:ln>
        </p:spPr>
      </p:pic>
      <p:pic>
        <p:nvPicPr>
          <p:cNvPr id="39942" name="Picture 12" descr="movie_mare_colorat.gif"/>
          <p:cNvPicPr>
            <a:picLocks noChangeAspect="1"/>
          </p:cNvPicPr>
          <p:nvPr/>
        </p:nvPicPr>
        <p:blipFill>
          <a:blip r:embed="rId3" cstate="print"/>
          <a:srcRect/>
          <a:stretch>
            <a:fillRect/>
          </a:stretch>
        </p:blipFill>
        <p:spPr bwMode="auto">
          <a:xfrm>
            <a:off x="533400" y="685800"/>
            <a:ext cx="2857500" cy="2857500"/>
          </a:xfrm>
          <a:prstGeom prst="rect">
            <a:avLst/>
          </a:prstGeom>
          <a:noFill/>
          <a:ln w="9525">
            <a:noFill/>
            <a:miter lim="800000"/>
            <a:headEnd/>
            <a:tailEnd/>
          </a:ln>
        </p:spPr>
      </p:pic>
      <p:cxnSp>
        <p:nvCxnSpPr>
          <p:cNvPr id="39943" name="Straight Arrow Connector 15"/>
          <p:cNvCxnSpPr>
            <a:cxnSpLocks noChangeShapeType="1"/>
          </p:cNvCxnSpPr>
          <p:nvPr/>
        </p:nvCxnSpPr>
        <p:spPr bwMode="auto">
          <a:xfrm>
            <a:off x="3657600" y="2133600"/>
            <a:ext cx="1447800" cy="1588"/>
          </a:xfrm>
          <a:prstGeom prst="straightConnector1">
            <a:avLst/>
          </a:prstGeom>
          <a:noFill/>
          <a:ln w="38100" algn="ctr">
            <a:solidFill>
              <a:srgbClr val="FFFF00"/>
            </a:solidFill>
            <a:round/>
            <a:headEnd/>
            <a:tailEnd type="arrow" w="med" len="med"/>
          </a:ln>
        </p:spPr>
      </p:cxnSp>
      <p:sp>
        <p:nvSpPr>
          <p:cNvPr id="39944" name="TextBox 19"/>
          <p:cNvSpPr txBox="1">
            <a:spLocks noChangeArrowheads="1"/>
          </p:cNvSpPr>
          <p:nvPr/>
        </p:nvSpPr>
        <p:spPr bwMode="auto">
          <a:xfrm>
            <a:off x="762000" y="228600"/>
            <a:ext cx="2789238" cy="708025"/>
          </a:xfrm>
          <a:prstGeom prst="rect">
            <a:avLst/>
          </a:prstGeom>
          <a:noFill/>
          <a:ln w="9525">
            <a:noFill/>
            <a:miter lim="800000"/>
            <a:headEnd/>
            <a:tailEnd/>
          </a:ln>
        </p:spPr>
        <p:txBody>
          <a:bodyPr wrap="none">
            <a:spAutoFit/>
          </a:bodyPr>
          <a:lstStyle/>
          <a:p>
            <a:r>
              <a:rPr lang="fr-FR" sz="2000"/>
              <a:t>Agrégation micellaire</a:t>
            </a:r>
            <a:endParaRPr lang="en-GB" sz="2000"/>
          </a:p>
          <a:p>
            <a:endParaRPr lang="en-GB" sz="2000"/>
          </a:p>
        </p:txBody>
      </p:sp>
      <p:pic>
        <p:nvPicPr>
          <p:cNvPr id="39945" name="Picture 3"/>
          <p:cNvPicPr>
            <a:picLocks noChangeAspect="1" noChangeArrowheads="1"/>
          </p:cNvPicPr>
          <p:nvPr/>
        </p:nvPicPr>
        <p:blipFill>
          <a:blip r:embed="rId4" cstate="print"/>
          <a:srcRect/>
          <a:stretch>
            <a:fillRect/>
          </a:stretch>
        </p:blipFill>
        <p:spPr bwMode="auto">
          <a:xfrm>
            <a:off x="4953000" y="3810000"/>
            <a:ext cx="2928938" cy="2093913"/>
          </a:xfrm>
          <a:prstGeom prst="rect">
            <a:avLst/>
          </a:prstGeom>
          <a:noFill/>
          <a:ln w="9525">
            <a:noFill/>
            <a:miter lim="800000"/>
            <a:headEnd/>
            <a:tailEnd/>
          </a:ln>
        </p:spPr>
      </p:pic>
      <p:pic>
        <p:nvPicPr>
          <p:cNvPr id="39946" name="Picture 4"/>
          <p:cNvPicPr>
            <a:picLocks noChangeAspect="1" noChangeArrowheads="1"/>
          </p:cNvPicPr>
          <p:nvPr/>
        </p:nvPicPr>
        <p:blipFill>
          <a:blip r:embed="rId5" cstate="print"/>
          <a:srcRect/>
          <a:stretch>
            <a:fillRect/>
          </a:stretch>
        </p:blipFill>
        <p:spPr bwMode="auto">
          <a:xfrm>
            <a:off x="1066800" y="3886200"/>
            <a:ext cx="2533650" cy="2027238"/>
          </a:xfrm>
          <a:prstGeom prst="rect">
            <a:avLst/>
          </a:prstGeom>
          <a:noFill/>
          <a:ln w="9525">
            <a:noFill/>
            <a:miter lim="800000"/>
            <a:headEnd/>
            <a:tailEnd/>
          </a:ln>
        </p:spPr>
      </p:pic>
      <p:sp>
        <p:nvSpPr>
          <p:cNvPr id="39947" name="TextBox 26"/>
          <p:cNvSpPr txBox="1">
            <a:spLocks noChangeArrowheads="1"/>
          </p:cNvSpPr>
          <p:nvPr/>
        </p:nvSpPr>
        <p:spPr bwMode="auto">
          <a:xfrm>
            <a:off x="1296988" y="6096000"/>
            <a:ext cx="2055812" cy="338138"/>
          </a:xfrm>
          <a:prstGeom prst="rect">
            <a:avLst/>
          </a:prstGeom>
          <a:noFill/>
          <a:ln w="9525">
            <a:noFill/>
            <a:miter lim="800000"/>
            <a:headEnd/>
            <a:tailEnd/>
          </a:ln>
        </p:spPr>
        <p:txBody>
          <a:bodyPr wrap="none">
            <a:spAutoFit/>
          </a:bodyPr>
          <a:lstStyle/>
          <a:p>
            <a:r>
              <a:rPr lang="fr-FR" sz="1600"/>
              <a:t>surface amphiphile</a:t>
            </a:r>
            <a:endParaRPr lang="en-GB" sz="1600"/>
          </a:p>
        </p:txBody>
      </p:sp>
      <p:sp>
        <p:nvSpPr>
          <p:cNvPr id="39948" name="TextBox 29"/>
          <p:cNvSpPr txBox="1">
            <a:spLocks noChangeArrowheads="1"/>
          </p:cNvSpPr>
          <p:nvPr/>
        </p:nvSpPr>
        <p:spPr bwMode="auto">
          <a:xfrm>
            <a:off x="5410200" y="228600"/>
            <a:ext cx="1792288" cy="461963"/>
          </a:xfrm>
          <a:prstGeom prst="rect">
            <a:avLst/>
          </a:prstGeom>
          <a:noFill/>
          <a:ln w="9525">
            <a:noFill/>
            <a:miter lim="800000"/>
            <a:headEnd/>
            <a:tailEnd/>
          </a:ln>
        </p:spPr>
        <p:txBody>
          <a:bodyPr wrap="none">
            <a:spAutoFit/>
          </a:bodyPr>
          <a:lstStyle/>
          <a:p>
            <a:r>
              <a:rPr lang="ro-RO"/>
              <a:t>GROMACS</a:t>
            </a:r>
            <a:endParaRPr lang="en-GB"/>
          </a:p>
        </p:txBody>
      </p:sp>
      <p:sp>
        <p:nvSpPr>
          <p:cNvPr id="39949" name="TextBox 26"/>
          <p:cNvSpPr txBox="1">
            <a:spLocks noChangeArrowheads="1"/>
          </p:cNvSpPr>
          <p:nvPr/>
        </p:nvSpPr>
        <p:spPr bwMode="auto">
          <a:xfrm>
            <a:off x="5638800" y="6019800"/>
            <a:ext cx="1657350" cy="338138"/>
          </a:xfrm>
          <a:prstGeom prst="rect">
            <a:avLst/>
          </a:prstGeom>
          <a:noFill/>
          <a:ln w="9525">
            <a:noFill/>
            <a:miter lim="800000"/>
            <a:headEnd/>
            <a:tailEnd/>
          </a:ln>
        </p:spPr>
        <p:txBody>
          <a:bodyPr wrap="none">
            <a:spAutoFit/>
          </a:bodyPr>
          <a:lstStyle/>
          <a:p>
            <a:r>
              <a:rPr lang="ro-RO" sz="1600"/>
              <a:t>section micelle</a:t>
            </a:r>
            <a:endParaRPr lang="en-GB" sz="1600"/>
          </a:p>
        </p:txBody>
      </p:sp>
    </p:spTree>
  </p:cSld>
  <p:clrMapOvr>
    <a:masterClrMapping/>
  </p:clrMapOvr>
  <p:transition spd="med">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28"/>
          <p:cNvGrpSpPr>
            <a:grpSpLocks/>
          </p:cNvGrpSpPr>
          <p:nvPr/>
        </p:nvGrpSpPr>
        <p:grpSpPr bwMode="auto">
          <a:xfrm>
            <a:off x="8610600" y="-685800"/>
            <a:ext cx="554038" cy="7467600"/>
            <a:chOff x="8610600" y="-685800"/>
            <a:chExt cx="553998" cy="7467600"/>
          </a:xfrm>
        </p:grpSpPr>
        <p:sp>
          <p:nvSpPr>
            <p:cNvPr id="40967" name="Rectangle 23"/>
            <p:cNvSpPr>
              <a:spLocks noChangeArrowheads="1"/>
            </p:cNvSpPr>
            <p:nvPr/>
          </p:nvSpPr>
          <p:spPr bwMode="auto">
            <a:xfrm>
              <a:off x="8610600" y="2819400"/>
              <a:ext cx="533400" cy="3962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40968" name="Text Box 6"/>
            <p:cNvSpPr txBox="1">
              <a:spLocks noChangeArrowheads="1"/>
            </p:cNvSpPr>
            <p:nvPr/>
          </p:nvSpPr>
          <p:spPr bwMode="auto">
            <a:xfrm rot="-5400000">
              <a:off x="6029305" y="1895495"/>
              <a:ext cx="5716588" cy="553998"/>
            </a:xfrm>
            <a:prstGeom prst="rect">
              <a:avLst/>
            </a:prstGeom>
            <a:noFill/>
            <a:ln w="9525">
              <a:noFill/>
              <a:miter lim="800000"/>
              <a:headEnd/>
              <a:tailEnd/>
            </a:ln>
          </p:spPr>
          <p:txBody>
            <a:bodyPr anchor="b" anchorCtr="1">
              <a:spAutoFit/>
            </a:bodyPr>
            <a:lstStyle/>
            <a:p>
              <a:pPr eaLnBrk="0" hangingPunct="0">
                <a:spcBef>
                  <a:spcPct val="50000"/>
                </a:spcBef>
              </a:pPr>
              <a:r>
                <a:rPr lang="ro-RO" sz="3000">
                  <a:latin typeface="Century Gothic" pitchFamily="34" charset="0"/>
                </a:rPr>
                <a:t>Micelles</a:t>
              </a:r>
              <a:r>
                <a:rPr lang="en-US" sz="3000">
                  <a:latin typeface="Century Gothic" pitchFamily="34" charset="0"/>
                </a:rPr>
                <a:t> photosensibles</a:t>
              </a:r>
              <a:endParaRPr lang="en-US" sz="4400">
                <a:latin typeface="Century Gothic" pitchFamily="34" charset="0"/>
              </a:endParaRPr>
            </a:p>
          </p:txBody>
        </p:sp>
      </p:grpSp>
      <p:sp>
        <p:nvSpPr>
          <p:cNvPr id="40965" name="TextBox 19"/>
          <p:cNvSpPr txBox="1">
            <a:spLocks noChangeArrowheads="1"/>
          </p:cNvSpPr>
          <p:nvPr/>
        </p:nvSpPr>
        <p:spPr bwMode="auto">
          <a:xfrm>
            <a:off x="762000" y="228600"/>
            <a:ext cx="6642100" cy="1323975"/>
          </a:xfrm>
          <a:prstGeom prst="rect">
            <a:avLst/>
          </a:prstGeom>
          <a:noFill/>
          <a:ln w="9525">
            <a:noFill/>
            <a:miter lim="800000"/>
            <a:headEnd/>
            <a:tailEnd/>
          </a:ln>
        </p:spPr>
        <p:txBody>
          <a:bodyPr wrap="none">
            <a:spAutoFit/>
          </a:bodyPr>
          <a:lstStyle/>
          <a:p>
            <a:r>
              <a:rPr lang="fr-FR" sz="2000"/>
              <a:t>Agrégation micellaire</a:t>
            </a:r>
            <a:r>
              <a:rPr lang="ro-RO" sz="2000"/>
              <a:t> - </a:t>
            </a:r>
            <a:r>
              <a:rPr lang="fr-FR" sz="2000"/>
              <a:t>Azopolysiloxane modifié </a:t>
            </a:r>
            <a:endParaRPr lang="ro-RO" sz="2000"/>
          </a:p>
          <a:p>
            <a:r>
              <a:rPr lang="ro-RO" sz="2000"/>
              <a:t>			 </a:t>
            </a:r>
            <a:r>
              <a:rPr lang="fr-FR" sz="2000"/>
              <a:t>avec dimethyldodecylamine   </a:t>
            </a:r>
            <a:endParaRPr lang="en-GB" sz="2000"/>
          </a:p>
          <a:p>
            <a:endParaRPr lang="en-GB" sz="2000"/>
          </a:p>
          <a:p>
            <a:endParaRPr lang="en-GB" sz="2000"/>
          </a:p>
        </p:txBody>
      </p:sp>
      <p:pic>
        <p:nvPicPr>
          <p:cNvPr id="40966" name="Picture 2"/>
          <p:cNvPicPr>
            <a:picLocks noChangeAspect="1" noChangeArrowheads="1"/>
          </p:cNvPicPr>
          <p:nvPr/>
        </p:nvPicPr>
        <p:blipFill>
          <a:blip r:embed="rId2" cstate="print"/>
          <a:srcRect/>
          <a:stretch>
            <a:fillRect/>
          </a:stretch>
        </p:blipFill>
        <p:spPr bwMode="auto">
          <a:xfrm>
            <a:off x="533400" y="1676400"/>
            <a:ext cx="7391400" cy="4433888"/>
          </a:xfrm>
          <a:prstGeom prst="rect">
            <a:avLst/>
          </a:prstGeom>
          <a:noFill/>
          <a:ln w="9525">
            <a:noFill/>
            <a:miter lim="800000"/>
            <a:headEnd/>
            <a:tailEnd/>
          </a:ln>
        </p:spPr>
      </p:pic>
    </p:spTree>
  </p:cSld>
  <p:clrMapOvr>
    <a:masterClrMapping/>
  </p:clrMapOvr>
  <p:transition spd="med">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8" name="Group 28"/>
          <p:cNvGrpSpPr>
            <a:grpSpLocks/>
          </p:cNvGrpSpPr>
          <p:nvPr/>
        </p:nvGrpSpPr>
        <p:grpSpPr bwMode="auto">
          <a:xfrm>
            <a:off x="8610600" y="-152400"/>
            <a:ext cx="533400" cy="7010400"/>
            <a:chOff x="8610592" y="-152399"/>
            <a:chExt cx="533400" cy="7010399"/>
          </a:xfrm>
        </p:grpSpPr>
        <p:sp>
          <p:nvSpPr>
            <p:cNvPr id="11335" name="Rectangle 23"/>
            <p:cNvSpPr>
              <a:spLocks noChangeArrowheads="1"/>
            </p:cNvSpPr>
            <p:nvPr/>
          </p:nvSpPr>
          <p:spPr bwMode="auto">
            <a:xfrm>
              <a:off x="8610592" y="3124200"/>
              <a:ext cx="533400" cy="37338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1336" name="Text Box 6"/>
            <p:cNvSpPr txBox="1">
              <a:spLocks noChangeArrowheads="1"/>
            </p:cNvSpPr>
            <p:nvPr/>
          </p:nvSpPr>
          <p:spPr bwMode="auto">
            <a:xfrm rot="-5400000">
              <a:off x="6029297" y="2475079"/>
              <a:ext cx="5716588" cy="46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a:spcBef>
                  <a:spcPct val="50000"/>
                </a:spcBef>
              </a:pPr>
              <a:r>
                <a:rPr lang="fr-FR">
                  <a:latin typeface="Century Gothic" pitchFamily="34" charset="0"/>
                </a:rPr>
                <a:t>Polymérisation radicalaire contrôlé</a:t>
              </a:r>
            </a:p>
          </p:txBody>
        </p:sp>
      </p:grpSp>
      <p:graphicFrame>
        <p:nvGraphicFramePr>
          <p:cNvPr id="11266" name="Object 2"/>
          <p:cNvGraphicFramePr>
            <a:graphicFrameLocks noChangeAspect="1"/>
          </p:cNvGraphicFramePr>
          <p:nvPr/>
        </p:nvGraphicFramePr>
        <p:xfrm>
          <a:off x="838200" y="762000"/>
          <a:ext cx="2862263" cy="2355850"/>
        </p:xfrm>
        <a:graphic>
          <a:graphicData uri="http://schemas.openxmlformats.org/presentationml/2006/ole">
            <p:oleObj spid="_x0000_s209928" name="CS ChemDraw Drawing" r:id="rId3" imgW="4873752" imgH="4011168" progId="">
              <p:embed/>
            </p:oleObj>
          </a:graphicData>
        </a:graphic>
      </p:graphicFrame>
      <p:graphicFrame>
        <p:nvGraphicFramePr>
          <p:cNvPr id="6" name="Group 191"/>
          <p:cNvGraphicFramePr>
            <a:graphicFrameLocks noGrp="1"/>
          </p:cNvGraphicFramePr>
          <p:nvPr/>
        </p:nvGraphicFramePr>
        <p:xfrm>
          <a:off x="152400" y="3505200"/>
          <a:ext cx="8424863" cy="2870202"/>
        </p:xfrm>
        <a:graphic>
          <a:graphicData uri="http://schemas.openxmlformats.org/drawingml/2006/table">
            <a:tbl>
              <a:tblPr/>
              <a:tblGrid>
                <a:gridCol w="822325"/>
                <a:gridCol w="1462088"/>
                <a:gridCol w="1843087"/>
                <a:gridCol w="1431925"/>
                <a:gridCol w="1433513"/>
                <a:gridCol w="1431925"/>
              </a:tblGrid>
              <a:tr h="484187">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noProof="0" dirty="0" smtClean="0">
                          <a:ln>
                            <a:noFill/>
                          </a:ln>
                          <a:solidFill>
                            <a:srgbClr val="EAEAEA"/>
                          </a:solidFill>
                          <a:effectLst/>
                          <a:latin typeface="Arial" charset="0"/>
                        </a:rPr>
                        <a:t>No.</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noProof="0" dirty="0" smtClean="0">
                          <a:ln>
                            <a:noFill/>
                          </a:ln>
                          <a:solidFill>
                            <a:srgbClr val="EAEAEA"/>
                          </a:solidFill>
                          <a:effectLst/>
                          <a:latin typeface="Arial" charset="0"/>
                        </a:rPr>
                        <a:t>Initiateur </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1" i="0" u="none" strike="noStrike" cap="none" normalizeH="0" baseline="0" noProof="0" dirty="0" smtClean="0">
                          <a:ln>
                            <a:noFill/>
                          </a:ln>
                          <a:solidFill>
                            <a:srgbClr val="DDDDDD"/>
                          </a:solidFill>
                          <a:effectLst/>
                          <a:latin typeface="Arial" charset="0"/>
                        </a:rPr>
                        <a:t>Rapport copolymérisation</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noProof="0" dirty="0" smtClean="0">
                          <a:ln>
                            <a:noFill/>
                          </a:ln>
                          <a:solidFill>
                            <a:srgbClr val="DDDDDD"/>
                          </a:solidFill>
                          <a:effectLst/>
                          <a:latin typeface="Arial" charset="0"/>
                        </a:rPr>
                        <a:t>Mw</a:t>
                      </a:r>
                      <a:endParaRPr kumimoji="0" lang="fr-FR" sz="1200" b="1" i="0" u="none" strike="noStrike" cap="none" normalizeH="0" baseline="0" noProof="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noProof="0" dirty="0" smtClean="0">
                          <a:ln>
                            <a:noFill/>
                          </a:ln>
                          <a:solidFill>
                            <a:srgbClr val="DDDDDD"/>
                          </a:solidFill>
                          <a:effectLst/>
                          <a:latin typeface="Arial" charset="0"/>
                        </a:rPr>
                        <a:t>Polydispersite</a:t>
                      </a:r>
                      <a:endParaRPr kumimoji="0" lang="fr-FR" sz="1200" b="1" i="0" u="none" strike="noStrike" cap="none" normalizeH="0" baseline="0" noProof="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Arial" charset="0"/>
                        </a:rPr>
                        <a:t>Tg (</a:t>
                      </a:r>
                      <a:r>
                        <a:rPr kumimoji="0" lang="ro-RO" sz="1200" b="1" i="0" u="none" strike="noStrike" cap="none" normalizeH="0" baseline="30000" dirty="0" smtClean="0">
                          <a:ln>
                            <a:noFill/>
                          </a:ln>
                          <a:solidFill>
                            <a:srgbClr val="DDDDDD"/>
                          </a:solidFill>
                          <a:effectLst/>
                          <a:latin typeface="Arial" charset="0"/>
                        </a:rPr>
                        <a:t>o</a:t>
                      </a:r>
                      <a:r>
                        <a:rPr kumimoji="0" lang="ro-RO" sz="1200" b="1" i="0" u="none" strike="noStrike" cap="none" normalizeH="0" baseline="0" dirty="0" smtClean="0">
                          <a:ln>
                            <a:noFill/>
                          </a:ln>
                          <a:solidFill>
                            <a:srgbClr val="DDDDDD"/>
                          </a:solidFill>
                          <a:effectLst/>
                          <a:latin typeface="Arial" charset="0"/>
                        </a:rPr>
                        <a:t>C)</a:t>
                      </a:r>
                      <a:endParaRPr kumimoji="0" lang="en-US"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4963">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7</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rPr>
                        <a:t>Cyclique (1,24</a:t>
                      </a:r>
                      <a:r>
                        <a:rPr kumimoji="0" lang="ro-RO" sz="1200" b="0" i="0" u="none" strike="noStrike" cap="none" normalizeH="0" baseline="0" dirty="0" smtClean="0">
                          <a:ln>
                            <a:noFill/>
                          </a:ln>
                          <a:solidFill>
                            <a:srgbClr val="EAEAEA"/>
                          </a:solidFill>
                          <a:effectLst/>
                          <a:latin typeface="Arial" charset="0"/>
                        </a:rPr>
                        <a:t>)</a:t>
                      </a:r>
                      <a:endParaRPr kumimoji="0" lang="en-US" sz="1200" b="0" i="0" u="none" strike="noStrike" cap="none" normalizeH="0" baseline="0" dirty="0" smtClean="0">
                        <a:ln>
                          <a:noFill/>
                        </a:ln>
                        <a:solidFill>
                          <a:srgbClr val="EAEAEA"/>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defRPr/>
                      </a:pPr>
                      <a:r>
                        <a:rPr kumimoji="0" lang="ro-RO" sz="1200" b="0" i="0" u="none" strike="noStrike" cap="none" normalizeH="0" baseline="0" dirty="0" smtClean="0">
                          <a:ln>
                            <a:noFill/>
                          </a:ln>
                          <a:solidFill>
                            <a:srgbClr val="DDDDDD"/>
                          </a:solidFill>
                          <a:effectLst/>
                          <a:latin typeface="Arial" charset="0"/>
                        </a:rPr>
                        <a:t>DMA</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Arial" charset="0"/>
                        </a:rPr>
                        <a:t>47.959</a:t>
                      </a:r>
                      <a:endParaRPr kumimoji="0" lang="en-US"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defRPr/>
                      </a:pPr>
                      <a:r>
                        <a:rPr kumimoji="0" lang="ro-RO" sz="1200" b="1" i="0" u="none" strike="noStrike" cap="none" normalizeH="0" baseline="0" dirty="0" smtClean="0">
                          <a:ln>
                            <a:noFill/>
                          </a:ln>
                          <a:solidFill>
                            <a:schemeClr val="bg1"/>
                          </a:solidFill>
                          <a:effectLst/>
                          <a:latin typeface="+mj-lt"/>
                          <a:cs typeface="Times New Roman" pitchFamily="18" charset="0"/>
                        </a:rPr>
                        <a:t>1,37</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chemeClr val="bg1"/>
                          </a:solidFill>
                          <a:effectLst/>
                          <a:latin typeface="+mj-lt"/>
                          <a:cs typeface="Times New Roman" pitchFamily="18" charset="0"/>
                        </a:rPr>
                        <a:t>65</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1788">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8</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cs typeface="Times New Roman" pitchFamily="18" charset="0"/>
                        </a:rPr>
                        <a:t>Linéaire</a:t>
                      </a:r>
                      <a:r>
                        <a:rPr kumimoji="0" lang="ro-RO" sz="1200" b="0" i="0" u="none" strike="noStrike" cap="none" normalizeH="0" baseline="0" noProof="0" dirty="0" smtClean="0">
                          <a:ln>
                            <a:noFill/>
                          </a:ln>
                          <a:solidFill>
                            <a:srgbClr val="EAEAEA"/>
                          </a:solidFill>
                          <a:effectLst/>
                          <a:latin typeface="Arial" charset="0"/>
                          <a:cs typeface="Times New Roman" pitchFamily="18" charset="0"/>
                        </a:rPr>
                        <a:t> (1,50)</a:t>
                      </a:r>
                      <a:endParaRPr kumimoji="0" lang="fr-FR" sz="1200" b="0" i="0" u="none" strike="noStrike" cap="none" normalizeH="0" baseline="0" noProof="0" dirty="0" smtClean="0">
                        <a:ln>
                          <a:noFill/>
                        </a:ln>
                        <a:solidFill>
                          <a:srgbClr val="EAEAEA"/>
                        </a:solidFill>
                        <a:effectLst/>
                        <a:latin typeface="Arial" charset="0"/>
                        <a:cs typeface="Times New Roman" pitchFamily="18"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rgbClr val="DDDDDD"/>
                          </a:solidFill>
                          <a:effectLst/>
                          <a:latin typeface="Arial" charset="0"/>
                        </a:rPr>
                        <a:t>DMA</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defRPr/>
                      </a:pPr>
                      <a:r>
                        <a:rPr kumimoji="0" lang="ro-RO" sz="1200" b="1" i="0" u="none" strike="noStrike" cap="none" normalizeH="0" baseline="0" dirty="0" smtClean="0">
                          <a:ln>
                            <a:noFill/>
                          </a:ln>
                          <a:solidFill>
                            <a:srgbClr val="DDDDDD"/>
                          </a:solidFill>
                          <a:effectLst/>
                          <a:latin typeface="Arial" charset="0"/>
                        </a:rPr>
                        <a:t>93.200</a:t>
                      </a:r>
                      <a:endParaRPr kumimoji="0" lang="en-US"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defRPr/>
                      </a:pPr>
                      <a:r>
                        <a:rPr kumimoji="0" lang="ro-RO" sz="1200" b="1" i="0" u="none" strike="noStrike" cap="none" normalizeH="0" baseline="0" dirty="0" smtClean="0">
                          <a:ln>
                            <a:noFill/>
                          </a:ln>
                          <a:solidFill>
                            <a:schemeClr val="bg1"/>
                          </a:solidFill>
                          <a:effectLst/>
                          <a:latin typeface="+mj-lt"/>
                          <a:cs typeface="Times New Roman" pitchFamily="18" charset="0"/>
                        </a:rPr>
                        <a:t>1,60</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chemeClr val="bg1"/>
                          </a:solidFill>
                          <a:effectLst/>
                          <a:latin typeface="+mj-lt"/>
                          <a:cs typeface="Times New Roman" pitchFamily="18" charset="0"/>
                        </a:rPr>
                        <a:t>88</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92112">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10</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defRPr/>
                      </a:pPr>
                      <a:r>
                        <a:rPr kumimoji="0" lang="fr-FR" sz="1200" b="0" i="0" u="none" strike="noStrike" cap="none" normalizeH="0" baseline="0" noProof="0" dirty="0" smtClean="0">
                          <a:ln>
                            <a:noFill/>
                          </a:ln>
                          <a:solidFill>
                            <a:srgbClr val="EAEAEA"/>
                          </a:solidFill>
                          <a:effectLst/>
                          <a:latin typeface="Arial" charset="0"/>
                        </a:rPr>
                        <a:t>Cyclique (1,24</a:t>
                      </a:r>
                      <a:r>
                        <a:rPr kumimoji="0" lang="ro-RO" sz="1200" b="0" i="0" u="none" strike="noStrike" cap="none" normalizeH="0" baseline="0" dirty="0" smtClean="0">
                          <a:ln>
                            <a:noFill/>
                          </a:ln>
                          <a:solidFill>
                            <a:srgbClr val="EAEAEA"/>
                          </a:solidFill>
                          <a:effectLst/>
                          <a:latin typeface="Arial" charset="0"/>
                        </a:rPr>
                        <a:t>)</a:t>
                      </a:r>
                      <a:endParaRPr kumimoji="0" lang="en-US" sz="1200" b="0" i="0" u="none" strike="noStrike" cap="none" normalizeH="0" baseline="0" dirty="0" smtClean="0">
                        <a:ln>
                          <a:noFill/>
                        </a:ln>
                        <a:solidFill>
                          <a:srgbClr val="EAEAEA"/>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rgbClr val="DDDDDD"/>
                          </a:solidFill>
                          <a:effectLst/>
                          <a:latin typeface="Arial" charset="0"/>
                        </a:rPr>
                        <a:t>DMA/AB = 20/1                                                                                                                                                                                                                                                                                                                                                                                                                             </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Arial" charset="0"/>
                        </a:rPr>
                        <a:t>43.700</a:t>
                      </a:r>
                      <a:endParaRPr kumimoji="0" lang="ro-RO"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chemeClr val="bg1"/>
                          </a:solidFill>
                          <a:effectLst/>
                          <a:latin typeface="+mj-lt"/>
                        </a:rPr>
                        <a:t>1,40</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chemeClr val="bg1"/>
                          </a:solidFill>
                          <a:effectLst/>
                          <a:latin typeface="+mj-lt"/>
                        </a:rPr>
                        <a:t>64</a:t>
                      </a:r>
                      <a:endParaRPr kumimoji="0" lang="en-US" sz="1200" b="0" i="0" u="none" strike="noStrike" cap="none" normalizeH="0" baseline="0" dirty="0" smtClean="0">
                        <a:ln>
                          <a:noFill/>
                        </a:ln>
                        <a:solidFill>
                          <a:schemeClr val="bg1"/>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1788">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12</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rPr>
                        <a:t>Cyclique (1,24</a:t>
                      </a:r>
                      <a:r>
                        <a:rPr kumimoji="0" lang="ro-RO" sz="1200" b="0" i="0" u="none" strike="noStrike" cap="none" normalizeH="0" baseline="0" dirty="0" smtClean="0">
                          <a:ln>
                            <a:noFill/>
                          </a:ln>
                          <a:solidFill>
                            <a:srgbClr val="EAEAEA"/>
                          </a:solidFill>
                          <a:effectLst/>
                          <a:latin typeface="Arial" charset="0"/>
                        </a:rPr>
                        <a:t>)</a:t>
                      </a:r>
                      <a:endParaRPr kumimoji="0" lang="en-US" sz="1200" b="0" i="0" u="none" strike="noStrike" cap="none" normalizeH="0" baseline="0" dirty="0" smtClean="0">
                        <a:ln>
                          <a:noFill/>
                        </a:ln>
                        <a:solidFill>
                          <a:srgbClr val="EAEAEA"/>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rgbClr val="DDDDDD"/>
                          </a:solidFill>
                          <a:effectLst/>
                          <a:latin typeface="Arial" charset="0"/>
                        </a:rPr>
                        <a:t>DMA/AB </a:t>
                      </a:r>
                      <a:r>
                        <a:rPr kumimoji="0" lang="en-US" sz="1200" b="0" i="0" u="none" strike="noStrike" cap="none" normalizeH="0" baseline="0" dirty="0" smtClean="0">
                          <a:ln>
                            <a:noFill/>
                          </a:ln>
                          <a:solidFill>
                            <a:srgbClr val="DDDDDD"/>
                          </a:solidFill>
                          <a:effectLst/>
                          <a:latin typeface="Arial" charset="0"/>
                        </a:rPr>
                        <a:t>=</a:t>
                      </a:r>
                      <a:r>
                        <a:rPr kumimoji="0" lang="ro-RO" sz="1200" b="0" i="0" u="none" strike="noStrike" cap="none" normalizeH="0" baseline="0" dirty="0" smtClean="0">
                          <a:ln>
                            <a:noFill/>
                          </a:ln>
                          <a:solidFill>
                            <a:srgbClr val="DDDDDD"/>
                          </a:solidFill>
                          <a:effectLst/>
                          <a:latin typeface="Arial" charset="0"/>
                        </a:rPr>
                        <a:t> 1,6/1</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Arial" charset="0"/>
                        </a:rPr>
                        <a:t>41.500</a:t>
                      </a:r>
                      <a:endParaRPr kumimoji="0" lang="ro-RO"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mj-lt"/>
                        </a:rPr>
                        <a:t>1,42</a:t>
                      </a:r>
                      <a:endParaRPr kumimoji="0" lang="ro-RO"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29</a:t>
                      </a:r>
                      <a:endParaRPr kumimoji="0" lang="en-US"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1788">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13</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cs typeface="Times New Roman" pitchFamily="18" charset="0"/>
                        </a:rPr>
                        <a:t>Linéaire</a:t>
                      </a:r>
                      <a:r>
                        <a:rPr kumimoji="0" lang="ro-RO" sz="1200" b="0" i="0" u="none" strike="noStrike" cap="none" normalizeH="0" baseline="0" noProof="0" dirty="0" smtClean="0">
                          <a:ln>
                            <a:noFill/>
                          </a:ln>
                          <a:solidFill>
                            <a:srgbClr val="EAEAEA"/>
                          </a:solidFill>
                          <a:effectLst/>
                          <a:latin typeface="Arial" charset="0"/>
                          <a:cs typeface="Times New Roman" pitchFamily="18" charset="0"/>
                        </a:rPr>
                        <a:t> (1,50)</a:t>
                      </a:r>
                      <a:endParaRPr kumimoji="0" lang="fr-FR" sz="1200" b="0" i="0" u="none" strike="noStrike" cap="none" normalizeH="0" baseline="0" noProof="0" dirty="0" smtClean="0">
                        <a:ln>
                          <a:noFill/>
                        </a:ln>
                        <a:solidFill>
                          <a:srgbClr val="EAEAEA"/>
                        </a:solidFill>
                        <a:effectLst/>
                        <a:latin typeface="Arial" charset="0"/>
                        <a:cs typeface="Times New Roman" pitchFamily="18"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0" i="0" u="none" strike="noStrike" cap="none" normalizeH="0" baseline="0" dirty="0" smtClean="0">
                          <a:ln>
                            <a:noFill/>
                          </a:ln>
                          <a:solidFill>
                            <a:srgbClr val="DDDDDD"/>
                          </a:solidFill>
                          <a:effectLst/>
                          <a:latin typeface="Arial" charset="0"/>
                        </a:rPr>
                        <a:t>DMA/AB </a:t>
                      </a:r>
                      <a:r>
                        <a:rPr kumimoji="0" lang="en-US" sz="1200" b="0" i="0" u="none" strike="noStrike" cap="none" normalizeH="0" baseline="0" dirty="0" smtClean="0">
                          <a:ln>
                            <a:noFill/>
                          </a:ln>
                          <a:solidFill>
                            <a:srgbClr val="DDDDDD"/>
                          </a:solidFill>
                          <a:effectLst/>
                          <a:latin typeface="Arial" charset="0"/>
                        </a:rPr>
                        <a:t>=</a:t>
                      </a:r>
                      <a:r>
                        <a:rPr kumimoji="0" lang="ro-RO" sz="1200" b="0" i="0" u="none" strike="noStrike" cap="none" normalizeH="0" baseline="0" dirty="0" smtClean="0">
                          <a:ln>
                            <a:noFill/>
                          </a:ln>
                          <a:solidFill>
                            <a:srgbClr val="DDDDDD"/>
                          </a:solidFill>
                          <a:effectLst/>
                          <a:latin typeface="Arial" charset="0"/>
                        </a:rPr>
                        <a:t> 1,8/1</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Arial" charset="0"/>
                        </a:rPr>
                        <a:t>80.700</a:t>
                      </a:r>
                      <a:endParaRPr kumimoji="0" lang="ro-RO"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mj-lt"/>
                        </a:rPr>
                        <a:t>1,71</a:t>
                      </a:r>
                      <a:endParaRPr kumimoji="0" lang="ro-RO"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33</a:t>
                      </a:r>
                      <a:endParaRPr kumimoji="0" lang="en-US"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1788">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14</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rPr>
                        <a:t>Cyclique (1,24</a:t>
                      </a:r>
                      <a:r>
                        <a:rPr kumimoji="0" lang="ro-RO" sz="1200" b="0" i="0" u="none" strike="noStrike" cap="none" normalizeH="0" baseline="0" dirty="0" smtClean="0">
                          <a:ln>
                            <a:noFill/>
                          </a:ln>
                          <a:solidFill>
                            <a:srgbClr val="EAEAEA"/>
                          </a:solidFill>
                          <a:effectLst/>
                          <a:latin typeface="Arial" charset="0"/>
                        </a:rPr>
                        <a:t>)</a:t>
                      </a:r>
                      <a:endParaRPr kumimoji="0" lang="en-US" sz="1200" b="0" i="0" u="none" strike="noStrike" cap="none" normalizeH="0" baseline="0" dirty="0" smtClean="0">
                        <a:ln>
                          <a:noFill/>
                        </a:ln>
                        <a:solidFill>
                          <a:srgbClr val="EAEAEA"/>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DDDDDD"/>
                          </a:solidFill>
                          <a:effectLst/>
                          <a:latin typeface="Arial" charset="0"/>
                        </a:rPr>
                        <a:t>DAM</a:t>
                      </a:r>
                      <a:r>
                        <a:rPr kumimoji="0" lang="ro-RO" sz="1200" b="0" i="0" u="none" strike="noStrike" cap="none" normalizeH="0" baseline="0" dirty="0" smtClean="0">
                          <a:ln>
                            <a:noFill/>
                          </a:ln>
                          <a:solidFill>
                            <a:srgbClr val="DDDDDD"/>
                          </a:solidFill>
                          <a:effectLst/>
                          <a:latin typeface="Arial" charset="0"/>
                        </a:rPr>
                        <a:t>/</a:t>
                      </a:r>
                      <a:r>
                        <a:rPr kumimoji="0" lang="en-US" sz="1200" b="0" i="0" u="none" strike="noStrike" cap="none" normalizeH="0" baseline="0" dirty="0" smtClean="0">
                          <a:ln>
                            <a:noFill/>
                          </a:ln>
                          <a:solidFill>
                            <a:srgbClr val="DDDDDD"/>
                          </a:solidFill>
                          <a:effectLst/>
                          <a:latin typeface="Arial" charset="0"/>
                        </a:rPr>
                        <a:t>AB</a:t>
                      </a:r>
                      <a:r>
                        <a:rPr kumimoji="0" lang="ro-RO" sz="1200" b="0" i="0" u="none" strike="noStrike" cap="none" normalizeH="0" baseline="0" dirty="0" smtClean="0">
                          <a:ln>
                            <a:noFill/>
                          </a:ln>
                          <a:solidFill>
                            <a:srgbClr val="DDDDDD"/>
                          </a:solidFill>
                          <a:effectLst/>
                          <a:latin typeface="Arial" charset="0"/>
                        </a:rPr>
                        <a:t> </a:t>
                      </a:r>
                      <a:r>
                        <a:rPr kumimoji="0" lang="en-US" sz="1200" b="0" i="0" u="none" strike="noStrike" cap="none" normalizeH="0" baseline="0" dirty="0" smtClean="0">
                          <a:ln>
                            <a:noFill/>
                          </a:ln>
                          <a:solidFill>
                            <a:srgbClr val="DDDDDD"/>
                          </a:solidFill>
                          <a:effectLst/>
                          <a:latin typeface="Arial" charset="0"/>
                        </a:rPr>
                        <a:t>=</a:t>
                      </a:r>
                      <a:r>
                        <a:rPr kumimoji="0" lang="ro-RO" sz="1200" b="0" i="0" u="none" strike="noStrike" cap="none" normalizeH="0" baseline="0" dirty="0" smtClean="0">
                          <a:ln>
                            <a:noFill/>
                          </a:ln>
                          <a:solidFill>
                            <a:srgbClr val="DDDDDD"/>
                          </a:solidFill>
                          <a:effectLst/>
                          <a:latin typeface="Arial" charset="0"/>
                        </a:rPr>
                        <a:t> 2,4/1</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Arial" charset="0"/>
                        </a:rPr>
                        <a:t>43.200</a:t>
                      </a:r>
                      <a:endParaRPr kumimoji="0" lang="ro-RO"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1,39</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38</a:t>
                      </a:r>
                      <a:endParaRPr kumimoji="0" lang="en-US"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r h="331788">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FFFF00"/>
                          </a:solidFill>
                          <a:effectLst/>
                          <a:latin typeface="Arial" charset="0"/>
                        </a:rPr>
                        <a:t>15</a:t>
                      </a:r>
                      <a:endParaRPr kumimoji="0" lang="en-US" sz="1200" b="1" i="0" u="none" strike="noStrike" cap="none" normalizeH="0" baseline="0" dirty="0" smtClean="0">
                        <a:ln>
                          <a:noFill/>
                        </a:ln>
                        <a:solidFill>
                          <a:srgbClr val="FFFF00"/>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0" fontAlgn="base" latinLnBrk="0" hangingPunct="0">
                        <a:lnSpc>
                          <a:spcPct val="100000"/>
                        </a:lnSpc>
                        <a:spcBef>
                          <a:spcPct val="20000"/>
                        </a:spcBef>
                        <a:spcAft>
                          <a:spcPct val="0"/>
                        </a:spcAft>
                        <a:buClrTx/>
                        <a:buSzTx/>
                        <a:buFontTx/>
                        <a:buNone/>
                        <a:tabLst/>
                      </a:pPr>
                      <a:r>
                        <a:rPr kumimoji="0" lang="fr-FR" sz="1200" b="0" i="0" u="none" strike="noStrike" cap="none" normalizeH="0" baseline="0" noProof="0" dirty="0" smtClean="0">
                          <a:ln>
                            <a:noFill/>
                          </a:ln>
                          <a:solidFill>
                            <a:srgbClr val="EAEAEA"/>
                          </a:solidFill>
                          <a:effectLst/>
                          <a:latin typeface="Arial" charset="0"/>
                          <a:cs typeface="Times New Roman" pitchFamily="18" charset="0"/>
                        </a:rPr>
                        <a:t>Linéaire</a:t>
                      </a:r>
                      <a:r>
                        <a:rPr kumimoji="0" lang="ro-RO" sz="1200" b="0" i="0" u="none" strike="noStrike" cap="none" normalizeH="0" baseline="0" noProof="0" dirty="0" smtClean="0">
                          <a:ln>
                            <a:noFill/>
                          </a:ln>
                          <a:solidFill>
                            <a:srgbClr val="EAEAEA"/>
                          </a:solidFill>
                          <a:effectLst/>
                          <a:latin typeface="Arial" charset="0"/>
                          <a:cs typeface="Times New Roman" pitchFamily="18" charset="0"/>
                        </a:rPr>
                        <a:t> (1,50)</a:t>
                      </a:r>
                      <a:endParaRPr kumimoji="0" lang="fr-FR" sz="1200" b="0" i="0" u="none" strike="noStrike" cap="none" normalizeH="0" baseline="0" noProof="0" dirty="0" smtClean="0">
                        <a:ln>
                          <a:noFill/>
                        </a:ln>
                        <a:solidFill>
                          <a:srgbClr val="EAEAEA"/>
                        </a:solidFill>
                        <a:effectLst/>
                        <a:latin typeface="Arial" charset="0"/>
                        <a:cs typeface="Times New Roman" pitchFamily="18"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DDDDDD"/>
                          </a:solidFill>
                          <a:effectLst/>
                          <a:latin typeface="Arial" charset="0"/>
                        </a:rPr>
                        <a:t>DAM</a:t>
                      </a:r>
                      <a:r>
                        <a:rPr kumimoji="0" lang="ro-RO" sz="1200" b="0" i="0" u="none" strike="noStrike" cap="none" normalizeH="0" baseline="0" dirty="0" smtClean="0">
                          <a:ln>
                            <a:noFill/>
                          </a:ln>
                          <a:solidFill>
                            <a:srgbClr val="DDDDDD"/>
                          </a:solidFill>
                          <a:effectLst/>
                          <a:latin typeface="Arial" charset="0"/>
                        </a:rPr>
                        <a:t>/</a:t>
                      </a:r>
                      <a:r>
                        <a:rPr kumimoji="0" lang="en-US" sz="1200" b="0" i="0" u="none" strike="noStrike" cap="none" normalizeH="0" baseline="0" dirty="0" smtClean="0">
                          <a:ln>
                            <a:noFill/>
                          </a:ln>
                          <a:solidFill>
                            <a:srgbClr val="DDDDDD"/>
                          </a:solidFill>
                          <a:effectLst/>
                          <a:latin typeface="Arial" charset="0"/>
                        </a:rPr>
                        <a:t>AB</a:t>
                      </a:r>
                      <a:r>
                        <a:rPr kumimoji="0" lang="ro-RO" sz="1200" b="0" i="0" u="none" strike="noStrike" cap="none" normalizeH="0" baseline="0" dirty="0" smtClean="0">
                          <a:ln>
                            <a:noFill/>
                          </a:ln>
                          <a:solidFill>
                            <a:srgbClr val="DDDDDD"/>
                          </a:solidFill>
                          <a:effectLst/>
                          <a:latin typeface="Arial" charset="0"/>
                        </a:rPr>
                        <a:t> </a:t>
                      </a:r>
                      <a:r>
                        <a:rPr kumimoji="0" lang="en-US" sz="1200" b="0" i="0" u="none" strike="noStrike" cap="none" normalizeH="0" baseline="0" dirty="0" smtClean="0">
                          <a:ln>
                            <a:noFill/>
                          </a:ln>
                          <a:solidFill>
                            <a:srgbClr val="DDDDDD"/>
                          </a:solidFill>
                          <a:effectLst/>
                          <a:latin typeface="Arial" charset="0"/>
                        </a:rPr>
                        <a:t>=</a:t>
                      </a:r>
                      <a:r>
                        <a:rPr kumimoji="0" lang="ro-RO" sz="1200" b="0" i="0" u="none" strike="noStrike" cap="none" normalizeH="0" baseline="0" dirty="0" smtClean="0">
                          <a:ln>
                            <a:noFill/>
                          </a:ln>
                          <a:solidFill>
                            <a:srgbClr val="DDDDDD"/>
                          </a:solidFill>
                          <a:effectLst/>
                          <a:latin typeface="Arial" charset="0"/>
                        </a:rPr>
                        <a:t> 2,4/1</a:t>
                      </a:r>
                      <a:endParaRPr kumimoji="0" lang="en-US" sz="1200" b="0"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DDDDDD"/>
                          </a:solidFill>
                          <a:effectLst/>
                          <a:latin typeface="Arial" charset="0"/>
                        </a:rPr>
                        <a:t>85.100</a:t>
                      </a:r>
                      <a:endParaRPr kumimoji="0" lang="ro-RO" sz="1200" b="1" i="0" u="none" strike="noStrike" cap="none" normalizeH="0" baseline="0" dirty="0" smtClean="0">
                        <a:ln>
                          <a:noFill/>
                        </a:ln>
                        <a:solidFill>
                          <a:srgbClr val="DDDDDD"/>
                        </a:solidFill>
                        <a:effectLst/>
                        <a:latin typeface="Arial" charset="0"/>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1,65</a:t>
                      </a: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c>
                  <a:txBody>
                    <a:bodyPr/>
                    <a:lstStyle/>
                    <a:p>
                      <a:pPr marL="0" marR="0" lvl="0" indent="0" algn="ctr" defTabSz="3981450" rtl="0" eaLnBrk="1" fontAlgn="base" latinLnBrk="0" hangingPunct="1">
                        <a:lnSpc>
                          <a:spcPct val="100000"/>
                        </a:lnSpc>
                        <a:spcBef>
                          <a:spcPct val="20000"/>
                        </a:spcBef>
                        <a:spcAft>
                          <a:spcPct val="0"/>
                        </a:spcAft>
                        <a:buClrTx/>
                        <a:buSzTx/>
                        <a:buFontTx/>
                        <a:buNone/>
                        <a:tabLst/>
                      </a:pPr>
                      <a:r>
                        <a:rPr kumimoji="0" lang="ro-RO" sz="1200" b="1" i="0" u="none" strike="noStrike" cap="none" normalizeH="0" baseline="0" dirty="0" smtClean="0">
                          <a:ln>
                            <a:noFill/>
                          </a:ln>
                          <a:solidFill>
                            <a:srgbClr val="DDDDDD"/>
                          </a:solidFill>
                          <a:effectLst/>
                          <a:latin typeface="+mj-lt"/>
                        </a:rPr>
                        <a:t>37</a:t>
                      </a:r>
                      <a:endParaRPr kumimoji="0" lang="en-US" sz="1200" b="1" i="0" u="none" strike="noStrike" cap="none" normalizeH="0" baseline="0" dirty="0" smtClean="0">
                        <a:ln>
                          <a:noFill/>
                        </a:ln>
                        <a:solidFill>
                          <a:srgbClr val="DDDDDD"/>
                        </a:solidFill>
                        <a:effectLst/>
                        <a:latin typeface="+mj-lt"/>
                      </a:endParaRPr>
                    </a:p>
                  </a:txBody>
                  <a:tcPr anchor="ctr" horzOverflow="overflow">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lnTlToBr>
                      <a:noFill/>
                    </a:lnTlToBr>
                    <a:lnBlToTr>
                      <a:noFill/>
                    </a:lnBlToTr>
                    <a:noFill/>
                  </a:tcPr>
                </a:tc>
              </a:tr>
            </a:tbl>
          </a:graphicData>
        </a:graphic>
      </p:graphicFrame>
      <p:graphicFrame>
        <p:nvGraphicFramePr>
          <p:cNvPr id="11267" name="Object 3"/>
          <p:cNvGraphicFramePr>
            <a:graphicFrameLocks noChangeAspect="1"/>
          </p:cNvGraphicFramePr>
          <p:nvPr/>
        </p:nvGraphicFramePr>
        <p:xfrm>
          <a:off x="5181600" y="990600"/>
          <a:ext cx="2633663" cy="2166938"/>
        </p:xfrm>
        <a:graphic>
          <a:graphicData uri="http://schemas.openxmlformats.org/presentationml/2006/ole">
            <p:oleObj spid="_x0000_s209929" name="CS ChemDraw Drawing" r:id="rId4" imgW="4875276" imgH="4011168" progId="">
              <p:embed/>
            </p:oleObj>
          </a:graphicData>
        </a:graphic>
      </p:graphicFrame>
      <p:sp>
        <p:nvSpPr>
          <p:cNvPr id="11334" name="TextBox 8"/>
          <p:cNvSpPr txBox="1">
            <a:spLocks noChangeArrowheads="1"/>
          </p:cNvSpPr>
          <p:nvPr/>
        </p:nvSpPr>
        <p:spPr bwMode="auto">
          <a:xfrm>
            <a:off x="3733800" y="304800"/>
            <a:ext cx="14843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en-US">
                <a:solidFill>
                  <a:srgbClr val="FFFF00"/>
                </a:solidFill>
              </a:rPr>
              <a:t>SET-LRP</a:t>
            </a:r>
            <a:endParaRPr lang="en-GB">
              <a:solidFill>
                <a:srgbClr val="FFFF00"/>
              </a:solidFill>
            </a:endParaRPr>
          </a:p>
        </p:txBody>
      </p:sp>
    </p:spTree>
    <p:extLst>
      <p:ext uri="{BB962C8B-B14F-4D97-AF65-F5344CB8AC3E}">
        <p14:creationId xmlns:p14="http://schemas.microsoft.com/office/powerpoint/2010/main" xmlns="" val="2331104789"/>
      </p:ext>
    </p:extLst>
  </p:cSld>
  <p:clrMapOvr>
    <a:masterClrMapping/>
  </p:clrMapOvr>
  <p:transition spd="med">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8"/>
          <p:cNvGrpSpPr>
            <a:grpSpLocks/>
          </p:cNvGrpSpPr>
          <p:nvPr/>
        </p:nvGrpSpPr>
        <p:grpSpPr bwMode="auto">
          <a:xfrm>
            <a:off x="8610600" y="-381000"/>
            <a:ext cx="533400" cy="7239000"/>
            <a:chOff x="8610592" y="-380999"/>
            <a:chExt cx="533400" cy="7239000"/>
          </a:xfrm>
        </p:grpSpPr>
        <p:sp>
          <p:nvSpPr>
            <p:cNvPr id="44040" name="Rectangle 23"/>
            <p:cNvSpPr>
              <a:spLocks noChangeArrowheads="1"/>
            </p:cNvSpPr>
            <p:nvPr/>
          </p:nvSpPr>
          <p:spPr bwMode="auto">
            <a:xfrm>
              <a:off x="8610592" y="2514602"/>
              <a:ext cx="533400" cy="4343399"/>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44041" name="Text Box 6"/>
            <p:cNvSpPr txBox="1">
              <a:spLocks noChangeArrowheads="1"/>
            </p:cNvSpPr>
            <p:nvPr/>
          </p:nvSpPr>
          <p:spPr bwMode="auto">
            <a:xfrm rot="-5400000">
              <a:off x="6372991" y="1902785"/>
              <a:ext cx="5029200" cy="46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a:spcBef>
                  <a:spcPct val="50000"/>
                </a:spcBef>
              </a:pPr>
              <a:r>
                <a:rPr lang="fr-FR">
                  <a:latin typeface="Century Gothic" pitchFamily="34" charset="0"/>
                </a:rPr>
                <a:t>Polymères thermosensibles</a:t>
              </a:r>
            </a:p>
          </p:txBody>
        </p:sp>
      </p:grpSp>
      <p:pic>
        <p:nvPicPr>
          <p:cNvPr id="44035" name="Image 12" descr="D37 SAL.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914400"/>
            <a:ext cx="4114800" cy="295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Graphique 4"/>
          <p:cNvPicPr>
            <a:picLocks noChangeArrowheads="1"/>
          </p:cNvPicPr>
          <p:nvPr/>
        </p:nvPicPr>
        <p:blipFill>
          <a:blip r:embed="rId3" cstate="print">
            <a:extLst>
              <a:ext uri="{28A0092B-C50C-407E-A947-70E740481C1C}">
                <a14:useLocalDpi xmlns:a14="http://schemas.microsoft.com/office/drawing/2010/main" xmlns="" val="0"/>
              </a:ext>
            </a:extLst>
          </a:blip>
          <a:srcRect b="-168"/>
          <a:stretch>
            <a:fillRect/>
          </a:stretch>
        </p:blipFill>
        <p:spPr bwMode="auto">
          <a:xfrm>
            <a:off x="4495800" y="2057400"/>
            <a:ext cx="4038600" cy="263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extBox 23"/>
          <p:cNvSpPr txBox="1">
            <a:spLocks noChangeArrowheads="1"/>
          </p:cNvSpPr>
          <p:nvPr/>
        </p:nvSpPr>
        <p:spPr bwMode="auto">
          <a:xfrm>
            <a:off x="990600" y="381000"/>
            <a:ext cx="67770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fr-FR" sz="2000"/>
              <a:t>Polysiloxane greffé avec poly(N-Isopropylacrylamide) </a:t>
            </a:r>
            <a:endParaRPr lang="en-GB" sz="2000"/>
          </a:p>
          <a:p>
            <a:pPr eaLnBrk="1" hangingPunct="1"/>
            <a:endParaRPr lang="en-GB" sz="2000"/>
          </a:p>
        </p:txBody>
      </p:sp>
      <p:pic>
        <p:nvPicPr>
          <p:cNvPr id="44038" name="Picture 4" descr="D2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43000" y="4800600"/>
            <a:ext cx="61722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33" descr="http://www.chem.cmu.edu/groups/maty/images/research/Research%20Areas/11-Properties/11-30.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r="43446"/>
          <a:stretch>
            <a:fillRect/>
          </a:stretch>
        </p:blipFill>
        <p:spPr bwMode="auto">
          <a:xfrm>
            <a:off x="5410200" y="838200"/>
            <a:ext cx="2306638"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3177012"/>
      </p:ext>
    </p:extLst>
  </p:cSld>
  <p:clrMapOvr>
    <a:masterClrMapping/>
  </p:clrMapOvr>
  <p:transition spd="med">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8"/>
          <p:cNvGrpSpPr>
            <a:grpSpLocks/>
          </p:cNvGrpSpPr>
          <p:nvPr/>
        </p:nvGrpSpPr>
        <p:grpSpPr bwMode="auto">
          <a:xfrm>
            <a:off x="8610600" y="-381000"/>
            <a:ext cx="533400" cy="7239000"/>
            <a:chOff x="8610592" y="-380999"/>
            <a:chExt cx="533400" cy="7239000"/>
          </a:xfrm>
        </p:grpSpPr>
        <p:sp>
          <p:nvSpPr>
            <p:cNvPr id="45062" name="Rectangle 23"/>
            <p:cNvSpPr>
              <a:spLocks noChangeArrowheads="1"/>
            </p:cNvSpPr>
            <p:nvPr/>
          </p:nvSpPr>
          <p:spPr bwMode="auto">
            <a:xfrm>
              <a:off x="8610592" y="2514602"/>
              <a:ext cx="533400" cy="4343399"/>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45063" name="Text Box 6"/>
            <p:cNvSpPr txBox="1">
              <a:spLocks noChangeArrowheads="1"/>
            </p:cNvSpPr>
            <p:nvPr/>
          </p:nvSpPr>
          <p:spPr bwMode="auto">
            <a:xfrm rot="-5400000">
              <a:off x="6372991" y="1902785"/>
              <a:ext cx="5029200" cy="46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a:spcBef>
                  <a:spcPct val="50000"/>
                </a:spcBef>
              </a:pPr>
              <a:r>
                <a:rPr lang="fr-FR">
                  <a:latin typeface="Century Gothic" pitchFamily="34" charset="0"/>
                </a:rPr>
                <a:t>Polymères thermosensibles</a:t>
              </a:r>
            </a:p>
          </p:txBody>
        </p:sp>
      </p:grpSp>
      <p:sp>
        <p:nvSpPr>
          <p:cNvPr id="45059" name="TextBox 23"/>
          <p:cNvSpPr txBox="1">
            <a:spLocks noChangeArrowheads="1"/>
          </p:cNvSpPr>
          <p:nvPr/>
        </p:nvSpPr>
        <p:spPr bwMode="auto">
          <a:xfrm>
            <a:off x="990600" y="381000"/>
            <a:ext cx="63087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fr-FR" sz="2000"/>
              <a:t>Polysiloxane greffé avec N-</a:t>
            </a:r>
            <a:r>
              <a:rPr lang="ro-RO" sz="2000"/>
              <a:t>i</a:t>
            </a:r>
            <a:r>
              <a:rPr lang="fr-FR" sz="2000"/>
              <a:t>sopropylacrylamide</a:t>
            </a:r>
            <a:r>
              <a:rPr lang="ro-RO" sz="2000"/>
              <a:t> et</a:t>
            </a:r>
          </a:p>
          <a:p>
            <a:pPr eaLnBrk="1" hangingPunct="1"/>
            <a:r>
              <a:rPr lang="ro-RO" sz="2000"/>
              <a:t>			    dimethylacrylamide</a:t>
            </a:r>
            <a:r>
              <a:rPr lang="fr-FR" sz="2000"/>
              <a:t> </a:t>
            </a:r>
            <a:endParaRPr lang="en-GB" sz="2000"/>
          </a:p>
          <a:p>
            <a:pPr eaLnBrk="1" hangingPunct="1"/>
            <a:endParaRPr lang="en-GB" sz="2000"/>
          </a:p>
        </p:txBody>
      </p:sp>
      <p:pic>
        <p:nvPicPr>
          <p:cNvPr id="4506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986088"/>
            <a:ext cx="3962400" cy="2328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Image 6" descr="reo D34.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2081213"/>
            <a:ext cx="3733800" cy="325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9013947"/>
      </p:ext>
    </p:extLst>
  </p:cSld>
  <p:clrMapOvr>
    <a:masterClrMapping/>
  </p:clrMapOvr>
  <p:transition spd="med">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8"/>
          <p:cNvGrpSpPr>
            <a:grpSpLocks/>
          </p:cNvGrpSpPr>
          <p:nvPr/>
        </p:nvGrpSpPr>
        <p:grpSpPr bwMode="auto">
          <a:xfrm>
            <a:off x="8610600" y="-381000"/>
            <a:ext cx="533400" cy="7239000"/>
            <a:chOff x="8610592" y="-380999"/>
            <a:chExt cx="533400" cy="7239000"/>
          </a:xfrm>
        </p:grpSpPr>
        <p:sp>
          <p:nvSpPr>
            <p:cNvPr id="46100" name="Rectangle 23"/>
            <p:cNvSpPr>
              <a:spLocks noChangeArrowheads="1"/>
            </p:cNvSpPr>
            <p:nvPr/>
          </p:nvSpPr>
          <p:spPr bwMode="auto">
            <a:xfrm>
              <a:off x="8610592" y="2514602"/>
              <a:ext cx="533400" cy="4343399"/>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46101" name="Text Box 6"/>
            <p:cNvSpPr txBox="1">
              <a:spLocks noChangeArrowheads="1"/>
            </p:cNvSpPr>
            <p:nvPr/>
          </p:nvSpPr>
          <p:spPr bwMode="auto">
            <a:xfrm rot="-5400000">
              <a:off x="6372991" y="1902785"/>
              <a:ext cx="5029200" cy="461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nchorCtr="1">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a:spcBef>
                  <a:spcPct val="50000"/>
                </a:spcBef>
              </a:pPr>
              <a:r>
                <a:rPr lang="fr-FR">
                  <a:latin typeface="Century Gothic" pitchFamily="34" charset="0"/>
                </a:rPr>
                <a:t>Polymères thermosensibles</a:t>
              </a:r>
            </a:p>
          </p:txBody>
        </p:sp>
      </p:grpSp>
      <p:pic>
        <p:nvPicPr>
          <p:cNvPr id="46083" name="Picture 6"/>
          <p:cNvPicPr>
            <a:picLocks noChangeAspect="1" noChangeArrowheads="1"/>
          </p:cNvPicPr>
          <p:nvPr/>
        </p:nvPicPr>
        <p:blipFill>
          <a:blip r:embed="rId2" cstate="print">
            <a:lum bright="24000"/>
            <a:extLst>
              <a:ext uri="{28A0092B-C50C-407E-A947-70E740481C1C}">
                <a14:useLocalDpi xmlns:a14="http://schemas.microsoft.com/office/drawing/2010/main" xmlns="" val="0"/>
              </a:ext>
            </a:extLst>
          </a:blip>
          <a:srcRect/>
          <a:stretch>
            <a:fillRect/>
          </a:stretch>
        </p:blipFill>
        <p:spPr bwMode="auto">
          <a:xfrm>
            <a:off x="0" y="228600"/>
            <a:ext cx="4041775"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4" name="TextBox 6"/>
          <p:cNvSpPr txBox="1">
            <a:spLocks noChangeArrowheads="1"/>
          </p:cNvSpPr>
          <p:nvPr/>
        </p:nvSpPr>
        <p:spPr bwMode="auto">
          <a:xfrm>
            <a:off x="2057400" y="10668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en-US">
                <a:solidFill>
                  <a:srgbClr val="FFFF00"/>
                </a:solidFill>
              </a:rPr>
              <a:t>14</a:t>
            </a:r>
            <a:endParaRPr lang="en-GB">
              <a:solidFill>
                <a:srgbClr val="FFFF00"/>
              </a:solidFill>
            </a:endParaRPr>
          </a:p>
        </p:txBody>
      </p:sp>
      <p:pic>
        <p:nvPicPr>
          <p:cNvPr id="46085" name="Picture 7"/>
          <p:cNvPicPr>
            <a:picLocks noChangeAspect="1" noChangeArrowheads="1"/>
          </p:cNvPicPr>
          <p:nvPr/>
        </p:nvPicPr>
        <p:blipFill>
          <a:blip r:embed="rId3" cstate="print">
            <a:lum bright="28000"/>
            <a:extLst>
              <a:ext uri="{28A0092B-C50C-407E-A947-70E740481C1C}">
                <a14:useLocalDpi xmlns:a14="http://schemas.microsoft.com/office/drawing/2010/main" xmlns="" val="0"/>
              </a:ext>
            </a:extLst>
          </a:blip>
          <a:srcRect/>
          <a:stretch>
            <a:fillRect/>
          </a:stretch>
        </p:blipFill>
        <p:spPr bwMode="auto">
          <a:xfrm>
            <a:off x="0" y="3200400"/>
            <a:ext cx="43195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6086" name="Group 17"/>
          <p:cNvGrpSpPr>
            <a:grpSpLocks/>
          </p:cNvGrpSpPr>
          <p:nvPr/>
        </p:nvGrpSpPr>
        <p:grpSpPr bwMode="auto">
          <a:xfrm>
            <a:off x="4114800" y="152400"/>
            <a:ext cx="4343400" cy="3295650"/>
            <a:chOff x="4114800" y="152400"/>
            <a:chExt cx="4343400" cy="3295253"/>
          </a:xfrm>
        </p:grpSpPr>
        <p:pic>
          <p:nvPicPr>
            <p:cNvPr id="46097" name="Picture 8"/>
            <p:cNvPicPr>
              <a:picLocks noChangeAspect="1" noChangeArrowheads="1"/>
            </p:cNvPicPr>
            <p:nvPr/>
          </p:nvPicPr>
          <p:blipFill>
            <a:blip r:embed="rId4" cstate="print">
              <a:lum bright="34000"/>
              <a:extLst>
                <a:ext uri="{28A0092B-C50C-407E-A947-70E740481C1C}">
                  <a14:useLocalDpi xmlns:a14="http://schemas.microsoft.com/office/drawing/2010/main" xmlns="" val="0"/>
                </a:ext>
              </a:extLst>
            </a:blip>
            <a:srcRect/>
            <a:stretch>
              <a:fillRect/>
            </a:stretch>
          </p:blipFill>
          <p:spPr bwMode="auto">
            <a:xfrm>
              <a:off x="4114800" y="152400"/>
              <a:ext cx="4343400" cy="3295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6098" name="Straight Connector 10"/>
            <p:cNvCxnSpPr>
              <a:cxnSpLocks noChangeShapeType="1"/>
            </p:cNvCxnSpPr>
            <p:nvPr/>
          </p:nvCxnSpPr>
          <p:spPr bwMode="auto">
            <a:xfrm>
              <a:off x="5181600" y="1600200"/>
              <a:ext cx="1828800" cy="152400"/>
            </a:xfrm>
            <a:prstGeom prst="line">
              <a:avLst/>
            </a:prstGeom>
            <a:noFill/>
            <a:ln w="9525" algn="ctr">
              <a:solidFill>
                <a:schemeClr val="bg1"/>
              </a:solidFill>
              <a:round/>
              <a:headEnd/>
              <a:tailEnd/>
            </a:ln>
            <a:extLst>
              <a:ext uri="{909E8E84-426E-40DD-AFC4-6F175D3DCCD1}">
                <a14:hiddenFill xmlns:a14="http://schemas.microsoft.com/office/drawing/2010/main" xmlns="">
                  <a:noFill/>
                </a14:hiddenFill>
              </a:ext>
            </a:extLst>
          </p:spPr>
        </p:cxnSp>
        <p:cxnSp>
          <p:nvCxnSpPr>
            <p:cNvPr id="46099" name="Straight Connector 12"/>
            <p:cNvCxnSpPr>
              <a:cxnSpLocks noChangeShapeType="1"/>
            </p:cNvCxnSpPr>
            <p:nvPr/>
          </p:nvCxnSpPr>
          <p:spPr bwMode="auto">
            <a:xfrm>
              <a:off x="6172200" y="1524000"/>
              <a:ext cx="1295400" cy="609600"/>
            </a:xfrm>
            <a:prstGeom prst="line">
              <a:avLst/>
            </a:prstGeom>
            <a:noFill/>
            <a:ln w="9525" algn="ctr">
              <a:solidFill>
                <a:schemeClr val="bg1"/>
              </a:solidFill>
              <a:round/>
              <a:headEnd/>
              <a:tailEnd/>
            </a:ln>
            <a:extLst>
              <a:ext uri="{909E8E84-426E-40DD-AFC4-6F175D3DCCD1}">
                <a14:hiddenFill xmlns:a14="http://schemas.microsoft.com/office/drawing/2010/main" xmlns="">
                  <a:noFill/>
                </a14:hiddenFill>
              </a:ext>
            </a:extLst>
          </p:spPr>
        </p:cxnSp>
      </p:grpSp>
      <p:cxnSp>
        <p:nvCxnSpPr>
          <p:cNvPr id="46087" name="Straight Connector 16"/>
          <p:cNvCxnSpPr>
            <a:cxnSpLocks noChangeShapeType="1"/>
          </p:cNvCxnSpPr>
          <p:nvPr/>
        </p:nvCxnSpPr>
        <p:spPr bwMode="auto">
          <a:xfrm>
            <a:off x="5334000" y="4724400"/>
            <a:ext cx="11430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round/>
                <a:headEnd/>
                <a:tailEnd/>
              </a14:hiddenLine>
            </a:ext>
          </a:extLst>
        </p:spPr>
      </p:cxnSp>
      <p:sp>
        <p:nvSpPr>
          <p:cNvPr id="46088" name="TextBox 26"/>
          <p:cNvSpPr txBox="1">
            <a:spLocks noChangeArrowheads="1"/>
          </p:cNvSpPr>
          <p:nvPr/>
        </p:nvSpPr>
        <p:spPr bwMode="auto">
          <a:xfrm>
            <a:off x="2209800" y="4343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rgbClr val="DDDDDD"/>
                </a:solidFill>
                <a:latin typeface="Arial" charset="0"/>
                <a:cs typeface="Arial" charset="0"/>
              </a:defRPr>
            </a:lvl1pPr>
            <a:lvl2pPr marL="742950" indent="-285750" eaLnBrk="0" hangingPunct="0">
              <a:defRPr sz="2400" b="1">
                <a:solidFill>
                  <a:srgbClr val="DDDDDD"/>
                </a:solidFill>
                <a:latin typeface="Arial" charset="0"/>
                <a:cs typeface="Arial" charset="0"/>
              </a:defRPr>
            </a:lvl2pPr>
            <a:lvl3pPr marL="1143000" indent="-228600" eaLnBrk="0" hangingPunct="0">
              <a:defRPr sz="2400" b="1">
                <a:solidFill>
                  <a:srgbClr val="DDDDDD"/>
                </a:solidFill>
                <a:latin typeface="Arial" charset="0"/>
                <a:cs typeface="Arial" charset="0"/>
              </a:defRPr>
            </a:lvl3pPr>
            <a:lvl4pPr marL="1600200" indent="-228600" eaLnBrk="0" hangingPunct="0">
              <a:defRPr sz="2400" b="1">
                <a:solidFill>
                  <a:srgbClr val="DDDDDD"/>
                </a:solidFill>
                <a:latin typeface="Arial" charset="0"/>
                <a:cs typeface="Arial" charset="0"/>
              </a:defRPr>
            </a:lvl4pPr>
            <a:lvl5pPr marL="2057400" indent="-228600" eaLnBrk="0" hangingPunct="0">
              <a:defRPr sz="2400" b="1">
                <a:solidFill>
                  <a:srgbClr val="DDDDDD"/>
                </a:solidFill>
                <a:latin typeface="Arial" charset="0"/>
                <a:cs typeface="Arial" charset="0"/>
              </a:defRPr>
            </a:lvl5pPr>
            <a:lvl6pPr marL="2514600" indent="-228600" eaLnBrk="0" fontAlgn="base" hangingPunct="0">
              <a:spcBef>
                <a:spcPct val="0"/>
              </a:spcBef>
              <a:spcAft>
                <a:spcPct val="0"/>
              </a:spcAft>
              <a:defRPr sz="2400" b="1">
                <a:solidFill>
                  <a:srgbClr val="DDDDDD"/>
                </a:solidFill>
                <a:latin typeface="Arial" charset="0"/>
                <a:cs typeface="Arial" charset="0"/>
              </a:defRPr>
            </a:lvl6pPr>
            <a:lvl7pPr marL="2971800" indent="-228600" eaLnBrk="0" fontAlgn="base" hangingPunct="0">
              <a:spcBef>
                <a:spcPct val="0"/>
              </a:spcBef>
              <a:spcAft>
                <a:spcPct val="0"/>
              </a:spcAft>
              <a:defRPr sz="2400" b="1">
                <a:solidFill>
                  <a:srgbClr val="DDDDDD"/>
                </a:solidFill>
                <a:latin typeface="Arial" charset="0"/>
                <a:cs typeface="Arial" charset="0"/>
              </a:defRPr>
            </a:lvl7pPr>
            <a:lvl8pPr marL="3429000" indent="-228600" eaLnBrk="0" fontAlgn="base" hangingPunct="0">
              <a:spcBef>
                <a:spcPct val="0"/>
              </a:spcBef>
              <a:spcAft>
                <a:spcPct val="0"/>
              </a:spcAft>
              <a:defRPr sz="2400" b="1">
                <a:solidFill>
                  <a:srgbClr val="DDDDDD"/>
                </a:solidFill>
                <a:latin typeface="Arial" charset="0"/>
                <a:cs typeface="Arial" charset="0"/>
              </a:defRPr>
            </a:lvl8pPr>
            <a:lvl9pPr marL="3886200" indent="-228600" eaLnBrk="0" fontAlgn="base" hangingPunct="0">
              <a:spcBef>
                <a:spcPct val="0"/>
              </a:spcBef>
              <a:spcAft>
                <a:spcPct val="0"/>
              </a:spcAft>
              <a:defRPr sz="2400" b="1">
                <a:solidFill>
                  <a:srgbClr val="DDDDDD"/>
                </a:solidFill>
                <a:latin typeface="Arial" charset="0"/>
                <a:cs typeface="Arial" charset="0"/>
              </a:defRPr>
            </a:lvl9pPr>
          </a:lstStyle>
          <a:p>
            <a:pPr eaLnBrk="1" hangingPunct="1"/>
            <a:r>
              <a:rPr lang="en-US">
                <a:solidFill>
                  <a:srgbClr val="FFFF00"/>
                </a:solidFill>
              </a:rPr>
              <a:t>15</a:t>
            </a:r>
            <a:endParaRPr lang="en-GB">
              <a:solidFill>
                <a:srgbClr val="FFFF00"/>
              </a:solidFill>
            </a:endParaRPr>
          </a:p>
        </p:txBody>
      </p:sp>
      <p:pic>
        <p:nvPicPr>
          <p:cNvPr id="46089"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r="54558"/>
          <a:stretch>
            <a:fillRect/>
          </a:stretch>
        </p:blipFill>
        <p:spPr bwMode="auto">
          <a:xfrm>
            <a:off x="457200" y="990600"/>
            <a:ext cx="9906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0" name="Picture 13" descr="http://www.chem.cmu.edu/groups/maty/images/research/Research%20Areas/07-Copolymers/07-Cop39.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l="22481" t="81612" r="18605"/>
          <a:stretch>
            <a:fillRect/>
          </a:stretch>
        </p:blipFill>
        <p:spPr bwMode="auto">
          <a:xfrm>
            <a:off x="457200" y="3962400"/>
            <a:ext cx="1447800" cy="65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91" name="Rectangle 18"/>
          <p:cNvSpPr>
            <a:spLocks noChangeArrowheads="1"/>
          </p:cNvSpPr>
          <p:nvPr/>
        </p:nvSpPr>
        <p:spPr bwMode="auto">
          <a:xfrm>
            <a:off x="5105400" y="7620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rgbClr val="FFFF00"/>
                </a:solidFill>
              </a:rPr>
              <a:t>14</a:t>
            </a:r>
            <a:endParaRPr lang="en-GB">
              <a:solidFill>
                <a:srgbClr val="FFFF00"/>
              </a:solidFill>
            </a:endParaRPr>
          </a:p>
        </p:txBody>
      </p:sp>
      <p:pic>
        <p:nvPicPr>
          <p:cNvPr id="46092" name="Picture 33" descr="http://www.chem.cmu.edu/groups/maty/images/research/Research%20Areas/11-Properties/11-30.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r="43446"/>
          <a:stretch>
            <a:fillRect/>
          </a:stretch>
        </p:blipFill>
        <p:spPr bwMode="auto">
          <a:xfrm>
            <a:off x="4800600" y="3962400"/>
            <a:ext cx="182880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3" name="Picture 33" descr="http://www.chem.cmu.edu/groups/maty/images/research/Research%20Areas/11-Properties/11-30.gif"/>
          <p:cNvPicPr>
            <a:picLocks noChangeAspect="1" noChangeArrowheads="1"/>
          </p:cNvPicPr>
          <p:nvPr/>
        </p:nvPicPr>
        <p:blipFill>
          <a:blip r:embed="rId7" cstate="print">
            <a:extLst>
              <a:ext uri="{28A0092B-C50C-407E-A947-70E740481C1C}">
                <a14:useLocalDpi xmlns:a14="http://schemas.microsoft.com/office/drawing/2010/main" xmlns="" val="0"/>
              </a:ext>
            </a:extLst>
          </a:blip>
          <a:srcRect l="33578"/>
          <a:stretch>
            <a:fillRect/>
          </a:stretch>
        </p:blipFill>
        <p:spPr bwMode="auto">
          <a:xfrm>
            <a:off x="6096000" y="5257800"/>
            <a:ext cx="213360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6094" name="Straight Arrow Connector 23"/>
          <p:cNvCxnSpPr>
            <a:cxnSpLocks noChangeShapeType="1"/>
          </p:cNvCxnSpPr>
          <p:nvPr/>
        </p:nvCxnSpPr>
        <p:spPr bwMode="auto">
          <a:xfrm rot="5400000" flipH="1" flipV="1">
            <a:off x="4724400" y="2362200"/>
            <a:ext cx="2362200" cy="12954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46095" name="Straight Arrow Connector 24"/>
          <p:cNvCxnSpPr>
            <a:cxnSpLocks noChangeShapeType="1"/>
          </p:cNvCxnSpPr>
          <p:nvPr/>
        </p:nvCxnSpPr>
        <p:spPr bwMode="auto">
          <a:xfrm rot="16200000" flipV="1">
            <a:off x="5715000" y="3581400"/>
            <a:ext cx="3352800" cy="304800"/>
          </a:xfrm>
          <a:prstGeom prst="straightConnector1">
            <a:avLst/>
          </a:prstGeom>
          <a:noFill/>
          <a:ln w="25400" algn="ctr">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46096" name="Rectangle 20"/>
          <p:cNvSpPr>
            <a:spLocks noChangeArrowheads="1"/>
          </p:cNvSpPr>
          <p:nvPr/>
        </p:nvSpPr>
        <p:spPr bwMode="auto">
          <a:xfrm>
            <a:off x="4419600" y="6248400"/>
            <a:ext cx="2438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3981450">
              <a:spcBef>
                <a:spcPct val="20000"/>
              </a:spcBef>
            </a:pPr>
            <a:r>
              <a:rPr lang="en-US" sz="1600" b="0"/>
              <a:t>DAM</a:t>
            </a:r>
            <a:r>
              <a:rPr lang="ro-RO" sz="1600" b="0"/>
              <a:t>/</a:t>
            </a:r>
            <a:r>
              <a:rPr lang="en-US" sz="1600" b="0"/>
              <a:t>AB</a:t>
            </a:r>
            <a:r>
              <a:rPr lang="ro-RO" sz="1600" b="0"/>
              <a:t> </a:t>
            </a:r>
            <a:r>
              <a:rPr lang="en-US" sz="1600" b="0"/>
              <a:t>=</a:t>
            </a:r>
            <a:r>
              <a:rPr lang="ro-RO" sz="1600" b="0"/>
              <a:t> 2,4/1</a:t>
            </a:r>
            <a:endParaRPr lang="en-US" sz="1600" b="0"/>
          </a:p>
        </p:txBody>
      </p:sp>
    </p:spTree>
    <p:extLst>
      <p:ext uri="{BB962C8B-B14F-4D97-AF65-F5344CB8AC3E}">
        <p14:creationId xmlns:p14="http://schemas.microsoft.com/office/powerpoint/2010/main" xmlns="" val="880582061"/>
      </p:ext>
    </p:extLst>
  </p:cSld>
  <p:clrMapOvr>
    <a:masterClrMapping/>
  </p:clrMapOvr>
  <p:transition spd="med">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2667000"/>
            <a:ext cx="533400" cy="41910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427857" y="941458"/>
            <a:ext cx="4876800" cy="707886"/>
          </a:xfrm>
          <a:prstGeom prst="rect">
            <a:avLst/>
          </a:prstGeom>
          <a:noFill/>
          <a:ln w="9525">
            <a:noFill/>
            <a:miter lim="800000"/>
            <a:headEnd/>
            <a:tailEnd/>
          </a:ln>
        </p:spPr>
        <p:txBody>
          <a:bodyPr wrap="square" anchor="b" anchorCtr="1">
            <a:spAutoFit/>
          </a:bodyPr>
          <a:lstStyle/>
          <a:p>
            <a:pPr eaLnBrk="0" hangingPunct="0">
              <a:spcBef>
                <a:spcPct val="50000"/>
              </a:spcBef>
            </a:pPr>
            <a:r>
              <a:rPr lang="fr-FR" sz="4000" dirty="0" smtClean="0">
                <a:latin typeface="Century Gothic" pitchFamily="34" charset="0"/>
              </a:rPr>
              <a:t>Bénéfices </a:t>
            </a:r>
            <a:endParaRPr lang="fr-FR" sz="4000" dirty="0">
              <a:latin typeface="Century Gothic" pitchFamily="34" charset="0"/>
            </a:endParaRPr>
          </a:p>
        </p:txBody>
      </p:sp>
      <p:sp>
        <p:nvSpPr>
          <p:cNvPr id="4" name="TextBox 3"/>
          <p:cNvSpPr txBox="1"/>
          <p:nvPr/>
        </p:nvSpPr>
        <p:spPr>
          <a:xfrm>
            <a:off x="152400" y="533400"/>
            <a:ext cx="8343951" cy="5324535"/>
          </a:xfrm>
          <a:prstGeom prst="rect">
            <a:avLst/>
          </a:prstGeom>
          <a:noFill/>
        </p:spPr>
        <p:txBody>
          <a:bodyPr wrap="none" rtlCol="0">
            <a:spAutoFit/>
          </a:bodyPr>
          <a:lstStyle/>
          <a:p>
            <a:r>
              <a:rPr lang="fr-FR" dirty="0" smtClean="0"/>
              <a:t>Bénéfices pour les partenaires</a:t>
            </a:r>
          </a:p>
          <a:p>
            <a:endParaRPr lang="fr-FR" dirty="0" smtClean="0"/>
          </a:p>
          <a:p>
            <a:endParaRPr lang="fr-FR" sz="1400" dirty="0"/>
          </a:p>
          <a:p>
            <a:pPr lvl="0"/>
            <a:r>
              <a:rPr lang="en-US" sz="1200" dirty="0"/>
              <a:t>Rigid and flexible </a:t>
            </a:r>
            <a:r>
              <a:rPr lang="en-US" sz="1200" dirty="0" err="1"/>
              <a:t>azopolymers</a:t>
            </a:r>
            <a:r>
              <a:rPr lang="en-US" sz="1200" dirty="0"/>
              <a:t> modified with donor/acceptor groups. </a:t>
            </a:r>
            <a:r>
              <a:rPr lang="fr-FR" sz="1200" dirty="0" err="1"/>
              <a:t>Synthesis</a:t>
            </a:r>
            <a:r>
              <a:rPr lang="fr-FR" sz="1200" dirty="0"/>
              <a:t> and </a:t>
            </a:r>
            <a:r>
              <a:rPr lang="fr-FR" sz="1200" dirty="0" err="1"/>
              <a:t>photochromic</a:t>
            </a:r>
            <a:r>
              <a:rPr lang="fr-FR" sz="1200" dirty="0"/>
              <a:t> </a:t>
            </a:r>
            <a:r>
              <a:rPr lang="fr-FR" sz="1200" dirty="0" err="1"/>
              <a:t>behaviour</a:t>
            </a:r>
            <a:r>
              <a:rPr lang="fr-FR" sz="1200" dirty="0"/>
              <a:t>.</a:t>
            </a:r>
            <a:endParaRPr lang="en-US" sz="1200" dirty="0"/>
          </a:p>
          <a:p>
            <a:r>
              <a:rPr lang="ro-RO" sz="1200" i="1" dirty="0"/>
              <a:t>A. Raicu Luca, L. Rocha, A.-M. Resmerita, A. Macovei, M.  Hamel, A.-M. Macsim N. Nichita, N. Hurduc</a:t>
            </a:r>
            <a:endParaRPr lang="en-US" sz="1200" dirty="0"/>
          </a:p>
          <a:p>
            <a:r>
              <a:rPr lang="ro-RO" sz="1200" dirty="0"/>
              <a:t>Express Polymer Letters, 5 (11) 959–969 (2011) DOI: 10.3144/expresspolymlett.2011.94</a:t>
            </a:r>
            <a:endParaRPr lang="en-US" sz="1200" dirty="0"/>
          </a:p>
          <a:p>
            <a:r>
              <a:rPr lang="ro-RO" sz="1200" dirty="0"/>
              <a:t>  </a:t>
            </a:r>
            <a:endParaRPr lang="en-US" sz="1200" dirty="0"/>
          </a:p>
          <a:p>
            <a:pPr lvl="0"/>
            <a:r>
              <a:rPr lang="en-US" sz="1200" dirty="0" err="1"/>
              <a:t>Amphiphilic</a:t>
            </a:r>
            <a:r>
              <a:rPr lang="en-US" sz="1200" dirty="0"/>
              <a:t> </a:t>
            </a:r>
            <a:r>
              <a:rPr lang="en-US" sz="1200" dirty="0" err="1"/>
              <a:t>azopolymers</a:t>
            </a:r>
            <a:r>
              <a:rPr lang="en-US" sz="1200" dirty="0"/>
              <a:t> capable to generate photo-sensitive micelles.</a:t>
            </a:r>
          </a:p>
          <a:p>
            <a:r>
              <a:rPr lang="ro-RO" sz="1200" i="1" dirty="0"/>
              <a:t>I. Moleavin, C. Ibanescu, A. Hodorog-Rusu, E. Peptu, F. Doroftei, N. Hurduc</a:t>
            </a:r>
            <a:endParaRPr lang="en-US" sz="1200" dirty="0"/>
          </a:p>
          <a:p>
            <a:r>
              <a:rPr lang="ro-RO" sz="1200" dirty="0"/>
              <a:t>Central Eur J Chem – 9 (6), 1117-1125 (2011)</a:t>
            </a:r>
            <a:endParaRPr lang="en-US" sz="1200" dirty="0"/>
          </a:p>
          <a:p>
            <a:r>
              <a:rPr lang="ro-RO" sz="1200" dirty="0"/>
              <a:t> </a:t>
            </a:r>
            <a:endParaRPr lang="en-US" sz="1200" dirty="0"/>
          </a:p>
          <a:p>
            <a:pPr lvl="0"/>
            <a:r>
              <a:rPr lang="en-US" sz="1200" dirty="0" smtClean="0"/>
              <a:t>Thermo-sensitive </a:t>
            </a:r>
            <a:r>
              <a:rPr lang="en-US" sz="1200" dirty="0"/>
              <a:t>polymers based on graft </a:t>
            </a:r>
            <a:r>
              <a:rPr lang="en-US" sz="1200" dirty="0" err="1"/>
              <a:t>polysiloxanes</a:t>
            </a:r>
            <a:endParaRPr lang="en-US" sz="1200" dirty="0"/>
          </a:p>
          <a:p>
            <a:r>
              <a:rPr lang="ro-RO" sz="1200" i="1" dirty="0"/>
              <a:t>A. D. Rusu, C. Ibanescu, M. Danu, B. C. Simionescu, L. Rocha, N. Hurduc</a:t>
            </a:r>
            <a:endParaRPr lang="en-US" sz="1200" dirty="0"/>
          </a:p>
          <a:p>
            <a:r>
              <a:rPr lang="ro-RO" sz="1200" dirty="0"/>
              <a:t>Polymer Bulletin – </a:t>
            </a:r>
            <a:r>
              <a:rPr lang="en-US" sz="1200" dirty="0" smtClean="0"/>
              <a:t>sent for publication</a:t>
            </a:r>
          </a:p>
          <a:p>
            <a:endParaRPr lang="en-US" sz="1200" dirty="0"/>
          </a:p>
          <a:p>
            <a:pPr lvl="0"/>
            <a:r>
              <a:rPr lang="en-US" sz="1200" dirty="0"/>
              <a:t>Mass transport in low </a:t>
            </a:r>
            <a:r>
              <a:rPr lang="en-US" sz="1200" dirty="0" err="1"/>
              <a:t>Tg</a:t>
            </a:r>
            <a:r>
              <a:rPr lang="en-US" sz="1200" dirty="0"/>
              <a:t> azo-polymers: effect of additional donor/acceptor groups on the surface relief grating </a:t>
            </a:r>
            <a:endParaRPr lang="en-US" sz="1200" dirty="0" smtClean="0"/>
          </a:p>
          <a:p>
            <a:pPr lvl="0"/>
            <a:r>
              <a:rPr lang="en-US" sz="1200" dirty="0" smtClean="0"/>
              <a:t>induction </a:t>
            </a:r>
            <a:r>
              <a:rPr lang="en-US" sz="1200" dirty="0"/>
              <a:t>and stability.</a:t>
            </a:r>
          </a:p>
          <a:p>
            <a:r>
              <a:rPr lang="ro-RO" sz="1200" i="1" dirty="0"/>
              <a:t>A. Raicu Luca, I. Moleavin, N. Hurduc, L. Rocha</a:t>
            </a:r>
            <a:endParaRPr lang="en-US" sz="1200" dirty="0"/>
          </a:p>
          <a:p>
            <a:r>
              <a:rPr lang="ro-RO" sz="1200" dirty="0" smtClean="0"/>
              <a:t>Macromolecular </a:t>
            </a:r>
            <a:r>
              <a:rPr lang="ro-RO" sz="1200" dirty="0"/>
              <a:t>Chemistry and Physics – </a:t>
            </a:r>
            <a:r>
              <a:rPr lang="en-US" sz="1200" dirty="0" smtClean="0"/>
              <a:t>in preparation</a:t>
            </a:r>
          </a:p>
          <a:p>
            <a:r>
              <a:rPr lang="ro-RO" sz="1200" dirty="0"/>
              <a:t> </a:t>
            </a:r>
            <a:endParaRPr lang="en-US" sz="1200" dirty="0"/>
          </a:p>
          <a:p>
            <a:pPr lvl="0"/>
            <a:r>
              <a:rPr lang="en-US" sz="1200" dirty="0"/>
              <a:t>Thermal stability study of azo-</a:t>
            </a:r>
            <a:r>
              <a:rPr lang="en-US" sz="1200" dirty="0" err="1"/>
              <a:t>polysiloxanes</a:t>
            </a:r>
            <a:r>
              <a:rPr lang="en-US" sz="1200" dirty="0"/>
              <a:t> with biological applications</a:t>
            </a:r>
          </a:p>
          <a:p>
            <a:r>
              <a:rPr lang="pt-BR" sz="1200" i="1" dirty="0"/>
              <a:t>Gabriela Lisa, Cristina Paius, Alina Raicu, Nicolae Hurduc</a:t>
            </a:r>
            <a:endParaRPr lang="en-US" sz="1200" dirty="0"/>
          </a:p>
          <a:p>
            <a:r>
              <a:rPr lang="ro-RO" sz="1200" dirty="0"/>
              <a:t>Journal of Thermal Analysis </a:t>
            </a:r>
            <a:r>
              <a:rPr lang="ro-RO" sz="1200" dirty="0" smtClean="0"/>
              <a:t>– </a:t>
            </a:r>
            <a:r>
              <a:rPr lang="en-US" sz="1200" dirty="0" smtClean="0"/>
              <a:t>in preparation</a:t>
            </a:r>
            <a:endParaRPr lang="en-US" sz="1200" dirty="0"/>
          </a:p>
          <a:p>
            <a:r>
              <a:rPr lang="ro-RO" sz="1200" dirty="0"/>
              <a:t> </a:t>
            </a:r>
            <a:endParaRPr lang="en-US" sz="1200" dirty="0"/>
          </a:p>
          <a:p>
            <a:endParaRPr lang="en-US" sz="1200" dirty="0"/>
          </a:p>
          <a:p>
            <a:endParaRPr lang="fr-FR" sz="1400" dirty="0"/>
          </a:p>
        </p:txBody>
      </p:sp>
    </p:spTree>
    <p:extLst>
      <p:ext uri="{BB962C8B-B14F-4D97-AF65-F5344CB8AC3E}">
        <p14:creationId xmlns:p14="http://schemas.microsoft.com/office/powerpoint/2010/main" xmlns="" val="921001287"/>
      </p:ext>
    </p:extLst>
  </p:cSld>
  <p:clrMapOvr>
    <a:masterClrMapping/>
  </p:clrMapOvr>
  <p:transition spd="med">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436046" y="-1"/>
            <a:ext cx="707954" cy="6858001"/>
            <a:chOff x="8436046" y="-1"/>
            <a:chExt cx="707954" cy="6858001"/>
          </a:xfrm>
        </p:grpSpPr>
        <p:sp>
          <p:nvSpPr>
            <p:cNvPr id="31748" name="Rectangle 8"/>
            <p:cNvSpPr>
              <a:spLocks noChangeArrowheads="1"/>
            </p:cNvSpPr>
            <p:nvPr/>
          </p:nvSpPr>
          <p:spPr bwMode="auto">
            <a:xfrm>
              <a:off x="8610600" y="3048000"/>
              <a:ext cx="533400" cy="38100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5" name="Text Box 6"/>
            <p:cNvSpPr txBox="1">
              <a:spLocks noChangeArrowheads="1"/>
            </p:cNvSpPr>
            <p:nvPr/>
          </p:nvSpPr>
          <p:spPr bwMode="auto">
            <a:xfrm rot="16200000">
              <a:off x="6351589" y="2084456"/>
              <a:ext cx="4876800" cy="707886"/>
            </a:xfrm>
            <a:prstGeom prst="rect">
              <a:avLst/>
            </a:prstGeom>
            <a:noFill/>
            <a:ln w="9525">
              <a:noFill/>
              <a:miter lim="800000"/>
              <a:headEnd/>
              <a:tailEnd/>
            </a:ln>
          </p:spPr>
          <p:txBody>
            <a:bodyPr wrap="square" anchor="b" anchorCtr="1">
              <a:spAutoFit/>
            </a:bodyPr>
            <a:lstStyle/>
            <a:p>
              <a:pPr eaLnBrk="0" hangingPunct="0">
                <a:spcBef>
                  <a:spcPct val="50000"/>
                </a:spcBef>
              </a:pPr>
              <a:r>
                <a:rPr lang="ro-RO" sz="4000" dirty="0">
                  <a:latin typeface="Century Gothic" pitchFamily="34" charset="0"/>
                </a:rPr>
                <a:t>Plan </a:t>
              </a:r>
              <a:r>
                <a:rPr lang="ro-RO" sz="4000" dirty="0" smtClean="0">
                  <a:latin typeface="Century Gothic" pitchFamily="34" charset="0"/>
                </a:rPr>
                <a:t>de recherche</a:t>
              </a:r>
              <a:endParaRPr lang="en-US" sz="4000" dirty="0">
                <a:latin typeface="Century Gothic" pitchFamily="34" charset="0"/>
              </a:endParaRPr>
            </a:p>
          </p:txBody>
        </p:sp>
      </p:grpSp>
      <p:sp>
        <p:nvSpPr>
          <p:cNvPr id="2" name="TextBox 1"/>
          <p:cNvSpPr txBox="1"/>
          <p:nvPr/>
        </p:nvSpPr>
        <p:spPr>
          <a:xfrm>
            <a:off x="76201" y="3429000"/>
            <a:ext cx="8534400" cy="3462486"/>
          </a:xfrm>
          <a:prstGeom prst="rect">
            <a:avLst/>
          </a:prstGeom>
          <a:noFill/>
        </p:spPr>
        <p:txBody>
          <a:bodyPr wrap="square" rtlCol="0">
            <a:spAutoFit/>
          </a:bodyPr>
          <a:lstStyle/>
          <a:p>
            <a:r>
              <a:rPr lang="fr-FR" sz="1900" dirty="0" smtClean="0">
                <a:solidFill>
                  <a:srgbClr val="FFFF00"/>
                </a:solidFill>
              </a:rPr>
              <a:t>Le point fort du projet c’est une parfaite complémentarité des groupes:</a:t>
            </a:r>
          </a:p>
          <a:p>
            <a:endParaRPr lang="fr-FR" sz="2000" dirty="0" smtClean="0">
              <a:solidFill>
                <a:srgbClr val="FFFF00"/>
              </a:solidFill>
            </a:endParaRPr>
          </a:p>
          <a:p>
            <a:r>
              <a:rPr lang="fr-FR" sz="2000" dirty="0" err="1" smtClean="0"/>
              <a:t>UTIasi</a:t>
            </a:r>
            <a:r>
              <a:rPr lang="fr-FR" sz="2000" dirty="0" smtClean="0"/>
              <a:t>  - synthèse et caractérisation des polymères</a:t>
            </a:r>
          </a:p>
          <a:p>
            <a:r>
              <a:rPr lang="fr-FR" sz="2000" dirty="0"/>
              <a:t>	</a:t>
            </a:r>
            <a:r>
              <a:rPr lang="fr-FR" sz="2000" dirty="0" smtClean="0"/>
              <a:t>- caractérisation des systèmes micellaires</a:t>
            </a:r>
          </a:p>
          <a:p>
            <a:r>
              <a:rPr lang="fr-FR" sz="2000" dirty="0"/>
              <a:t>	</a:t>
            </a:r>
            <a:r>
              <a:rPr lang="fr-FR" sz="2000" dirty="0" smtClean="0"/>
              <a:t>- modélisation moléculaire</a:t>
            </a:r>
          </a:p>
          <a:p>
            <a:r>
              <a:rPr lang="fr-FR" sz="2000" dirty="0" smtClean="0"/>
              <a:t>INFLPR - </a:t>
            </a:r>
            <a:r>
              <a:rPr lang="fr-FR" sz="1900" dirty="0" smtClean="0"/>
              <a:t>nano structuration  des filmes par irradiation laser en pulses</a:t>
            </a:r>
          </a:p>
          <a:p>
            <a:r>
              <a:rPr lang="fr-FR" sz="2000" dirty="0" smtClean="0"/>
              <a:t>IB - tests cellulaire</a:t>
            </a:r>
          </a:p>
          <a:p>
            <a:endParaRPr lang="fr-FR" sz="2000" dirty="0" smtClean="0"/>
          </a:p>
          <a:p>
            <a:r>
              <a:rPr lang="fr-FR" sz="2000" dirty="0" smtClean="0"/>
              <a:t>CEA - </a:t>
            </a:r>
            <a:r>
              <a:rPr lang="fr-FR" sz="2000" dirty="0"/>
              <a:t>nano structuration  des </a:t>
            </a:r>
            <a:r>
              <a:rPr lang="fr-FR" sz="2000" dirty="0" smtClean="0"/>
              <a:t>films </a:t>
            </a:r>
            <a:r>
              <a:rPr lang="fr-FR" sz="2000" dirty="0"/>
              <a:t>par irradiation laser </a:t>
            </a:r>
            <a:r>
              <a:rPr lang="fr-FR" sz="2000" dirty="0" smtClean="0"/>
              <a:t>continue</a:t>
            </a:r>
          </a:p>
          <a:p>
            <a:r>
              <a:rPr lang="fr-FR" sz="2000" dirty="0"/>
              <a:t> </a:t>
            </a:r>
            <a:r>
              <a:rPr lang="fr-FR" sz="2000" dirty="0" smtClean="0"/>
              <a:t>        - nano-manipulation laser des biomolécules</a:t>
            </a:r>
            <a:endParaRPr lang="fr-FR" sz="2000" dirty="0"/>
          </a:p>
          <a:p>
            <a:endParaRPr lang="fr-FR" sz="2000" dirty="0"/>
          </a:p>
        </p:txBody>
      </p:sp>
      <p:sp>
        <p:nvSpPr>
          <p:cNvPr id="12" name="TextBox 11"/>
          <p:cNvSpPr txBox="1"/>
          <p:nvPr/>
        </p:nvSpPr>
        <p:spPr>
          <a:xfrm>
            <a:off x="152400" y="228600"/>
            <a:ext cx="8283646" cy="2831544"/>
          </a:xfrm>
          <a:prstGeom prst="rect">
            <a:avLst/>
          </a:prstGeom>
          <a:noFill/>
        </p:spPr>
        <p:txBody>
          <a:bodyPr wrap="square" rtlCol="0">
            <a:spAutoFit/>
          </a:bodyPr>
          <a:lstStyle/>
          <a:p>
            <a:pPr algn="ctr"/>
            <a:r>
              <a:rPr lang="fr-FR" sz="2000" dirty="0" smtClean="0">
                <a:solidFill>
                  <a:srgbClr val="00B0F0"/>
                </a:solidFill>
              </a:rPr>
              <a:t>Partenaires</a:t>
            </a:r>
          </a:p>
          <a:p>
            <a:r>
              <a:rPr lang="fr-FR" sz="2000" dirty="0" smtClean="0"/>
              <a:t>F    </a:t>
            </a:r>
            <a:r>
              <a:rPr lang="fr-FR" sz="2000" dirty="0"/>
              <a:t>-  Commissariat a l’Energie Atomique </a:t>
            </a:r>
            <a:r>
              <a:rPr lang="fr-FR" sz="2000" dirty="0" smtClean="0"/>
              <a:t>-</a:t>
            </a:r>
            <a:r>
              <a:rPr lang="fr-FR" sz="1800" dirty="0" smtClean="0"/>
              <a:t> </a:t>
            </a:r>
            <a:r>
              <a:rPr lang="fr-FR" sz="2000" dirty="0"/>
              <a:t>Laboratoire Capteurs et  </a:t>
            </a:r>
          </a:p>
          <a:p>
            <a:r>
              <a:rPr lang="fr-FR" sz="2000" dirty="0"/>
              <a:t>          Architectures Électroniques </a:t>
            </a:r>
            <a:r>
              <a:rPr lang="fr-FR" sz="2000" dirty="0">
                <a:solidFill>
                  <a:srgbClr val="FFFF00"/>
                </a:solidFill>
              </a:rPr>
              <a:t>(Dr. </a:t>
            </a:r>
            <a:r>
              <a:rPr lang="fr-FR" sz="2000" dirty="0" err="1">
                <a:solidFill>
                  <a:srgbClr val="FFFF00"/>
                </a:solidFill>
              </a:rPr>
              <a:t>Licinio</a:t>
            </a:r>
            <a:r>
              <a:rPr lang="fr-FR" sz="2000" dirty="0">
                <a:solidFill>
                  <a:srgbClr val="FFFF00"/>
                </a:solidFill>
              </a:rPr>
              <a:t> ROCHA)</a:t>
            </a:r>
          </a:p>
          <a:p>
            <a:endParaRPr lang="fr-FR" sz="2000" dirty="0" smtClean="0"/>
          </a:p>
          <a:p>
            <a:r>
              <a:rPr lang="fr-FR" sz="2000" dirty="0" smtClean="0"/>
              <a:t>R    -  Université Technique « Gheorghe </a:t>
            </a:r>
            <a:r>
              <a:rPr lang="fr-FR" sz="2000" dirty="0" err="1" smtClean="0"/>
              <a:t>Asachi</a:t>
            </a:r>
            <a:r>
              <a:rPr lang="fr-FR" sz="2000" dirty="0" smtClean="0"/>
              <a:t> » Iasi</a:t>
            </a:r>
          </a:p>
          <a:p>
            <a:pPr algn="ctr"/>
            <a:r>
              <a:rPr lang="fr-FR" sz="1800" dirty="0" smtClean="0">
                <a:solidFill>
                  <a:srgbClr val="FFFF00"/>
                </a:solidFill>
              </a:rPr>
              <a:t>(Prof. Nicolae HURDUC)</a:t>
            </a:r>
          </a:p>
          <a:p>
            <a:r>
              <a:rPr lang="fr-FR" sz="2000" dirty="0"/>
              <a:t> </a:t>
            </a:r>
            <a:r>
              <a:rPr lang="fr-FR" sz="2000" dirty="0" smtClean="0"/>
              <a:t>       -  Institut National de la Physique des Lasers,  Plasma et</a:t>
            </a:r>
          </a:p>
          <a:p>
            <a:pPr algn="ctr"/>
            <a:r>
              <a:rPr lang="fr-FR" sz="2000" dirty="0" smtClean="0"/>
              <a:t>Radiations, Bucuresti  </a:t>
            </a:r>
            <a:r>
              <a:rPr lang="fr-FR" sz="1800" dirty="0" smtClean="0">
                <a:solidFill>
                  <a:srgbClr val="FFFF00"/>
                </a:solidFill>
              </a:rPr>
              <a:t>(Dr. Victor DAMIAN)</a:t>
            </a:r>
          </a:p>
          <a:p>
            <a:pPr algn="ctr"/>
            <a:r>
              <a:rPr lang="fr-FR" sz="2000" dirty="0" smtClean="0"/>
              <a:t> </a:t>
            </a:r>
            <a:r>
              <a:rPr lang="fr-FR" sz="2000" dirty="0">
                <a:solidFill>
                  <a:srgbClr val="C00000"/>
                </a:solidFill>
              </a:rPr>
              <a:t>Institut de Biologie de l’Académie </a:t>
            </a:r>
            <a:r>
              <a:rPr lang="fr-FR" sz="2000" dirty="0" smtClean="0">
                <a:solidFill>
                  <a:srgbClr val="C00000"/>
                </a:solidFill>
              </a:rPr>
              <a:t>Roumaine </a:t>
            </a:r>
            <a:r>
              <a:rPr lang="fr-FR" sz="1800" dirty="0" smtClean="0">
                <a:solidFill>
                  <a:srgbClr val="FFFF00"/>
                </a:solidFill>
              </a:rPr>
              <a:t>(</a:t>
            </a:r>
            <a:r>
              <a:rPr lang="fr-FR" sz="1800" dirty="0">
                <a:solidFill>
                  <a:srgbClr val="FFFF00"/>
                </a:solidFill>
              </a:rPr>
              <a:t>Dr. </a:t>
            </a:r>
            <a:r>
              <a:rPr lang="fr-FR" sz="1800" dirty="0" err="1">
                <a:solidFill>
                  <a:srgbClr val="FFFF00"/>
                </a:solidFill>
              </a:rPr>
              <a:t>Norica</a:t>
            </a:r>
            <a:r>
              <a:rPr lang="fr-FR" sz="1800" dirty="0">
                <a:solidFill>
                  <a:srgbClr val="FFFF00"/>
                </a:solidFill>
              </a:rPr>
              <a:t> NICHITA</a:t>
            </a:r>
            <a:r>
              <a:rPr lang="fr-FR" sz="1800" dirty="0" smtClean="0">
                <a:solidFill>
                  <a:srgbClr val="FFFF00"/>
                </a:solidFill>
              </a:rPr>
              <a:t>)</a:t>
            </a:r>
          </a:p>
        </p:txBody>
      </p:sp>
    </p:spTree>
    <p:extLst>
      <p:ext uri="{BB962C8B-B14F-4D97-AF65-F5344CB8AC3E}">
        <p14:creationId xmlns:p14="http://schemas.microsoft.com/office/powerpoint/2010/main" xmlns="" val="2759913151"/>
      </p:ext>
    </p:extLst>
  </p:cSld>
  <p:clrMapOvr>
    <a:masterClrMapping/>
  </p:clrMapOvr>
  <p:transition spd="med">
    <p:cover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3276600"/>
            <a:ext cx="533400" cy="35814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770757" y="1284357"/>
            <a:ext cx="4190999" cy="707886"/>
          </a:xfrm>
          <a:prstGeom prst="rect">
            <a:avLst/>
          </a:prstGeom>
          <a:noFill/>
          <a:ln w="9525">
            <a:noFill/>
            <a:miter lim="800000"/>
            <a:headEnd/>
            <a:tailEnd/>
          </a:ln>
        </p:spPr>
        <p:txBody>
          <a:bodyPr wrap="square" anchor="b" anchorCtr="1">
            <a:spAutoFit/>
          </a:bodyPr>
          <a:lstStyle/>
          <a:p>
            <a:pPr eaLnBrk="0" hangingPunct="0">
              <a:spcBef>
                <a:spcPct val="50000"/>
              </a:spcBef>
            </a:pPr>
            <a:r>
              <a:rPr lang="fr-FR" sz="4000" dirty="0" smtClean="0">
                <a:latin typeface="Century Gothic" pitchFamily="34" charset="0"/>
              </a:rPr>
              <a:t>Perspectives </a:t>
            </a:r>
            <a:endParaRPr lang="fr-FR" sz="4000" dirty="0">
              <a:latin typeface="Century Gothic" pitchFamily="34" charset="0"/>
            </a:endParaRPr>
          </a:p>
        </p:txBody>
      </p:sp>
      <p:sp>
        <p:nvSpPr>
          <p:cNvPr id="4" name="TextBox 3"/>
          <p:cNvSpPr txBox="1"/>
          <p:nvPr/>
        </p:nvSpPr>
        <p:spPr>
          <a:xfrm>
            <a:off x="457200" y="609600"/>
            <a:ext cx="7848600" cy="5262979"/>
          </a:xfrm>
          <a:prstGeom prst="rect">
            <a:avLst/>
          </a:prstGeom>
          <a:noFill/>
        </p:spPr>
        <p:txBody>
          <a:bodyPr wrap="square" rtlCol="0">
            <a:spAutoFit/>
          </a:bodyPr>
          <a:lstStyle/>
          <a:p>
            <a:r>
              <a:rPr lang="fr-FR" dirty="0" smtClean="0"/>
              <a:t>Perspectives</a:t>
            </a:r>
          </a:p>
          <a:p>
            <a:endParaRPr lang="fr-FR" dirty="0" smtClean="0"/>
          </a:p>
          <a:p>
            <a:r>
              <a:rPr lang="fr-FR" dirty="0"/>
              <a:t> Générer </a:t>
            </a:r>
            <a:r>
              <a:rPr lang="fr-FR" dirty="0" smtClean="0"/>
              <a:t>un </a:t>
            </a:r>
            <a:r>
              <a:rPr lang="fr-FR" dirty="0"/>
              <a:t>réseau d’excellence pour le domaine des polymères </a:t>
            </a:r>
            <a:r>
              <a:rPr lang="fr-FR" dirty="0" smtClean="0"/>
              <a:t>intelligents</a:t>
            </a:r>
            <a:r>
              <a:rPr lang="fr-FR" dirty="0"/>
              <a:t>, avec des applications biologiques en attirant </a:t>
            </a:r>
            <a:r>
              <a:rPr lang="fr-FR" dirty="0" smtClean="0"/>
              <a:t>d’autres </a:t>
            </a:r>
            <a:r>
              <a:rPr lang="fr-FR" dirty="0"/>
              <a:t>groupes de recherche  ( Université Paris </a:t>
            </a:r>
            <a:r>
              <a:rPr lang="fr-FR" dirty="0" smtClean="0"/>
              <a:t>6 - prof. L. Bouteiller et </a:t>
            </a:r>
            <a:r>
              <a:rPr lang="fr-FR" dirty="0"/>
              <a:t>École Polytechnique Fédérale de </a:t>
            </a:r>
            <a:r>
              <a:rPr lang="fr-FR" dirty="0" smtClean="0"/>
              <a:t>Lausanne – prof. </a:t>
            </a:r>
            <a:r>
              <a:rPr lang="fr-FR" dirty="0" err="1" smtClean="0"/>
              <a:t>Harm</a:t>
            </a:r>
            <a:r>
              <a:rPr lang="fr-FR" dirty="0" smtClean="0"/>
              <a:t>-Anton </a:t>
            </a:r>
            <a:r>
              <a:rPr lang="fr-FR" dirty="0" err="1" smtClean="0"/>
              <a:t>Klok</a:t>
            </a:r>
            <a:r>
              <a:rPr lang="fr-FR" dirty="0" smtClean="0"/>
              <a:t>) et après essayer de déposer des projets dans des compétitions européennes (FP 8) </a:t>
            </a:r>
          </a:p>
          <a:p>
            <a:endParaRPr lang="fr-FR" dirty="0"/>
          </a:p>
          <a:p>
            <a:r>
              <a:rPr lang="fr-FR" dirty="0"/>
              <a:t>Renforcer les échanges de personnel entre les différents laboratoires: thèse/stage en cotutelle à l’interface chimie biologie optique.</a:t>
            </a:r>
          </a:p>
          <a:p>
            <a:endParaRPr lang="en-US" dirty="0"/>
          </a:p>
        </p:txBody>
      </p:sp>
    </p:spTree>
    <p:extLst>
      <p:ext uri="{BB962C8B-B14F-4D97-AF65-F5344CB8AC3E}">
        <p14:creationId xmlns:p14="http://schemas.microsoft.com/office/powerpoint/2010/main" xmlns="" val="2352745921"/>
      </p:ext>
    </p:extLst>
  </p:cSld>
  <p:clrMapOvr>
    <a:masterClrMapping/>
  </p:clrMapOvr>
  <p:transition spd="med">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cover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grpSp>
        <p:nvGrpSpPr>
          <p:cNvPr id="2" name="Group 18"/>
          <p:cNvGrpSpPr>
            <a:grpSpLocks/>
          </p:cNvGrpSpPr>
          <p:nvPr/>
        </p:nvGrpSpPr>
        <p:grpSpPr bwMode="auto">
          <a:xfrm>
            <a:off x="8610600" y="-228600"/>
            <a:ext cx="1570038" cy="7086600"/>
            <a:chOff x="8610600" y="-228600"/>
            <a:chExt cx="1569660" cy="7086600"/>
          </a:xfrm>
        </p:grpSpPr>
        <p:sp>
          <p:nvSpPr>
            <p:cNvPr id="16408" name="Rectangle 23"/>
            <p:cNvSpPr>
              <a:spLocks noChangeArrowheads="1"/>
            </p:cNvSpPr>
            <p:nvPr/>
          </p:nvSpPr>
          <p:spPr bwMode="auto">
            <a:xfrm>
              <a:off x="8610600" y="3048000"/>
              <a:ext cx="533400" cy="38100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6409" name="Text Box 6"/>
            <p:cNvSpPr txBox="1">
              <a:spLocks noChangeArrowheads="1"/>
            </p:cNvSpPr>
            <p:nvPr/>
          </p:nvSpPr>
          <p:spPr bwMode="auto">
            <a:xfrm rot="-5400000">
              <a:off x="6537136" y="1844864"/>
              <a:ext cx="5716588" cy="1569660"/>
            </a:xfrm>
            <a:prstGeom prst="rect">
              <a:avLst/>
            </a:prstGeom>
            <a:noFill/>
            <a:ln w="9525">
              <a:noFill/>
              <a:miter lim="800000"/>
              <a:headEnd/>
              <a:tailEnd/>
            </a:ln>
          </p:spPr>
          <p:txBody>
            <a:bodyPr anchor="b" anchorCtr="1">
              <a:spAutoFit/>
            </a:bodyPr>
            <a:lstStyle/>
            <a:p>
              <a:pPr eaLnBrk="0" hangingPunct="0">
                <a:spcBef>
                  <a:spcPct val="50000"/>
                </a:spcBef>
              </a:pPr>
              <a:r>
                <a:rPr lang="en-US" sz="3000">
                  <a:latin typeface="Century Gothic" pitchFamily="34" charset="0"/>
                </a:rPr>
                <a:t>Polymères</a:t>
              </a:r>
              <a:r>
                <a:rPr lang="ro-RO" sz="3000">
                  <a:latin typeface="Century Gothic" pitchFamily="34" charset="0"/>
                </a:rPr>
                <a:t> </a:t>
              </a:r>
              <a:r>
                <a:rPr lang="en-US" sz="3000">
                  <a:latin typeface="Century Gothic" pitchFamily="34" charset="0"/>
                </a:rPr>
                <a:t> photosensibles</a:t>
              </a:r>
            </a:p>
            <a:p>
              <a:pPr eaLnBrk="0" hangingPunct="0">
                <a:spcBef>
                  <a:spcPct val="50000"/>
                </a:spcBef>
              </a:pPr>
              <a:endParaRPr lang="en-US" sz="4400">
                <a:latin typeface="Century Gothic" pitchFamily="34" charset="0"/>
              </a:endParaRPr>
            </a:p>
          </p:txBody>
        </p:sp>
      </p:grpSp>
      <p:grpSp>
        <p:nvGrpSpPr>
          <p:cNvPr id="3" name="Group 7"/>
          <p:cNvGrpSpPr>
            <a:grpSpLocks/>
          </p:cNvGrpSpPr>
          <p:nvPr/>
        </p:nvGrpSpPr>
        <p:grpSpPr bwMode="auto">
          <a:xfrm>
            <a:off x="1981200" y="890588"/>
            <a:ext cx="5334000" cy="1547812"/>
            <a:chOff x="645" y="3119"/>
            <a:chExt cx="3662" cy="1119"/>
          </a:xfrm>
        </p:grpSpPr>
        <p:sp>
          <p:nvSpPr>
            <p:cNvPr id="16400" name="Line 452"/>
            <p:cNvSpPr>
              <a:spLocks noChangeShapeType="1"/>
            </p:cNvSpPr>
            <p:nvPr/>
          </p:nvSpPr>
          <p:spPr bwMode="auto">
            <a:xfrm flipH="1">
              <a:off x="2186" y="3605"/>
              <a:ext cx="541" cy="0"/>
            </a:xfrm>
            <a:prstGeom prst="line">
              <a:avLst/>
            </a:prstGeom>
            <a:noFill/>
            <a:ln w="9525">
              <a:solidFill>
                <a:srgbClr val="FF0000"/>
              </a:solidFill>
              <a:round/>
              <a:headEnd type="stealth" w="med" len="lg"/>
              <a:tailEnd/>
            </a:ln>
          </p:spPr>
          <p:txBody>
            <a:bodyPr/>
            <a:lstStyle/>
            <a:p>
              <a:endParaRPr lang="en-GB"/>
            </a:p>
          </p:txBody>
        </p:sp>
        <p:sp>
          <p:nvSpPr>
            <p:cNvPr id="16401" name="Line 453"/>
            <p:cNvSpPr>
              <a:spLocks noChangeShapeType="1"/>
            </p:cNvSpPr>
            <p:nvPr/>
          </p:nvSpPr>
          <p:spPr bwMode="auto">
            <a:xfrm flipH="1">
              <a:off x="2186" y="3688"/>
              <a:ext cx="541" cy="0"/>
            </a:xfrm>
            <a:prstGeom prst="line">
              <a:avLst/>
            </a:prstGeom>
            <a:noFill/>
            <a:ln w="9525">
              <a:solidFill>
                <a:srgbClr val="FF0000"/>
              </a:solidFill>
              <a:round/>
              <a:headEnd/>
              <a:tailEnd type="stealth" w="med" len="lg"/>
            </a:ln>
          </p:spPr>
          <p:txBody>
            <a:bodyPr/>
            <a:lstStyle/>
            <a:p>
              <a:endParaRPr lang="en-GB"/>
            </a:p>
          </p:txBody>
        </p:sp>
        <p:pic>
          <p:nvPicPr>
            <p:cNvPr id="16402" name="Picture 450" descr="azo trans(1vdw)"/>
            <p:cNvPicPr>
              <a:picLocks noChangeAspect="1" noChangeArrowheads="1"/>
            </p:cNvPicPr>
            <p:nvPr/>
          </p:nvPicPr>
          <p:blipFill>
            <a:blip r:embed="rId2" cstate="print"/>
            <a:srcRect/>
            <a:stretch>
              <a:fillRect/>
            </a:stretch>
          </p:blipFill>
          <p:spPr bwMode="auto">
            <a:xfrm>
              <a:off x="645" y="3119"/>
              <a:ext cx="1563" cy="951"/>
            </a:xfrm>
            <a:prstGeom prst="rect">
              <a:avLst/>
            </a:prstGeom>
            <a:noFill/>
            <a:ln w="9525">
              <a:noFill/>
              <a:miter lim="800000"/>
              <a:headEnd/>
              <a:tailEnd/>
            </a:ln>
          </p:spPr>
        </p:pic>
        <p:pic>
          <p:nvPicPr>
            <p:cNvPr id="16403" name="Picture 451" descr="azo cistrans (vdw 3)"/>
            <p:cNvPicPr>
              <a:picLocks noChangeAspect="1" noChangeArrowheads="1"/>
            </p:cNvPicPr>
            <p:nvPr/>
          </p:nvPicPr>
          <p:blipFill>
            <a:blip r:embed="rId3" cstate="print"/>
            <a:srcRect/>
            <a:stretch>
              <a:fillRect/>
            </a:stretch>
          </p:blipFill>
          <p:spPr bwMode="auto">
            <a:xfrm>
              <a:off x="2805" y="3245"/>
              <a:ext cx="1502" cy="951"/>
            </a:xfrm>
            <a:prstGeom prst="rect">
              <a:avLst/>
            </a:prstGeom>
            <a:noFill/>
            <a:ln w="9525">
              <a:noFill/>
              <a:miter lim="800000"/>
              <a:headEnd/>
              <a:tailEnd/>
            </a:ln>
          </p:spPr>
        </p:pic>
        <p:sp>
          <p:nvSpPr>
            <p:cNvPr id="16404" name="Text Box 454"/>
            <p:cNvSpPr txBox="1">
              <a:spLocks noChangeArrowheads="1"/>
            </p:cNvSpPr>
            <p:nvPr/>
          </p:nvSpPr>
          <p:spPr bwMode="auto">
            <a:xfrm flipH="1">
              <a:off x="1220" y="3950"/>
              <a:ext cx="586"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trans</a:t>
              </a:r>
            </a:p>
          </p:txBody>
        </p:sp>
        <p:sp>
          <p:nvSpPr>
            <p:cNvPr id="16405" name="Text Box 455"/>
            <p:cNvSpPr txBox="1">
              <a:spLocks noChangeArrowheads="1"/>
            </p:cNvSpPr>
            <p:nvPr/>
          </p:nvSpPr>
          <p:spPr bwMode="auto">
            <a:xfrm flipH="1">
              <a:off x="3391" y="3950"/>
              <a:ext cx="383" cy="288"/>
            </a:xfrm>
            <a:prstGeom prst="rect">
              <a:avLst/>
            </a:prstGeom>
            <a:noFill/>
            <a:ln w="9525">
              <a:noFill/>
              <a:miter lim="800000"/>
              <a:headEnd/>
              <a:tailEnd/>
            </a:ln>
          </p:spPr>
          <p:txBody>
            <a:bodyPr wrap="none">
              <a:spAutoFit/>
            </a:bodyPr>
            <a:lstStyle/>
            <a:p>
              <a:pPr algn="ctr" eaLnBrk="0" hangingPunct="0"/>
              <a:r>
                <a:rPr lang="en-US" i="1">
                  <a:solidFill>
                    <a:srgbClr val="FF0000"/>
                  </a:solidFill>
                </a:rPr>
                <a:t>cis</a:t>
              </a:r>
            </a:p>
          </p:txBody>
        </p:sp>
        <p:sp>
          <p:nvSpPr>
            <p:cNvPr id="16406" name="Text Box 456"/>
            <p:cNvSpPr txBox="1">
              <a:spLocks noChangeArrowheads="1"/>
            </p:cNvSpPr>
            <p:nvPr/>
          </p:nvSpPr>
          <p:spPr bwMode="auto">
            <a:xfrm flipH="1">
              <a:off x="2245" y="3668"/>
              <a:ext cx="425" cy="288"/>
            </a:xfrm>
            <a:prstGeom prst="rect">
              <a:avLst/>
            </a:prstGeom>
            <a:noFill/>
            <a:ln w="9525">
              <a:noFill/>
              <a:miter lim="800000"/>
              <a:headEnd/>
              <a:tailEnd/>
            </a:ln>
          </p:spPr>
          <p:txBody>
            <a:bodyPr wrap="none">
              <a:spAutoFit/>
            </a:bodyPr>
            <a:lstStyle/>
            <a:p>
              <a:pPr algn="ctr" eaLnBrk="0" hangingPunct="0"/>
              <a:r>
                <a:rPr lang="en-US">
                  <a:solidFill>
                    <a:srgbClr val="FF0000"/>
                  </a:solidFill>
                </a:rPr>
                <a:t>VIS</a:t>
              </a:r>
            </a:p>
          </p:txBody>
        </p:sp>
        <p:sp>
          <p:nvSpPr>
            <p:cNvPr id="16407" name="Text Box 457"/>
            <p:cNvSpPr txBox="1">
              <a:spLocks noChangeArrowheads="1"/>
            </p:cNvSpPr>
            <p:nvPr/>
          </p:nvSpPr>
          <p:spPr bwMode="auto">
            <a:xfrm flipH="1">
              <a:off x="2238" y="3332"/>
              <a:ext cx="383" cy="288"/>
            </a:xfrm>
            <a:prstGeom prst="rect">
              <a:avLst/>
            </a:prstGeom>
            <a:noFill/>
            <a:ln w="9525">
              <a:noFill/>
              <a:miter lim="800000"/>
              <a:headEnd/>
              <a:tailEnd/>
            </a:ln>
          </p:spPr>
          <p:txBody>
            <a:bodyPr wrap="none">
              <a:spAutoFit/>
            </a:bodyPr>
            <a:lstStyle/>
            <a:p>
              <a:pPr algn="ctr" eaLnBrk="0" hangingPunct="0"/>
              <a:r>
                <a:rPr lang="en-US">
                  <a:solidFill>
                    <a:srgbClr val="FF0000"/>
                  </a:solidFill>
                </a:rPr>
                <a:t>UV</a:t>
              </a:r>
            </a:p>
          </p:txBody>
        </p:sp>
      </p:grpSp>
      <p:pic>
        <p:nvPicPr>
          <p:cNvPr id="16389" name="Picture 29"/>
          <p:cNvPicPr>
            <a:picLocks noChangeAspect="1" noChangeArrowheads="1"/>
          </p:cNvPicPr>
          <p:nvPr/>
        </p:nvPicPr>
        <p:blipFill>
          <a:blip r:embed="rId4" cstate="print"/>
          <a:srcRect l="1430"/>
          <a:stretch>
            <a:fillRect/>
          </a:stretch>
        </p:blipFill>
        <p:spPr bwMode="auto">
          <a:xfrm>
            <a:off x="1981200" y="2516188"/>
            <a:ext cx="5257800" cy="2132012"/>
          </a:xfrm>
          <a:prstGeom prst="rect">
            <a:avLst/>
          </a:prstGeom>
          <a:noFill/>
          <a:ln w="9525" algn="ctr">
            <a:noFill/>
            <a:miter lim="800000"/>
            <a:headEnd/>
            <a:tailEnd/>
          </a:ln>
        </p:spPr>
      </p:pic>
      <p:grpSp>
        <p:nvGrpSpPr>
          <p:cNvPr id="4" name="Group 21"/>
          <p:cNvGrpSpPr>
            <a:grpSpLocks/>
          </p:cNvGrpSpPr>
          <p:nvPr/>
        </p:nvGrpSpPr>
        <p:grpSpPr bwMode="auto">
          <a:xfrm>
            <a:off x="1887538" y="4724400"/>
            <a:ext cx="5503862" cy="2000250"/>
            <a:chOff x="1582738" y="4343400"/>
            <a:chExt cx="5503862" cy="2000250"/>
          </a:xfrm>
        </p:grpSpPr>
        <p:pic>
          <p:nvPicPr>
            <p:cNvPr id="16394" name="Picture 1319"/>
            <p:cNvPicPr>
              <a:picLocks noChangeAspect="1" noChangeArrowheads="1"/>
            </p:cNvPicPr>
            <p:nvPr/>
          </p:nvPicPr>
          <p:blipFill>
            <a:blip r:embed="rId5" cstate="print"/>
            <a:srcRect/>
            <a:stretch>
              <a:fillRect/>
            </a:stretch>
          </p:blipFill>
          <p:spPr bwMode="auto">
            <a:xfrm>
              <a:off x="1676400" y="4343400"/>
              <a:ext cx="5410200" cy="2000250"/>
            </a:xfrm>
            <a:prstGeom prst="rect">
              <a:avLst/>
            </a:prstGeom>
            <a:noFill/>
            <a:ln w="9525">
              <a:noFill/>
              <a:miter lim="800000"/>
              <a:headEnd/>
              <a:tailEnd/>
            </a:ln>
          </p:spPr>
        </p:pic>
        <p:sp>
          <p:nvSpPr>
            <p:cNvPr id="16395" name="Text Box 429"/>
            <p:cNvSpPr txBox="1">
              <a:spLocks noChangeArrowheads="1"/>
            </p:cNvSpPr>
            <p:nvPr/>
          </p:nvSpPr>
          <p:spPr bwMode="auto">
            <a:xfrm>
              <a:off x="1582738" y="5657850"/>
              <a:ext cx="1400175" cy="461963"/>
            </a:xfrm>
            <a:prstGeom prst="rect">
              <a:avLst/>
            </a:prstGeom>
            <a:noFill/>
            <a:ln w="9525">
              <a:noFill/>
              <a:miter lim="800000"/>
              <a:headEnd/>
              <a:tailEnd/>
            </a:ln>
          </p:spPr>
          <p:txBody>
            <a:bodyPr wrap="none">
              <a:spAutoFit/>
            </a:bodyPr>
            <a:lstStyle/>
            <a:p>
              <a:pPr algn="ctr" eaLnBrk="0" hangingPunct="0"/>
              <a:r>
                <a:rPr lang="fr-FR">
                  <a:solidFill>
                    <a:srgbClr val="FF0000"/>
                  </a:solidFill>
                </a:rPr>
                <a:t>micelles</a:t>
              </a:r>
            </a:p>
          </p:txBody>
        </p:sp>
        <p:sp>
          <p:nvSpPr>
            <p:cNvPr id="16396" name="Text Box 430"/>
            <p:cNvSpPr txBox="1">
              <a:spLocks noChangeArrowheads="1"/>
            </p:cNvSpPr>
            <p:nvPr/>
          </p:nvSpPr>
          <p:spPr bwMode="auto">
            <a:xfrm>
              <a:off x="3294063" y="5657850"/>
              <a:ext cx="1570037" cy="461963"/>
            </a:xfrm>
            <a:prstGeom prst="rect">
              <a:avLst/>
            </a:prstGeom>
            <a:noFill/>
            <a:ln w="9525">
              <a:noFill/>
              <a:miter lim="800000"/>
              <a:headEnd/>
              <a:tailEnd/>
            </a:ln>
          </p:spPr>
          <p:txBody>
            <a:bodyPr wrap="none">
              <a:spAutoFit/>
            </a:bodyPr>
            <a:lstStyle/>
            <a:p>
              <a:pPr algn="ctr" eaLnBrk="0" hangingPunct="0"/>
              <a:r>
                <a:rPr lang="fr-FR">
                  <a:solidFill>
                    <a:srgbClr val="FF0000"/>
                  </a:solidFill>
                </a:rPr>
                <a:t>vésicules</a:t>
              </a:r>
            </a:p>
          </p:txBody>
        </p:sp>
        <p:sp>
          <p:nvSpPr>
            <p:cNvPr id="16397" name="Text Box 431"/>
            <p:cNvSpPr txBox="1">
              <a:spLocks noChangeArrowheads="1"/>
            </p:cNvSpPr>
            <p:nvPr/>
          </p:nvSpPr>
          <p:spPr bwMode="auto">
            <a:xfrm>
              <a:off x="4724400" y="4667250"/>
              <a:ext cx="608013" cy="457200"/>
            </a:xfrm>
            <a:prstGeom prst="rect">
              <a:avLst/>
            </a:prstGeom>
            <a:noFill/>
            <a:ln w="9525">
              <a:noFill/>
              <a:miter lim="800000"/>
              <a:headEnd/>
              <a:tailEnd/>
            </a:ln>
          </p:spPr>
          <p:txBody>
            <a:bodyPr wrap="none">
              <a:spAutoFit/>
            </a:bodyPr>
            <a:lstStyle/>
            <a:p>
              <a:pPr algn="ctr" eaLnBrk="0" hangingPunct="0"/>
              <a:r>
                <a:rPr lang="en-US">
                  <a:solidFill>
                    <a:srgbClr val="FF0000"/>
                  </a:solidFill>
                </a:rPr>
                <a:t>UV</a:t>
              </a:r>
            </a:p>
          </p:txBody>
        </p:sp>
        <p:sp>
          <p:nvSpPr>
            <p:cNvPr id="16398" name="Text Box 432"/>
            <p:cNvSpPr txBox="1">
              <a:spLocks noChangeArrowheads="1"/>
            </p:cNvSpPr>
            <p:nvPr/>
          </p:nvSpPr>
          <p:spPr bwMode="auto">
            <a:xfrm>
              <a:off x="4672013" y="5200650"/>
              <a:ext cx="814387" cy="457200"/>
            </a:xfrm>
            <a:prstGeom prst="rect">
              <a:avLst/>
            </a:prstGeom>
            <a:noFill/>
            <a:ln w="9525">
              <a:noFill/>
              <a:miter lim="800000"/>
              <a:headEnd/>
              <a:tailEnd/>
            </a:ln>
          </p:spPr>
          <p:txBody>
            <a:bodyPr>
              <a:spAutoFit/>
            </a:bodyPr>
            <a:lstStyle/>
            <a:p>
              <a:pPr algn="ctr" eaLnBrk="0" hangingPunct="0"/>
              <a:r>
                <a:rPr lang="en-US">
                  <a:solidFill>
                    <a:srgbClr val="FF0000"/>
                  </a:solidFill>
                </a:rPr>
                <a:t>VIS</a:t>
              </a:r>
            </a:p>
          </p:txBody>
        </p:sp>
        <p:sp>
          <p:nvSpPr>
            <p:cNvPr id="16399" name="Text Box 433"/>
            <p:cNvSpPr txBox="1">
              <a:spLocks noChangeArrowheads="1"/>
            </p:cNvSpPr>
            <p:nvPr/>
          </p:nvSpPr>
          <p:spPr bwMode="auto">
            <a:xfrm>
              <a:off x="2971800" y="5276850"/>
              <a:ext cx="528638" cy="461963"/>
            </a:xfrm>
            <a:prstGeom prst="rect">
              <a:avLst/>
            </a:prstGeom>
            <a:noFill/>
            <a:ln w="9525">
              <a:noFill/>
              <a:miter lim="800000"/>
              <a:headEnd/>
              <a:tailEnd/>
            </a:ln>
          </p:spPr>
          <p:txBody>
            <a:bodyPr wrap="none">
              <a:spAutoFit/>
            </a:bodyPr>
            <a:lstStyle/>
            <a:p>
              <a:pPr algn="ctr" eaLnBrk="0" hangingPunct="0"/>
              <a:r>
                <a:rPr lang="ro-RO" b="0"/>
                <a:t>ou</a:t>
              </a:r>
              <a:endParaRPr lang="en-US" b="0"/>
            </a:p>
          </p:txBody>
        </p:sp>
      </p:grpSp>
      <p:sp>
        <p:nvSpPr>
          <p:cNvPr id="16391" name="TextBox 22"/>
          <p:cNvSpPr txBox="1">
            <a:spLocks noChangeArrowheads="1"/>
          </p:cNvSpPr>
          <p:nvPr/>
        </p:nvSpPr>
        <p:spPr bwMode="auto">
          <a:xfrm>
            <a:off x="2590800" y="304800"/>
            <a:ext cx="4702175" cy="523875"/>
          </a:xfrm>
          <a:prstGeom prst="rect">
            <a:avLst/>
          </a:prstGeom>
          <a:noFill/>
          <a:ln w="9525">
            <a:noFill/>
            <a:miter lim="800000"/>
            <a:headEnd/>
            <a:tailEnd/>
          </a:ln>
        </p:spPr>
        <p:txBody>
          <a:bodyPr wrap="none">
            <a:spAutoFit/>
          </a:bodyPr>
          <a:lstStyle/>
          <a:p>
            <a:r>
              <a:rPr lang="ro-RO" sz="2800">
                <a:solidFill>
                  <a:srgbClr val="FF0000"/>
                </a:solidFill>
              </a:rPr>
              <a:t>Systèmes photosensibles </a:t>
            </a:r>
          </a:p>
        </p:txBody>
      </p:sp>
      <p:sp>
        <p:nvSpPr>
          <p:cNvPr id="16392" name="TextBox 23"/>
          <p:cNvSpPr txBox="1">
            <a:spLocks noChangeArrowheads="1"/>
          </p:cNvSpPr>
          <p:nvPr/>
        </p:nvSpPr>
        <p:spPr bwMode="auto">
          <a:xfrm>
            <a:off x="1524000" y="2133600"/>
            <a:ext cx="920750" cy="461963"/>
          </a:xfrm>
          <a:prstGeom prst="rect">
            <a:avLst/>
          </a:prstGeom>
          <a:noFill/>
          <a:ln w="9525">
            <a:noFill/>
            <a:miter lim="800000"/>
            <a:headEnd/>
            <a:tailEnd/>
          </a:ln>
        </p:spPr>
        <p:txBody>
          <a:bodyPr wrap="none">
            <a:spAutoFit/>
          </a:bodyPr>
          <a:lstStyle/>
          <a:p>
            <a:r>
              <a:rPr lang="ro-RO">
                <a:solidFill>
                  <a:srgbClr val="FFFF00"/>
                </a:solidFill>
              </a:rPr>
              <a:t>0,1 D</a:t>
            </a:r>
            <a:endParaRPr lang="en-GB">
              <a:solidFill>
                <a:srgbClr val="FFFF00"/>
              </a:solidFill>
            </a:endParaRPr>
          </a:p>
        </p:txBody>
      </p:sp>
      <p:sp>
        <p:nvSpPr>
          <p:cNvPr id="16393" name="TextBox 24"/>
          <p:cNvSpPr txBox="1">
            <a:spLocks noChangeArrowheads="1"/>
          </p:cNvSpPr>
          <p:nvPr/>
        </p:nvSpPr>
        <p:spPr bwMode="auto">
          <a:xfrm>
            <a:off x="6858000" y="2133600"/>
            <a:ext cx="920750" cy="461963"/>
          </a:xfrm>
          <a:prstGeom prst="rect">
            <a:avLst/>
          </a:prstGeom>
          <a:noFill/>
          <a:ln w="9525">
            <a:noFill/>
            <a:miter lim="800000"/>
            <a:headEnd/>
            <a:tailEnd/>
          </a:ln>
        </p:spPr>
        <p:txBody>
          <a:bodyPr wrap="none">
            <a:spAutoFit/>
          </a:bodyPr>
          <a:lstStyle/>
          <a:p>
            <a:r>
              <a:rPr lang="ro-RO">
                <a:solidFill>
                  <a:srgbClr val="FFFF00"/>
                </a:solidFill>
              </a:rPr>
              <a:t>3,5 D</a:t>
            </a:r>
            <a:endParaRPr lang="en-GB">
              <a:solidFill>
                <a:srgbClr val="FFFF00"/>
              </a:solidFill>
            </a:endParaRPr>
          </a:p>
        </p:txBody>
      </p:sp>
    </p:spTree>
  </p:cSld>
  <p:clrMapOvr>
    <a:masterClrMapping/>
  </p:clrMapOvr>
  <p:transition spd="med">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8" name="5-Point Star 7"/>
          <p:cNvSpPr/>
          <p:nvPr/>
        </p:nvSpPr>
        <p:spPr bwMode="auto">
          <a:xfrm>
            <a:off x="5410200" y="1447800"/>
            <a:ext cx="914400" cy="914400"/>
          </a:xfrm>
          <a:prstGeom prst="star5">
            <a:avLst/>
          </a:prstGeom>
          <a:noFill/>
          <a:ln w="9525" cap="flat" cmpd="sng" algn="ctr">
            <a:noFill/>
            <a:prstDash val="solid"/>
            <a:round/>
            <a:headEnd type="none" w="med" len="med"/>
            <a:tailEnd type="none" w="med" len="med"/>
          </a:ln>
          <a:effectLst/>
        </p:spPr>
        <p:txBody>
          <a:bodyPr>
            <a:spAutoFit/>
          </a:bodyPr>
          <a:lstStyle/>
          <a:p>
            <a:pPr eaLnBrk="0" hangingPunct="0">
              <a:spcBef>
                <a:spcPct val="50000"/>
              </a:spcBef>
              <a:defRPr/>
            </a:pPr>
            <a:endParaRPr lang="ro-RO">
              <a:cs typeface="+mn-cs"/>
            </a:endParaRPr>
          </a:p>
        </p:txBody>
      </p:sp>
      <p:grpSp>
        <p:nvGrpSpPr>
          <p:cNvPr id="2" name="Group 10"/>
          <p:cNvGrpSpPr>
            <a:grpSpLocks/>
          </p:cNvGrpSpPr>
          <p:nvPr/>
        </p:nvGrpSpPr>
        <p:grpSpPr bwMode="auto">
          <a:xfrm>
            <a:off x="8610600" y="-304800"/>
            <a:ext cx="609600" cy="7239000"/>
            <a:chOff x="8610600" y="-373295"/>
            <a:chExt cx="609601" cy="6994989"/>
          </a:xfrm>
        </p:grpSpPr>
        <p:sp>
          <p:nvSpPr>
            <p:cNvPr id="19477" name="Rectangle 8"/>
            <p:cNvSpPr>
              <a:spLocks noChangeArrowheads="1"/>
            </p:cNvSpPr>
            <p:nvPr/>
          </p:nvSpPr>
          <p:spPr bwMode="auto">
            <a:xfrm>
              <a:off x="8610600" y="3161015"/>
              <a:ext cx="533400" cy="3460679"/>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9478" name="Text Box 6"/>
            <p:cNvSpPr txBox="1">
              <a:spLocks noChangeArrowheads="1"/>
            </p:cNvSpPr>
            <p:nvPr/>
          </p:nvSpPr>
          <p:spPr bwMode="auto">
            <a:xfrm rot="-5400000">
              <a:off x="6146513" y="2115618"/>
              <a:ext cx="5562601" cy="584775"/>
            </a:xfrm>
            <a:prstGeom prst="rect">
              <a:avLst/>
            </a:prstGeom>
            <a:noFill/>
            <a:ln w="9525">
              <a:noFill/>
              <a:miter lim="800000"/>
              <a:headEnd/>
              <a:tailEnd/>
            </a:ln>
          </p:spPr>
          <p:txBody>
            <a:bodyPr anchor="b" anchorCtr="1">
              <a:spAutoFit/>
            </a:bodyPr>
            <a:lstStyle/>
            <a:p>
              <a:pPr eaLnBrk="0" hangingPunct="0">
                <a:spcBef>
                  <a:spcPct val="50000"/>
                </a:spcBef>
              </a:pPr>
              <a:r>
                <a:rPr lang="fr-FR" sz="3200"/>
                <a:t>Surfaces nano-structuré</a:t>
              </a:r>
              <a:r>
                <a:rPr lang="ro-RO" sz="3200"/>
                <a:t>e</a:t>
              </a:r>
              <a:r>
                <a:rPr lang="fr-FR" sz="3200"/>
                <a:t>s</a:t>
              </a:r>
              <a:endParaRPr lang="en-US" sz="3200">
                <a:latin typeface="Century Gothic" pitchFamily="34" charset="0"/>
              </a:endParaRPr>
            </a:p>
          </p:txBody>
        </p:sp>
      </p:grpSp>
      <p:grpSp>
        <p:nvGrpSpPr>
          <p:cNvPr id="3" name="Group 15"/>
          <p:cNvGrpSpPr>
            <a:grpSpLocks/>
          </p:cNvGrpSpPr>
          <p:nvPr/>
        </p:nvGrpSpPr>
        <p:grpSpPr bwMode="auto">
          <a:xfrm>
            <a:off x="533400" y="3048000"/>
            <a:ext cx="7467600" cy="3657600"/>
            <a:chOff x="-1063925" y="716137"/>
            <a:chExt cx="8020350" cy="4168600"/>
          </a:xfrm>
        </p:grpSpPr>
        <p:grpSp>
          <p:nvGrpSpPr>
            <p:cNvPr id="4" name="Group 18"/>
            <p:cNvGrpSpPr>
              <a:grpSpLocks/>
            </p:cNvGrpSpPr>
            <p:nvPr/>
          </p:nvGrpSpPr>
          <p:grpSpPr bwMode="auto">
            <a:xfrm>
              <a:off x="1447800" y="1905000"/>
              <a:ext cx="5508625" cy="2979737"/>
              <a:chOff x="1056" y="2299"/>
              <a:chExt cx="3470" cy="1877"/>
            </a:xfrm>
          </p:grpSpPr>
          <p:pic>
            <p:nvPicPr>
              <p:cNvPr id="19474" name="Picture 10"/>
              <p:cNvPicPr>
                <a:picLocks noChangeAspect="1" noChangeArrowheads="1"/>
              </p:cNvPicPr>
              <p:nvPr/>
            </p:nvPicPr>
            <p:blipFill>
              <a:blip r:embed="rId2" cstate="print"/>
              <a:srcRect/>
              <a:stretch>
                <a:fillRect/>
              </a:stretch>
            </p:blipFill>
            <p:spPr bwMode="auto">
              <a:xfrm>
                <a:off x="1056" y="2299"/>
                <a:ext cx="3470" cy="1877"/>
              </a:xfrm>
              <a:prstGeom prst="rect">
                <a:avLst/>
              </a:prstGeom>
              <a:noFill/>
              <a:ln w="9525">
                <a:noFill/>
                <a:miter lim="800000"/>
                <a:headEnd/>
                <a:tailEnd/>
              </a:ln>
            </p:spPr>
          </p:pic>
          <p:sp>
            <p:nvSpPr>
              <p:cNvPr id="19475" name="Oval 16"/>
              <p:cNvSpPr>
                <a:spLocks noChangeArrowheads="1"/>
              </p:cNvSpPr>
              <p:nvPr/>
            </p:nvSpPr>
            <p:spPr bwMode="auto">
              <a:xfrm>
                <a:off x="2112" y="3120"/>
                <a:ext cx="816" cy="576"/>
              </a:xfrm>
              <a:prstGeom prst="ellipse">
                <a:avLst/>
              </a:prstGeom>
              <a:noFill/>
              <a:ln w="9525">
                <a:solidFill>
                  <a:schemeClr val="tx1"/>
                </a:solidFill>
                <a:round/>
                <a:headEnd/>
                <a:tailEnd/>
              </a:ln>
            </p:spPr>
            <p:txBody>
              <a:bodyPr wrap="none" anchor="ctr"/>
              <a:lstStyle/>
              <a:p>
                <a:endParaRPr lang="ro-RO"/>
              </a:p>
            </p:txBody>
          </p:sp>
          <p:sp>
            <p:nvSpPr>
              <p:cNvPr id="19476" name="Oval 17"/>
              <p:cNvSpPr>
                <a:spLocks noChangeArrowheads="1"/>
              </p:cNvSpPr>
              <p:nvPr/>
            </p:nvSpPr>
            <p:spPr bwMode="auto">
              <a:xfrm>
                <a:off x="3216" y="3120"/>
                <a:ext cx="576" cy="624"/>
              </a:xfrm>
              <a:prstGeom prst="ellipse">
                <a:avLst/>
              </a:prstGeom>
              <a:noFill/>
              <a:ln w="9525">
                <a:solidFill>
                  <a:schemeClr val="tx1"/>
                </a:solidFill>
                <a:round/>
                <a:headEnd/>
                <a:tailEnd/>
              </a:ln>
            </p:spPr>
            <p:txBody>
              <a:bodyPr wrap="none" anchor="ctr"/>
              <a:lstStyle/>
              <a:p>
                <a:endParaRPr lang="ro-RO"/>
              </a:p>
            </p:txBody>
          </p:sp>
        </p:grpSp>
        <p:pic>
          <p:nvPicPr>
            <p:cNvPr id="19466" name="Picture 9"/>
            <p:cNvPicPr>
              <a:picLocks noChangeAspect="1" noChangeArrowheads="1"/>
            </p:cNvPicPr>
            <p:nvPr/>
          </p:nvPicPr>
          <p:blipFill>
            <a:blip r:embed="rId3" cstate="print"/>
            <a:srcRect/>
            <a:stretch>
              <a:fillRect/>
            </a:stretch>
          </p:blipFill>
          <p:spPr bwMode="auto">
            <a:xfrm>
              <a:off x="2971800" y="2133600"/>
              <a:ext cx="1365027" cy="1309688"/>
            </a:xfrm>
            <a:prstGeom prst="rect">
              <a:avLst/>
            </a:prstGeom>
            <a:noFill/>
            <a:ln w="9525">
              <a:noFill/>
              <a:miter lim="800000"/>
              <a:headEnd/>
              <a:tailEnd/>
            </a:ln>
          </p:spPr>
        </p:pic>
        <p:grpSp>
          <p:nvGrpSpPr>
            <p:cNvPr id="5" name="Group 17"/>
            <p:cNvGrpSpPr>
              <a:grpSpLocks/>
            </p:cNvGrpSpPr>
            <p:nvPr/>
          </p:nvGrpSpPr>
          <p:grpSpPr bwMode="auto">
            <a:xfrm>
              <a:off x="304800" y="1143000"/>
              <a:ext cx="2438400" cy="2438400"/>
              <a:chOff x="533400" y="609600"/>
              <a:chExt cx="2438400" cy="2438400"/>
            </a:xfrm>
          </p:grpSpPr>
          <p:cxnSp>
            <p:nvCxnSpPr>
              <p:cNvPr id="19470" name="Straight Arrow Connector 21"/>
              <p:cNvCxnSpPr>
                <a:cxnSpLocks noChangeShapeType="1"/>
              </p:cNvCxnSpPr>
              <p:nvPr/>
            </p:nvCxnSpPr>
            <p:spPr bwMode="auto">
              <a:xfrm rot="16200000" flipH="1">
                <a:off x="1028700" y="952500"/>
                <a:ext cx="1752600" cy="1524000"/>
              </a:xfrm>
              <a:prstGeom prst="straightConnector1">
                <a:avLst/>
              </a:prstGeom>
              <a:noFill/>
              <a:ln w="101600" algn="ctr">
                <a:solidFill>
                  <a:srgbClr val="FFFF00"/>
                </a:solidFill>
                <a:round/>
                <a:headEnd/>
                <a:tailEnd type="arrow" w="med" len="med"/>
              </a:ln>
            </p:spPr>
          </p:cxnSp>
          <p:cxnSp>
            <p:nvCxnSpPr>
              <p:cNvPr id="19471" name="Straight Arrow Connector 22"/>
              <p:cNvCxnSpPr>
                <a:cxnSpLocks noChangeShapeType="1"/>
              </p:cNvCxnSpPr>
              <p:nvPr/>
            </p:nvCxnSpPr>
            <p:spPr bwMode="auto">
              <a:xfrm rot="16200000" flipH="1">
                <a:off x="723900" y="1181100"/>
                <a:ext cx="1752600" cy="1524000"/>
              </a:xfrm>
              <a:prstGeom prst="straightConnector1">
                <a:avLst/>
              </a:prstGeom>
              <a:noFill/>
              <a:ln w="101600" algn="ctr">
                <a:solidFill>
                  <a:srgbClr val="FFFF00"/>
                </a:solidFill>
                <a:round/>
                <a:headEnd/>
                <a:tailEnd type="arrow" w="med" len="med"/>
              </a:ln>
            </p:spPr>
          </p:cxnSp>
          <p:cxnSp>
            <p:nvCxnSpPr>
              <p:cNvPr id="19472" name="Straight Arrow Connector 23"/>
              <p:cNvCxnSpPr>
                <a:cxnSpLocks noChangeShapeType="1"/>
              </p:cNvCxnSpPr>
              <p:nvPr/>
            </p:nvCxnSpPr>
            <p:spPr bwMode="auto">
              <a:xfrm rot="16200000" flipH="1">
                <a:off x="1333500" y="723900"/>
                <a:ext cx="1752600" cy="1524000"/>
              </a:xfrm>
              <a:prstGeom prst="straightConnector1">
                <a:avLst/>
              </a:prstGeom>
              <a:noFill/>
              <a:ln w="101600" algn="ctr">
                <a:solidFill>
                  <a:srgbClr val="FFFF00"/>
                </a:solidFill>
                <a:round/>
                <a:headEnd/>
                <a:tailEnd type="arrow" w="med" len="med"/>
              </a:ln>
            </p:spPr>
          </p:cxnSp>
          <p:cxnSp>
            <p:nvCxnSpPr>
              <p:cNvPr id="19473" name="Straight Arrow Connector 24"/>
              <p:cNvCxnSpPr>
                <a:cxnSpLocks noChangeShapeType="1"/>
              </p:cNvCxnSpPr>
              <p:nvPr/>
            </p:nvCxnSpPr>
            <p:spPr bwMode="auto">
              <a:xfrm rot="16200000" flipH="1">
                <a:off x="419100" y="1409700"/>
                <a:ext cx="1752600" cy="1524000"/>
              </a:xfrm>
              <a:prstGeom prst="straightConnector1">
                <a:avLst/>
              </a:prstGeom>
              <a:noFill/>
              <a:ln w="101600" algn="ctr">
                <a:solidFill>
                  <a:srgbClr val="FFFF00"/>
                </a:solidFill>
                <a:round/>
                <a:headEnd/>
                <a:tailEnd type="arrow" w="med" len="med"/>
              </a:ln>
            </p:spPr>
          </p:cxnSp>
        </p:grpSp>
        <p:cxnSp>
          <p:nvCxnSpPr>
            <p:cNvPr id="19468" name="Straight Arrow Connector 19"/>
            <p:cNvCxnSpPr>
              <a:cxnSpLocks noChangeShapeType="1"/>
            </p:cNvCxnSpPr>
            <p:nvPr/>
          </p:nvCxnSpPr>
          <p:spPr bwMode="auto">
            <a:xfrm>
              <a:off x="4114800" y="2743200"/>
              <a:ext cx="914400" cy="1588"/>
            </a:xfrm>
            <a:prstGeom prst="straightConnector1">
              <a:avLst/>
            </a:prstGeom>
            <a:noFill/>
            <a:ln w="76200" algn="ctr">
              <a:solidFill>
                <a:srgbClr val="FF0000"/>
              </a:solidFill>
              <a:round/>
              <a:headEnd/>
              <a:tailEnd type="arrow" w="med" len="med"/>
            </a:ln>
          </p:spPr>
        </p:cxnSp>
        <p:sp>
          <p:nvSpPr>
            <p:cNvPr id="19469" name="TextBox 20"/>
            <p:cNvSpPr txBox="1">
              <a:spLocks noChangeArrowheads="1"/>
            </p:cNvSpPr>
            <p:nvPr/>
          </p:nvSpPr>
          <p:spPr bwMode="auto">
            <a:xfrm>
              <a:off x="-1063925" y="716137"/>
              <a:ext cx="3246401" cy="461665"/>
            </a:xfrm>
            <a:prstGeom prst="rect">
              <a:avLst/>
            </a:prstGeom>
            <a:noFill/>
            <a:ln w="9525">
              <a:noFill/>
              <a:miter lim="800000"/>
              <a:headEnd/>
              <a:tailEnd/>
            </a:ln>
          </p:spPr>
          <p:txBody>
            <a:bodyPr wrap="none">
              <a:spAutoFit/>
            </a:bodyPr>
            <a:lstStyle/>
            <a:p>
              <a:r>
                <a:rPr lang="ro-RO">
                  <a:solidFill>
                    <a:srgbClr val="FFFF00"/>
                  </a:solidFill>
                </a:rPr>
                <a:t>Polarized laser beam</a:t>
              </a:r>
            </a:p>
          </p:txBody>
        </p:sp>
      </p:grpSp>
      <p:sp>
        <p:nvSpPr>
          <p:cNvPr id="19462" name="TextBox 28"/>
          <p:cNvSpPr txBox="1">
            <a:spLocks noChangeArrowheads="1"/>
          </p:cNvSpPr>
          <p:nvPr/>
        </p:nvSpPr>
        <p:spPr bwMode="auto">
          <a:xfrm>
            <a:off x="4038600" y="2286000"/>
            <a:ext cx="184150" cy="461963"/>
          </a:xfrm>
          <a:prstGeom prst="rect">
            <a:avLst/>
          </a:prstGeom>
          <a:noFill/>
          <a:ln w="9525">
            <a:noFill/>
            <a:miter lim="800000"/>
            <a:headEnd/>
            <a:tailEnd/>
          </a:ln>
        </p:spPr>
        <p:txBody>
          <a:bodyPr wrap="none">
            <a:spAutoFit/>
          </a:bodyPr>
          <a:lstStyle/>
          <a:p>
            <a:endParaRPr lang="ro-RO"/>
          </a:p>
        </p:txBody>
      </p:sp>
      <p:pic>
        <p:nvPicPr>
          <p:cNvPr id="19463" name="Picture 27"/>
          <p:cNvPicPr>
            <a:picLocks noChangeAspect="1" noChangeArrowheads="1"/>
          </p:cNvPicPr>
          <p:nvPr/>
        </p:nvPicPr>
        <p:blipFill>
          <a:blip r:embed="rId4" cstate="print"/>
          <a:srcRect/>
          <a:stretch>
            <a:fillRect/>
          </a:stretch>
        </p:blipFill>
        <p:spPr bwMode="auto">
          <a:xfrm>
            <a:off x="2133600" y="609600"/>
            <a:ext cx="4552950" cy="1619250"/>
          </a:xfrm>
          <a:prstGeom prst="rect">
            <a:avLst/>
          </a:prstGeom>
          <a:noFill/>
          <a:ln w="9525">
            <a:noFill/>
            <a:miter lim="800000"/>
            <a:headEnd/>
            <a:tailEnd/>
          </a:ln>
        </p:spPr>
      </p:pic>
      <p:sp>
        <p:nvSpPr>
          <p:cNvPr id="19464" name="TextBox 27"/>
          <p:cNvSpPr txBox="1">
            <a:spLocks noChangeArrowheads="1"/>
          </p:cNvSpPr>
          <p:nvPr/>
        </p:nvSpPr>
        <p:spPr bwMode="auto">
          <a:xfrm>
            <a:off x="1219200" y="2362200"/>
            <a:ext cx="7162800" cy="738188"/>
          </a:xfrm>
          <a:prstGeom prst="rect">
            <a:avLst/>
          </a:prstGeom>
          <a:noFill/>
          <a:ln w="9525">
            <a:noFill/>
            <a:miter lim="800000"/>
            <a:headEnd/>
            <a:tailEnd/>
          </a:ln>
        </p:spPr>
        <p:txBody>
          <a:bodyPr>
            <a:spAutoFit/>
          </a:bodyPr>
          <a:lstStyle/>
          <a:p>
            <a:r>
              <a:rPr lang="en-GB" sz="1400"/>
              <a:t>M</a:t>
            </a:r>
            <a:r>
              <a:rPr lang="ro-RO" sz="1400"/>
              <a:t>.</a:t>
            </a:r>
            <a:r>
              <a:rPr lang="en-GB" sz="1400"/>
              <a:t> Narita, F</a:t>
            </a:r>
            <a:r>
              <a:rPr lang="ro-RO" sz="1400"/>
              <a:t>.</a:t>
            </a:r>
            <a:r>
              <a:rPr lang="en-GB" sz="1400"/>
              <a:t> Hoshino, M</a:t>
            </a:r>
            <a:r>
              <a:rPr lang="ro-RO" sz="1400"/>
              <a:t>.</a:t>
            </a:r>
            <a:r>
              <a:rPr lang="en-GB" sz="1400"/>
              <a:t> Mouri, M</a:t>
            </a:r>
            <a:r>
              <a:rPr lang="ro-RO" sz="1400"/>
              <a:t>.</a:t>
            </a:r>
            <a:r>
              <a:rPr lang="en-GB" sz="1400"/>
              <a:t> Tsuchimori,</a:t>
            </a:r>
            <a:r>
              <a:rPr lang="ro-RO" sz="1400"/>
              <a:t> </a:t>
            </a:r>
            <a:r>
              <a:rPr lang="en-GB" sz="1400"/>
              <a:t>T</a:t>
            </a:r>
            <a:r>
              <a:rPr lang="ro-RO" sz="1400"/>
              <a:t>.</a:t>
            </a:r>
            <a:r>
              <a:rPr lang="en-GB" sz="1400"/>
              <a:t> Ikawa, O</a:t>
            </a:r>
            <a:r>
              <a:rPr lang="ro-RO" sz="1400"/>
              <a:t>.</a:t>
            </a:r>
            <a:r>
              <a:rPr lang="en-GB" sz="1400"/>
              <a:t> Watanabe</a:t>
            </a:r>
            <a:endParaRPr lang="ro-RO" sz="1400"/>
          </a:p>
          <a:p>
            <a:r>
              <a:rPr lang="en-GB" sz="1400" i="1"/>
              <a:t>Macromolecules 2007, 40, 623-629</a:t>
            </a:r>
          </a:p>
          <a:p>
            <a:endParaRPr lang="en-GB" sz="1400"/>
          </a:p>
        </p:txBody>
      </p:sp>
    </p:spTree>
    <p:extLst>
      <p:ext uri="{BB962C8B-B14F-4D97-AF65-F5344CB8AC3E}">
        <p14:creationId xmlns:p14="http://schemas.microsoft.com/office/powerpoint/2010/main" xmlns="" val="2156301418"/>
      </p:ext>
    </p:extLst>
  </p:cSld>
  <p:clrMapOvr>
    <a:masterClrMapping/>
  </p:clrMapOvr>
  <p:transition spd="med">
    <p:cover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0" y="6781800"/>
            <a:ext cx="9144000" cy="762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grpSp>
        <p:nvGrpSpPr>
          <p:cNvPr id="2" name="Group 25"/>
          <p:cNvGrpSpPr>
            <a:grpSpLocks/>
          </p:cNvGrpSpPr>
          <p:nvPr/>
        </p:nvGrpSpPr>
        <p:grpSpPr bwMode="auto">
          <a:xfrm>
            <a:off x="8610600" y="-457200"/>
            <a:ext cx="538163" cy="7239000"/>
            <a:chOff x="8610600" y="-457199"/>
            <a:chExt cx="538588" cy="7238999"/>
          </a:xfrm>
        </p:grpSpPr>
        <p:sp>
          <p:nvSpPr>
            <p:cNvPr id="17418" name="Rectangle 23"/>
            <p:cNvSpPr>
              <a:spLocks noChangeArrowheads="1"/>
            </p:cNvSpPr>
            <p:nvPr/>
          </p:nvSpPr>
          <p:spPr bwMode="auto">
            <a:xfrm>
              <a:off x="8610600" y="3048000"/>
              <a:ext cx="533400" cy="3733800"/>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17419" name="Text Box 6"/>
            <p:cNvSpPr txBox="1">
              <a:spLocks noChangeArrowheads="1"/>
            </p:cNvSpPr>
            <p:nvPr/>
          </p:nvSpPr>
          <p:spPr bwMode="auto">
            <a:xfrm rot="-5400000">
              <a:off x="6144397" y="2024410"/>
              <a:ext cx="5486400" cy="523182"/>
            </a:xfrm>
            <a:prstGeom prst="rect">
              <a:avLst/>
            </a:prstGeom>
            <a:noFill/>
            <a:ln w="9525">
              <a:noFill/>
              <a:miter lim="800000"/>
              <a:headEnd/>
              <a:tailEnd/>
            </a:ln>
          </p:spPr>
          <p:txBody>
            <a:bodyPr anchor="b" anchorCtr="1">
              <a:spAutoFit/>
            </a:bodyPr>
            <a:lstStyle/>
            <a:p>
              <a:pPr eaLnBrk="0" hangingPunct="0">
                <a:spcBef>
                  <a:spcPct val="50000"/>
                </a:spcBef>
              </a:pPr>
              <a:r>
                <a:rPr lang="fr-FR" sz="2800"/>
                <a:t>Surfaces nano-structuré</a:t>
              </a:r>
              <a:r>
                <a:rPr lang="ro-RO" sz="2800"/>
                <a:t>e</a:t>
              </a:r>
              <a:r>
                <a:rPr lang="fr-FR" sz="2800"/>
                <a:t>s</a:t>
              </a:r>
              <a:endParaRPr lang="en-US" sz="2800">
                <a:latin typeface="Century Gothic" pitchFamily="34" charset="0"/>
              </a:endParaRPr>
            </a:p>
          </p:txBody>
        </p:sp>
      </p:grpSp>
      <p:pic>
        <p:nvPicPr>
          <p:cNvPr id="17412" name="Picture 14"/>
          <p:cNvPicPr>
            <a:picLocks noChangeAspect="1" noChangeArrowheads="1"/>
          </p:cNvPicPr>
          <p:nvPr/>
        </p:nvPicPr>
        <p:blipFill>
          <a:blip r:embed="rId2" cstate="print"/>
          <a:srcRect/>
          <a:stretch>
            <a:fillRect/>
          </a:stretch>
        </p:blipFill>
        <p:spPr bwMode="auto">
          <a:xfrm>
            <a:off x="5334000" y="4572000"/>
            <a:ext cx="3124200" cy="1458913"/>
          </a:xfrm>
          <a:prstGeom prst="rect">
            <a:avLst/>
          </a:prstGeom>
          <a:noFill/>
          <a:ln w="9525">
            <a:noFill/>
            <a:miter lim="800000"/>
            <a:headEnd/>
            <a:tailEnd/>
          </a:ln>
        </p:spPr>
      </p:pic>
      <p:pic>
        <p:nvPicPr>
          <p:cNvPr id="17413" name="Picture 15"/>
          <p:cNvPicPr>
            <a:picLocks noChangeAspect="1" noChangeArrowheads="1"/>
          </p:cNvPicPr>
          <p:nvPr/>
        </p:nvPicPr>
        <p:blipFill>
          <a:blip r:embed="rId3" cstate="print"/>
          <a:srcRect/>
          <a:stretch>
            <a:fillRect/>
          </a:stretch>
        </p:blipFill>
        <p:spPr bwMode="auto">
          <a:xfrm>
            <a:off x="304800" y="3429000"/>
            <a:ext cx="4852988" cy="2884488"/>
          </a:xfrm>
          <a:prstGeom prst="rect">
            <a:avLst/>
          </a:prstGeom>
          <a:noFill/>
          <a:ln w="9525">
            <a:noFill/>
            <a:miter lim="800000"/>
            <a:headEnd/>
            <a:tailEnd/>
          </a:ln>
        </p:spPr>
      </p:pic>
      <p:pic>
        <p:nvPicPr>
          <p:cNvPr id="17414" name="Picture 24"/>
          <p:cNvPicPr>
            <a:picLocks noChangeAspect="1" noChangeArrowheads="1"/>
          </p:cNvPicPr>
          <p:nvPr/>
        </p:nvPicPr>
        <p:blipFill>
          <a:blip r:embed="rId4" cstate="print"/>
          <a:srcRect/>
          <a:stretch>
            <a:fillRect/>
          </a:stretch>
        </p:blipFill>
        <p:spPr bwMode="auto">
          <a:xfrm>
            <a:off x="838200" y="533400"/>
            <a:ext cx="2971800" cy="2155825"/>
          </a:xfrm>
          <a:prstGeom prst="rect">
            <a:avLst/>
          </a:prstGeom>
          <a:noFill/>
          <a:ln w="9525">
            <a:noFill/>
            <a:miter lim="800000"/>
            <a:headEnd/>
            <a:tailEnd/>
          </a:ln>
        </p:spPr>
      </p:pic>
      <p:pic>
        <p:nvPicPr>
          <p:cNvPr id="17415" name="Picture 22"/>
          <p:cNvPicPr>
            <a:picLocks noChangeAspect="1" noChangeArrowheads="1"/>
          </p:cNvPicPr>
          <p:nvPr/>
        </p:nvPicPr>
        <p:blipFill>
          <a:blip r:embed="rId5" cstate="print"/>
          <a:srcRect/>
          <a:stretch>
            <a:fillRect/>
          </a:stretch>
        </p:blipFill>
        <p:spPr bwMode="auto">
          <a:xfrm>
            <a:off x="4572000" y="533400"/>
            <a:ext cx="3505200" cy="2133600"/>
          </a:xfrm>
          <a:prstGeom prst="rect">
            <a:avLst/>
          </a:prstGeom>
          <a:noFill/>
          <a:ln w="9525">
            <a:noFill/>
            <a:miter lim="800000"/>
            <a:headEnd/>
            <a:tailEnd/>
          </a:ln>
        </p:spPr>
      </p:pic>
      <p:sp>
        <p:nvSpPr>
          <p:cNvPr id="17416" name="TextBox 9"/>
          <p:cNvSpPr txBox="1">
            <a:spLocks noChangeArrowheads="1"/>
          </p:cNvSpPr>
          <p:nvPr/>
        </p:nvSpPr>
        <p:spPr bwMode="auto">
          <a:xfrm>
            <a:off x="2286000" y="2819400"/>
            <a:ext cx="407988" cy="461963"/>
          </a:xfrm>
          <a:prstGeom prst="rect">
            <a:avLst/>
          </a:prstGeom>
          <a:noFill/>
          <a:ln w="9525">
            <a:noFill/>
            <a:miter lim="800000"/>
            <a:headEnd/>
            <a:tailEnd/>
          </a:ln>
        </p:spPr>
        <p:txBody>
          <a:bodyPr wrap="none">
            <a:spAutoFit/>
          </a:bodyPr>
          <a:lstStyle/>
          <a:p>
            <a:r>
              <a:rPr lang="ro-RO"/>
              <a:t>A</a:t>
            </a:r>
            <a:endParaRPr lang="en-GB"/>
          </a:p>
        </p:txBody>
      </p:sp>
      <p:sp>
        <p:nvSpPr>
          <p:cNvPr id="17417" name="TextBox 10"/>
          <p:cNvSpPr txBox="1">
            <a:spLocks noChangeArrowheads="1"/>
          </p:cNvSpPr>
          <p:nvPr/>
        </p:nvSpPr>
        <p:spPr bwMode="auto">
          <a:xfrm>
            <a:off x="6096000" y="2743200"/>
            <a:ext cx="407988" cy="461963"/>
          </a:xfrm>
          <a:prstGeom prst="rect">
            <a:avLst/>
          </a:prstGeom>
          <a:noFill/>
          <a:ln w="9525">
            <a:noFill/>
            <a:miter lim="800000"/>
            <a:headEnd/>
            <a:tailEnd/>
          </a:ln>
        </p:spPr>
        <p:txBody>
          <a:bodyPr wrap="none">
            <a:spAutoFit/>
          </a:bodyPr>
          <a:lstStyle/>
          <a:p>
            <a:r>
              <a:rPr lang="ro-RO"/>
              <a:t>B</a:t>
            </a:r>
            <a:endParaRPr lang="en-GB"/>
          </a:p>
        </p:txBody>
      </p:sp>
    </p:spTree>
  </p:cSld>
  <p:clrMapOvr>
    <a:masterClrMapping/>
  </p:clrMapOvr>
  <p:transition spd="med">
    <p:cover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3429178"/>
            <a:ext cx="532876" cy="3428822"/>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024527" y="2316198"/>
            <a:ext cx="5756346" cy="584200"/>
          </a:xfrm>
          <a:prstGeom prst="rect">
            <a:avLst/>
          </a:prstGeom>
          <a:noFill/>
          <a:ln w="9525">
            <a:noFill/>
            <a:miter lim="800000"/>
            <a:headEnd/>
            <a:tailEnd/>
          </a:ln>
        </p:spPr>
        <p:txBody>
          <a:bodyPr anchor="b" anchorCtr="1">
            <a:spAutoFit/>
          </a:bodyPr>
          <a:lstStyle/>
          <a:p>
            <a:pPr eaLnBrk="0" hangingPunct="0">
              <a:spcBef>
                <a:spcPct val="50000"/>
              </a:spcBef>
            </a:pPr>
            <a:r>
              <a:rPr lang="fr-FR" sz="3200" dirty="0"/>
              <a:t>Surfaces </a:t>
            </a:r>
            <a:r>
              <a:rPr lang="fr-FR" sz="3200" dirty="0" err="1"/>
              <a:t>nano-structuré</a:t>
            </a:r>
            <a:r>
              <a:rPr lang="ro-RO" sz="3200" dirty="0"/>
              <a:t>e</a:t>
            </a:r>
            <a:r>
              <a:rPr lang="fr-FR" sz="3200" dirty="0"/>
              <a:t>s</a:t>
            </a:r>
            <a:endParaRPr lang="en-US" sz="3200" dirty="0">
              <a:latin typeface="Century Gothic" pitchFamily="34" charset="0"/>
            </a:endParaRPr>
          </a:p>
        </p:txBody>
      </p:sp>
      <p:pic>
        <p:nvPicPr>
          <p:cNvPr id="2119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251038"/>
            <a:ext cx="2957513" cy="2305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11972"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1999" y="270088"/>
            <a:ext cx="3076575" cy="2381250"/>
          </a:xfrm>
          <a:prstGeom prst="rect">
            <a:avLst/>
          </a:prstGeom>
          <a:noFill/>
          <a:extLst>
            <a:ext uri="{909E8E84-426E-40DD-AFC4-6F175D3DCCD1}">
              <a14:hiddenFill xmlns:a14="http://schemas.microsoft.com/office/drawing/2010/main" xmlns="">
                <a:solidFill>
                  <a:srgbClr val="FFFFFF"/>
                </a:solidFill>
              </a14:hiddenFill>
            </a:ext>
          </a:extLst>
        </p:spPr>
      </p:pic>
      <p:pic>
        <p:nvPicPr>
          <p:cNvPr id="211973"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02199" y="2871632"/>
            <a:ext cx="8001001" cy="3627534"/>
          </a:xfrm>
          <a:prstGeom prst="rect">
            <a:avLst/>
          </a:prstGeom>
          <a:noFill/>
          <a:extLst>
            <a:ext uri="{909E8E84-426E-40DD-AFC4-6F175D3DCCD1}">
              <a14:hiddenFill xmlns:a14="http://schemas.microsoft.com/office/drawing/2010/main" xmlns="">
                <a:solidFill>
                  <a:srgbClr val="FFFFFF"/>
                </a:solidFill>
              </a14:hiddenFill>
            </a:ext>
          </a:extLst>
        </p:spPr>
      </p:pic>
      <p:pic>
        <p:nvPicPr>
          <p:cNvPr id="21197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8176" y="2871632"/>
            <a:ext cx="2681287" cy="36721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8278210"/>
      </p:ext>
    </p:extLst>
  </p:cSld>
  <p:clrMapOvr>
    <a:masterClrMapping/>
  </p:clrMapOvr>
  <p:transition spd="med">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457199" y="685800"/>
            <a:ext cx="4730097"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5410200" y="1143000"/>
            <a:ext cx="3124200" cy="1384995"/>
          </a:xfrm>
          <a:prstGeom prst="rect">
            <a:avLst/>
          </a:prstGeom>
          <a:noFill/>
        </p:spPr>
        <p:txBody>
          <a:bodyPr wrap="square" rtlCol="0">
            <a:spAutoFit/>
          </a:bodyPr>
          <a:lstStyle/>
          <a:p>
            <a:r>
              <a:rPr lang="fr-FR" sz="1200" dirty="0"/>
              <a:t>Variation de l’intensité du signal diffracté par le réseau au cours de sa formation. Le signal croît avec les structures lorsque le film est irradié avec un système d’interférences et décroît à chaque fois que le système d’interférences est stoppé</a:t>
            </a:r>
            <a:endParaRPr lang="en-US" sz="1200" dirty="0"/>
          </a:p>
        </p:txBody>
      </p:sp>
      <p:sp>
        <p:nvSpPr>
          <p:cNvPr id="4" name="Rectangle 8"/>
          <p:cNvSpPr>
            <a:spLocks noChangeArrowheads="1"/>
          </p:cNvSpPr>
          <p:nvPr/>
        </p:nvSpPr>
        <p:spPr bwMode="auto">
          <a:xfrm>
            <a:off x="8610600" y="3429178"/>
            <a:ext cx="532876" cy="3428822"/>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5" name="Text Box 6"/>
          <p:cNvSpPr txBox="1">
            <a:spLocks noChangeArrowheads="1"/>
          </p:cNvSpPr>
          <p:nvPr/>
        </p:nvSpPr>
        <p:spPr bwMode="auto">
          <a:xfrm rot="16200000">
            <a:off x="6024527" y="2316198"/>
            <a:ext cx="5756346" cy="584200"/>
          </a:xfrm>
          <a:prstGeom prst="rect">
            <a:avLst/>
          </a:prstGeom>
          <a:noFill/>
          <a:ln w="9525">
            <a:noFill/>
            <a:miter lim="800000"/>
            <a:headEnd/>
            <a:tailEnd/>
          </a:ln>
        </p:spPr>
        <p:txBody>
          <a:bodyPr anchor="b" anchorCtr="1">
            <a:spAutoFit/>
          </a:bodyPr>
          <a:lstStyle/>
          <a:p>
            <a:pPr eaLnBrk="0" hangingPunct="0">
              <a:spcBef>
                <a:spcPct val="50000"/>
              </a:spcBef>
            </a:pPr>
            <a:r>
              <a:rPr lang="fr-FR" sz="3200" dirty="0"/>
              <a:t>Surfaces </a:t>
            </a:r>
            <a:r>
              <a:rPr lang="fr-FR" sz="3200" dirty="0" err="1"/>
              <a:t>nano-structuré</a:t>
            </a:r>
            <a:r>
              <a:rPr lang="ro-RO" sz="3200" dirty="0"/>
              <a:t>e</a:t>
            </a:r>
            <a:r>
              <a:rPr lang="fr-FR" sz="3200" dirty="0"/>
              <a:t>s</a:t>
            </a:r>
            <a:endParaRPr lang="en-US" sz="3200" dirty="0">
              <a:latin typeface="Century Gothic" pitchFamily="34" charset="0"/>
            </a:endParaRPr>
          </a:p>
        </p:txBody>
      </p:sp>
      <p:pic>
        <p:nvPicPr>
          <p:cNvPr id="2160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3581400"/>
            <a:ext cx="6128152" cy="29528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81304897"/>
      </p:ext>
    </p:extLst>
  </p:cSld>
  <p:clrMapOvr>
    <a:masterClrMapping/>
  </p:clrMapOvr>
  <p:transition spd="med">
    <p:cover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8610600" y="3429178"/>
            <a:ext cx="532876" cy="3428822"/>
          </a:xfrm>
          <a:prstGeom prst="rect">
            <a:avLst/>
          </a:prstGeom>
          <a:solidFill>
            <a:srgbClr val="5F5F5F"/>
          </a:solidFill>
          <a:ln w="9525">
            <a:solidFill>
              <a:srgbClr val="5F5F5F"/>
            </a:solidFill>
            <a:miter lim="800000"/>
            <a:headEnd/>
            <a:tailEnd/>
          </a:ln>
        </p:spPr>
        <p:txBody>
          <a:bodyPr wrap="none" anchor="ctr"/>
          <a:lstStyle/>
          <a:p>
            <a:pPr eaLnBrk="0" hangingPunct="0">
              <a:spcBef>
                <a:spcPct val="50000"/>
              </a:spcBef>
            </a:pPr>
            <a:endParaRPr lang="ro-RO"/>
          </a:p>
        </p:txBody>
      </p:sp>
      <p:sp>
        <p:nvSpPr>
          <p:cNvPr id="3" name="Text Box 6"/>
          <p:cNvSpPr txBox="1">
            <a:spLocks noChangeArrowheads="1"/>
          </p:cNvSpPr>
          <p:nvPr/>
        </p:nvSpPr>
        <p:spPr bwMode="auto">
          <a:xfrm rot="16200000">
            <a:off x="6024527" y="2316198"/>
            <a:ext cx="5756346" cy="584200"/>
          </a:xfrm>
          <a:prstGeom prst="rect">
            <a:avLst/>
          </a:prstGeom>
          <a:noFill/>
          <a:ln w="9525">
            <a:noFill/>
            <a:miter lim="800000"/>
            <a:headEnd/>
            <a:tailEnd/>
          </a:ln>
        </p:spPr>
        <p:txBody>
          <a:bodyPr anchor="b" anchorCtr="1">
            <a:spAutoFit/>
          </a:bodyPr>
          <a:lstStyle/>
          <a:p>
            <a:pPr eaLnBrk="0" hangingPunct="0">
              <a:spcBef>
                <a:spcPct val="50000"/>
              </a:spcBef>
            </a:pPr>
            <a:r>
              <a:rPr lang="fr-FR" sz="3200" dirty="0"/>
              <a:t>Surfaces </a:t>
            </a:r>
            <a:r>
              <a:rPr lang="fr-FR" sz="3200" dirty="0" err="1"/>
              <a:t>nano-structuré</a:t>
            </a:r>
            <a:r>
              <a:rPr lang="ro-RO" sz="3200" dirty="0"/>
              <a:t>e</a:t>
            </a:r>
            <a:r>
              <a:rPr lang="fr-FR" sz="3200" dirty="0"/>
              <a:t>s</a:t>
            </a:r>
            <a:endParaRPr lang="en-US" sz="3200" dirty="0">
              <a:latin typeface="Century Gothic" pitchFamily="34" charset="0"/>
            </a:endParaRPr>
          </a:p>
        </p:txBody>
      </p:sp>
      <p:pic>
        <p:nvPicPr>
          <p:cNvPr id="214017"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799" y="846136"/>
            <a:ext cx="8029575" cy="5707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996400" y="161925"/>
            <a:ext cx="6731330" cy="461665"/>
          </a:xfrm>
          <a:prstGeom prst="rect">
            <a:avLst/>
          </a:prstGeom>
          <a:noFill/>
        </p:spPr>
        <p:txBody>
          <a:bodyPr wrap="none" rtlCol="0">
            <a:spAutoFit/>
          </a:bodyPr>
          <a:lstStyle/>
          <a:p>
            <a:r>
              <a:rPr lang="fr-FR" dirty="0" smtClean="0">
                <a:solidFill>
                  <a:srgbClr val="FFFF00"/>
                </a:solidFill>
              </a:rPr>
              <a:t>Irradiation laser en pulse (INFLPR Bucuresti)</a:t>
            </a:r>
            <a:endParaRPr lang="fr-FR" dirty="0">
              <a:solidFill>
                <a:srgbClr val="FFFF00"/>
              </a:solidFill>
            </a:endParaRPr>
          </a:p>
        </p:txBody>
      </p:sp>
    </p:spTree>
    <p:extLst>
      <p:ext uri="{BB962C8B-B14F-4D97-AF65-F5344CB8AC3E}">
        <p14:creationId xmlns:p14="http://schemas.microsoft.com/office/powerpoint/2010/main" xmlns="" val="3188278210"/>
      </p:ext>
    </p:extLst>
  </p:cSld>
  <p:clrMapOvr>
    <a:masterClrMapping/>
  </p:clrMapOvr>
  <p:transition spd="med">
    <p:cover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rgbClr val="DDDDDD"/>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rgbClr val="DDDDDD"/>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7936</TotalTime>
  <Words>882</Words>
  <Application>Microsoft Office PowerPoint</Application>
  <PresentationFormat>On-screen Show (4:3)</PresentationFormat>
  <Paragraphs>302</Paragraphs>
  <Slides>31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Default Design</vt:lpstr>
      <vt:lpstr>CS ChemDraw Drawing</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NICOLAE HURDUC</dc:creator>
  <cp:lastModifiedBy>User</cp:lastModifiedBy>
  <cp:revision>601</cp:revision>
  <cp:lastPrinted>2011-10-18T11:44:55Z</cp:lastPrinted>
  <dcterms:created xsi:type="dcterms:W3CDTF">1601-01-01T00:00:00Z</dcterms:created>
  <dcterms:modified xsi:type="dcterms:W3CDTF">2011-12-06T09:59:12Z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