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03" r:id="rId1"/>
  </p:sldMasterIdLst>
  <p:notesMasterIdLst>
    <p:notesMasterId r:id="rId42"/>
  </p:notesMasterIdLst>
  <p:handoutMasterIdLst>
    <p:handoutMasterId r:id="rId43"/>
  </p:handoutMasterIdLst>
  <p:sldIdLst>
    <p:sldId id="263" r:id="rId2"/>
    <p:sldId id="256" r:id="rId3"/>
    <p:sldId id="268" r:id="rId4"/>
    <p:sldId id="269" r:id="rId5"/>
    <p:sldId id="264" r:id="rId6"/>
    <p:sldId id="258" r:id="rId7"/>
    <p:sldId id="259" r:id="rId8"/>
    <p:sldId id="279" r:id="rId9"/>
    <p:sldId id="278" r:id="rId10"/>
    <p:sldId id="299" r:id="rId11"/>
    <p:sldId id="270" r:id="rId12"/>
    <p:sldId id="261" r:id="rId13"/>
    <p:sldId id="280" r:id="rId14"/>
    <p:sldId id="260" r:id="rId15"/>
    <p:sldId id="274" r:id="rId16"/>
    <p:sldId id="281" r:id="rId17"/>
    <p:sldId id="292" r:id="rId18"/>
    <p:sldId id="293" r:id="rId19"/>
    <p:sldId id="272" r:id="rId20"/>
    <p:sldId id="265" r:id="rId21"/>
    <p:sldId id="267" r:id="rId22"/>
    <p:sldId id="266" r:id="rId23"/>
    <p:sldId id="277" r:id="rId24"/>
    <p:sldId id="282" r:id="rId25"/>
    <p:sldId id="294" r:id="rId26"/>
    <p:sldId id="283" r:id="rId27"/>
    <p:sldId id="284" r:id="rId28"/>
    <p:sldId id="285" r:id="rId29"/>
    <p:sldId id="295" r:id="rId30"/>
    <p:sldId id="286" r:id="rId31"/>
    <p:sldId id="287" r:id="rId32"/>
    <p:sldId id="288" r:id="rId33"/>
    <p:sldId id="289" r:id="rId34"/>
    <p:sldId id="271" r:id="rId35"/>
    <p:sldId id="291" r:id="rId36"/>
    <p:sldId id="296" r:id="rId37"/>
    <p:sldId id="297" r:id="rId38"/>
    <p:sldId id="275" r:id="rId39"/>
    <p:sldId id="290" r:id="rId40"/>
    <p:sldId id="298" r:id="rId41"/>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017" autoAdjust="0"/>
    <p:restoredTop sz="94621" autoAdjust="0"/>
  </p:normalViewPr>
  <p:slideViewPr>
    <p:cSldViewPr>
      <p:cViewPr varScale="1">
        <p:scale>
          <a:sx n="68" d="100"/>
          <a:sy n="68" d="100"/>
        </p:scale>
        <p:origin x="-37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6" d="100"/>
          <a:sy n="86" d="100"/>
        </p:scale>
        <p:origin x="-3810"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fr-CA"/>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9A4867C-1871-453E-B43B-B257D4E4469D}" type="datetimeFigureOut">
              <a:rPr lang="fr-CA"/>
              <a:pPr>
                <a:defRPr/>
              </a:pPr>
              <a:t>2011-03-30</a:t>
            </a:fld>
            <a:endParaRPr lang="fr-CA"/>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fr-CA"/>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67BEF91-88B1-4B82-B688-2A5861799369}" type="slidenum">
              <a:rPr lang="fr-CA"/>
              <a:pPr>
                <a:defRPr/>
              </a:pPr>
              <a:t>‹#›</a:t>
            </a:fld>
            <a:endParaRPr lang="fr-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35" tIns="45718" rIns="91435" bIns="45718" rtlCol="0"/>
          <a:lstStyle>
            <a:lvl1pPr algn="l">
              <a:defRPr sz="1200">
                <a:latin typeface="Arial" charset="0"/>
                <a:cs typeface="Arial" charset="0"/>
              </a:defRPr>
            </a:lvl1pPr>
          </a:lstStyle>
          <a:p>
            <a:pPr>
              <a:defRPr/>
            </a:pPr>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35" tIns="45718" rIns="91435" bIns="45718" rtlCol="0"/>
          <a:lstStyle>
            <a:lvl1pPr algn="r">
              <a:defRPr sz="1200">
                <a:latin typeface="Arial" charset="0"/>
                <a:cs typeface="Arial" charset="0"/>
              </a:defRPr>
            </a:lvl1pPr>
          </a:lstStyle>
          <a:p>
            <a:pPr>
              <a:defRPr/>
            </a:pPr>
            <a:fld id="{F6E45E9E-C7A4-46E1-938F-3F00AF05AA59}" type="datetimeFigureOut">
              <a:rPr lang="fr-CA"/>
              <a:pPr>
                <a:defRPr/>
              </a:pPr>
              <a:t>2011-03-30</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5" tIns="45718" rIns="91435" bIns="45718" rtlCol="0" anchor="ctr"/>
          <a:lstStyle/>
          <a:p>
            <a:pPr lvl="0"/>
            <a:endParaRPr lang="fr-CA"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35" tIns="45718" rIns="91435" bIns="45718"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CA" noProof="0" smtClean="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35" tIns="45718" rIns="91435" bIns="45718" rtlCol="0" anchor="b"/>
          <a:lstStyle>
            <a:lvl1pPr algn="l">
              <a:defRPr sz="1200">
                <a:latin typeface="Arial" charset="0"/>
                <a:cs typeface="Arial" charset="0"/>
              </a:defRPr>
            </a:lvl1pPr>
          </a:lstStyle>
          <a:p>
            <a:pPr>
              <a:defRPr/>
            </a:pPr>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35" tIns="45718" rIns="91435" bIns="45718" rtlCol="0" anchor="b"/>
          <a:lstStyle>
            <a:lvl1pPr algn="r">
              <a:defRPr sz="1200">
                <a:latin typeface="Arial" charset="0"/>
                <a:cs typeface="Arial" charset="0"/>
              </a:defRPr>
            </a:lvl1pPr>
          </a:lstStyle>
          <a:p>
            <a:pPr>
              <a:defRPr/>
            </a:pPr>
            <a:fld id="{422ACED1-B4F6-4C01-9BB7-E27DC3C2BB39}" type="slidenum">
              <a:rPr lang="fr-CA"/>
              <a:pPr>
                <a:defRPr/>
              </a:pPr>
              <a:t>‹#›</a:t>
            </a:fld>
            <a:endParaRPr lang="fr-C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608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marL="228600" indent="-228600">
              <a:buFontTx/>
              <a:buAutoNum type="arabicParenR"/>
            </a:pPr>
            <a:r>
              <a:rPr lang="fr-CA" smtClean="0"/>
              <a:t>plasma sources... both the technology and their modelling</a:t>
            </a:r>
          </a:p>
          <a:p>
            <a:pPr marL="228600" indent="-228600">
              <a:buFontTx/>
              <a:buAutoNum type="arabicParenR"/>
            </a:pPr>
            <a:r>
              <a:rPr lang="fr-CA" smtClean="0"/>
              <a:t>abatement... commercialize by Air Liquide; sterilization... well advance looking for partner</a:t>
            </a:r>
          </a:p>
        </p:txBody>
      </p:sp>
      <p:sp>
        <p:nvSpPr>
          <p:cNvPr id="4608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2CFB775-A116-4F53-963E-E853440186E0}" type="slidenum">
              <a:rPr lang="fr-CA" smtClean="0">
                <a:latin typeface="Arial" pitchFamily="34" charset="0"/>
                <a:cs typeface="Arial" pitchFamily="34" charset="0"/>
              </a:rPr>
              <a:pPr/>
              <a:t>3</a:t>
            </a:fld>
            <a:endParaRPr lang="fr-CA"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710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CA" smtClean="0"/>
              <a:t>1 eV and 10</a:t>
            </a:r>
            <a:r>
              <a:rPr lang="fr-CA" baseline="30000" smtClean="0"/>
              <a:t>10 </a:t>
            </a:r>
            <a:r>
              <a:rPr lang="fr-CA" smtClean="0"/>
              <a:t>cubic centimeters: Debye length 0.07 mm</a:t>
            </a:r>
          </a:p>
        </p:txBody>
      </p:sp>
      <p:sp>
        <p:nvSpPr>
          <p:cNvPr id="4710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64D9BC-FFCE-41A2-9DA8-80C337C66622}" type="slidenum">
              <a:rPr lang="fr-CA" smtClean="0">
                <a:latin typeface="Arial" pitchFamily="34" charset="0"/>
                <a:cs typeface="Arial" pitchFamily="34" charset="0"/>
              </a:rPr>
              <a:pPr/>
              <a:t>4</a:t>
            </a:fld>
            <a:endParaRPr lang="fr-CA"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813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CA" smtClean="0"/>
              <a:t>Outline of this section (1 out of 3 sections)</a:t>
            </a:r>
          </a:p>
        </p:txBody>
      </p:sp>
      <p:sp>
        <p:nvSpPr>
          <p:cNvPr id="4813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65E7C3-D8E9-47EC-9606-17B07F37B2DE}" type="slidenum">
              <a:rPr lang="fr-CA" smtClean="0">
                <a:latin typeface="Arial" pitchFamily="34" charset="0"/>
                <a:cs typeface="Arial" pitchFamily="34" charset="0"/>
              </a:rPr>
              <a:pPr/>
              <a:t>5</a:t>
            </a:fld>
            <a:endParaRPr lang="fr-CA"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915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marL="228600" indent="-228600">
              <a:buFontTx/>
              <a:buAutoNum type="arabicParenR"/>
            </a:pPr>
            <a:r>
              <a:rPr lang="fr-CA" smtClean="0"/>
              <a:t>plasma sources... both the technology and their modelling</a:t>
            </a:r>
          </a:p>
          <a:p>
            <a:pPr marL="228600" indent="-228600">
              <a:buFontTx/>
              <a:buAutoNum type="arabicParenR"/>
            </a:pPr>
            <a:r>
              <a:rPr lang="fr-CA" smtClean="0"/>
              <a:t>abatement... commercialize by Air Liquide; sterilization... well advance looking for partner</a:t>
            </a:r>
          </a:p>
        </p:txBody>
      </p:sp>
      <p:sp>
        <p:nvSpPr>
          <p:cNvPr id="4915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1075157-C79C-4A00-B81E-60258762FBB7}" type="slidenum">
              <a:rPr lang="fr-CA" smtClean="0">
                <a:latin typeface="Arial" pitchFamily="34" charset="0"/>
                <a:cs typeface="Arial" pitchFamily="34" charset="0"/>
              </a:rPr>
              <a:pPr/>
              <a:t>18</a:t>
            </a:fld>
            <a:endParaRPr lang="fr-CA"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017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CA" smtClean="0"/>
              <a:t>scrubber: to clean (remove chemical byproducts in a safe way)</a:t>
            </a:r>
          </a:p>
        </p:txBody>
      </p:sp>
      <p:sp>
        <p:nvSpPr>
          <p:cNvPr id="5018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176DDD-20F0-4360-93BA-A2B9CFE1950D}" type="slidenum">
              <a:rPr lang="fr-CA" smtClean="0">
                <a:latin typeface="Arial" pitchFamily="34" charset="0"/>
                <a:cs typeface="Arial" pitchFamily="34" charset="0"/>
              </a:rPr>
              <a:pPr/>
              <a:t>19</a:t>
            </a:fld>
            <a:endParaRPr lang="fr-CA"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120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marL="228600" indent="-228600">
              <a:buFontTx/>
              <a:buAutoNum type="arabicParenR"/>
            </a:pPr>
            <a:r>
              <a:rPr lang="fr-CA" smtClean="0"/>
              <a:t>plasma sources... both the technology and their modelling</a:t>
            </a:r>
          </a:p>
          <a:p>
            <a:pPr marL="228600" indent="-228600">
              <a:buFontTx/>
              <a:buAutoNum type="arabicParenR"/>
            </a:pPr>
            <a:r>
              <a:rPr lang="fr-CA" smtClean="0"/>
              <a:t>abatement... commercialize by Air Liquide; sterilization... well advance looking for partner</a:t>
            </a:r>
          </a:p>
        </p:txBody>
      </p:sp>
      <p:sp>
        <p:nvSpPr>
          <p:cNvPr id="5120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C71A8D-60D4-475B-B3A4-B1ABC1C828AF}" type="slidenum">
              <a:rPr lang="fr-CA" smtClean="0">
                <a:latin typeface="Arial" pitchFamily="34" charset="0"/>
                <a:cs typeface="Arial" pitchFamily="34" charset="0"/>
              </a:rPr>
              <a:pPr/>
              <a:t>25</a:t>
            </a:fld>
            <a:endParaRPr lang="fr-CA"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222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marL="228600" indent="-228600">
              <a:buFontTx/>
              <a:buAutoNum type="arabicParenR"/>
            </a:pPr>
            <a:r>
              <a:rPr lang="fr-CA" smtClean="0"/>
              <a:t>plasma sources... both the technology and their modelling</a:t>
            </a:r>
          </a:p>
          <a:p>
            <a:pPr marL="228600" indent="-228600">
              <a:buFontTx/>
              <a:buAutoNum type="arabicParenR"/>
            </a:pPr>
            <a:r>
              <a:rPr lang="fr-CA" smtClean="0"/>
              <a:t>abatement... commercialize by Air Liquide; sterilization... well advance looking for partner</a:t>
            </a:r>
          </a:p>
        </p:txBody>
      </p:sp>
      <p:sp>
        <p:nvSpPr>
          <p:cNvPr id="5222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18CB914-7D2B-4629-A2FE-5391631F1018}" type="slidenum">
              <a:rPr lang="fr-CA" smtClean="0">
                <a:latin typeface="Arial" pitchFamily="34" charset="0"/>
                <a:cs typeface="Arial" pitchFamily="34" charset="0"/>
              </a:rPr>
              <a:pPr/>
              <a:t>36</a:t>
            </a:fld>
            <a:endParaRPr lang="fr-CA"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fr-FR" smtClean="0"/>
              <a:t>Cliquez pour modifier le style du titre</a:t>
            </a:r>
            <a:endParaRPr lang="en-US"/>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a:p>
        </p:txBody>
      </p:sp>
      <p:sp>
        <p:nvSpPr>
          <p:cNvPr id="4" name="Espace réservé de la date 13"/>
          <p:cNvSpPr>
            <a:spLocks noGrp="1"/>
          </p:cNvSpPr>
          <p:nvPr>
            <p:ph type="dt" sz="half" idx="10"/>
          </p:nvPr>
        </p:nvSpPr>
        <p:spPr/>
        <p:txBody>
          <a:bodyPr/>
          <a:lstStyle>
            <a:lvl1pPr>
              <a:defRPr/>
            </a:lvl1pPr>
          </a:lstStyle>
          <a:p>
            <a:pPr>
              <a:defRPr/>
            </a:pPr>
            <a:fld id="{38A7C9D4-00FD-484D-A9AE-041B3C3FF33A}" type="datetime1">
              <a:rPr lang="fr-CA"/>
              <a:pPr>
                <a:defRPr/>
              </a:pPr>
              <a:t>2011-03-30</a:t>
            </a:fld>
            <a:endParaRPr lang="fr-CA"/>
          </a:p>
        </p:txBody>
      </p:sp>
      <p:sp>
        <p:nvSpPr>
          <p:cNvPr id="5" name="Espace réservé du pied de page 2"/>
          <p:cNvSpPr>
            <a:spLocks noGrp="1"/>
          </p:cNvSpPr>
          <p:nvPr>
            <p:ph type="ftr" sz="quarter" idx="11"/>
          </p:nvPr>
        </p:nvSpPr>
        <p:spPr/>
        <p:txBody>
          <a:bodyPr/>
          <a:lstStyle>
            <a:lvl1pPr>
              <a:defRPr/>
            </a:lvl1pPr>
          </a:lstStyle>
          <a:p>
            <a:pPr>
              <a:defRPr/>
            </a:pPr>
            <a:endParaRPr lang="fr-CA"/>
          </a:p>
        </p:txBody>
      </p:sp>
      <p:sp>
        <p:nvSpPr>
          <p:cNvPr id="6" name="Espace réservé du numéro de diapositive 22"/>
          <p:cNvSpPr>
            <a:spLocks noGrp="1"/>
          </p:cNvSpPr>
          <p:nvPr>
            <p:ph type="sldNum" sz="quarter" idx="12"/>
          </p:nvPr>
        </p:nvSpPr>
        <p:spPr/>
        <p:txBody>
          <a:bodyPr/>
          <a:lstStyle>
            <a:lvl1pPr>
              <a:defRPr/>
            </a:lvl1pPr>
          </a:lstStyle>
          <a:p>
            <a:pPr>
              <a:defRPr/>
            </a:pPr>
            <a:fld id="{7EAB6385-BFAF-4737-A131-B92BF731E4DA}" type="slidenum">
              <a:rPr lang="fr-CA"/>
              <a:pPr>
                <a:defRPr/>
              </a:pPr>
              <a:t>‹#›</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fld id="{5D0CD636-D3DC-4CD3-A5E5-8337745BFABF}" type="datetime1">
              <a:rPr lang="fr-CA"/>
              <a:pPr>
                <a:defRPr/>
              </a:pPr>
              <a:t>2011-03-30</a:t>
            </a:fld>
            <a:endParaRPr lang="fr-CA"/>
          </a:p>
        </p:txBody>
      </p:sp>
      <p:sp>
        <p:nvSpPr>
          <p:cNvPr id="5" name="Espace réservé du pied de page 2"/>
          <p:cNvSpPr>
            <a:spLocks noGrp="1"/>
          </p:cNvSpPr>
          <p:nvPr>
            <p:ph type="ftr" sz="quarter" idx="11"/>
          </p:nvPr>
        </p:nvSpPr>
        <p:spPr/>
        <p:txBody>
          <a:bodyPr/>
          <a:lstStyle>
            <a:lvl1pPr>
              <a:defRPr/>
            </a:lvl1pPr>
          </a:lstStyle>
          <a:p>
            <a:pPr>
              <a:defRPr/>
            </a:pPr>
            <a:endParaRPr lang="fr-CA"/>
          </a:p>
        </p:txBody>
      </p:sp>
      <p:sp>
        <p:nvSpPr>
          <p:cNvPr id="6" name="Espace réservé du numéro de diapositive 22"/>
          <p:cNvSpPr>
            <a:spLocks noGrp="1"/>
          </p:cNvSpPr>
          <p:nvPr>
            <p:ph type="sldNum" sz="quarter" idx="12"/>
          </p:nvPr>
        </p:nvSpPr>
        <p:spPr/>
        <p:txBody>
          <a:bodyPr/>
          <a:lstStyle>
            <a:lvl1pPr>
              <a:defRPr/>
            </a:lvl1pPr>
          </a:lstStyle>
          <a:p>
            <a:pPr>
              <a:defRPr/>
            </a:pPr>
            <a:fld id="{DF018B61-9A7C-4A80-9218-D7C6E91FDAF1}" type="slidenum">
              <a:rPr lang="fr-CA"/>
              <a:pPr>
                <a:defRPr/>
              </a:pPr>
              <a:t>‹#›</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fld id="{00D17A0F-0129-41EF-BEFF-2157870A78E5}" type="datetime1">
              <a:rPr lang="fr-CA"/>
              <a:pPr>
                <a:defRPr/>
              </a:pPr>
              <a:t>2011-03-30</a:t>
            </a:fld>
            <a:endParaRPr lang="fr-CA"/>
          </a:p>
        </p:txBody>
      </p:sp>
      <p:sp>
        <p:nvSpPr>
          <p:cNvPr id="5" name="Espace réservé du pied de page 2"/>
          <p:cNvSpPr>
            <a:spLocks noGrp="1"/>
          </p:cNvSpPr>
          <p:nvPr>
            <p:ph type="ftr" sz="quarter" idx="11"/>
          </p:nvPr>
        </p:nvSpPr>
        <p:spPr/>
        <p:txBody>
          <a:bodyPr/>
          <a:lstStyle>
            <a:lvl1pPr>
              <a:defRPr/>
            </a:lvl1pPr>
          </a:lstStyle>
          <a:p>
            <a:pPr>
              <a:defRPr/>
            </a:pPr>
            <a:endParaRPr lang="fr-CA"/>
          </a:p>
        </p:txBody>
      </p:sp>
      <p:sp>
        <p:nvSpPr>
          <p:cNvPr id="6" name="Espace réservé du numéro de diapositive 22"/>
          <p:cNvSpPr>
            <a:spLocks noGrp="1"/>
          </p:cNvSpPr>
          <p:nvPr>
            <p:ph type="sldNum" sz="quarter" idx="12"/>
          </p:nvPr>
        </p:nvSpPr>
        <p:spPr/>
        <p:txBody>
          <a:bodyPr/>
          <a:lstStyle>
            <a:lvl1pPr>
              <a:defRPr/>
            </a:lvl1pPr>
          </a:lstStyle>
          <a:p>
            <a:pPr>
              <a:defRPr/>
            </a:pPr>
            <a:fld id="{EE982FFF-4F94-441B-A6AC-05ECF84A9319}" type="slidenum">
              <a:rPr lang="fr-CA"/>
              <a:pPr>
                <a:defRPr/>
              </a:pPr>
              <a:t>‹#›</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4" name="Image 6" descr="UdeM_Hexa.JPG"/>
          <p:cNvPicPr>
            <a:picLocks noChangeAspect="1"/>
          </p:cNvPicPr>
          <p:nvPr userDrawn="1"/>
        </p:nvPicPr>
        <p:blipFill>
          <a:blip r:embed="rId2" cstate="print">
            <a:clrChange>
              <a:clrFrom>
                <a:srgbClr val="FFFFFF"/>
              </a:clrFrom>
              <a:clrTo>
                <a:srgbClr val="FFFFFF">
                  <a:alpha val="0"/>
                </a:srgbClr>
              </a:clrTo>
            </a:clrChange>
          </a:blip>
          <a:srcRect/>
          <a:stretch>
            <a:fillRect/>
          </a:stretch>
        </p:blipFill>
        <p:spPr bwMode="auto">
          <a:xfrm>
            <a:off x="0" y="6376988"/>
            <a:ext cx="1022350" cy="481012"/>
          </a:xfrm>
          <a:prstGeom prst="rect">
            <a:avLst/>
          </a:prstGeom>
          <a:noFill/>
          <a:ln w="9525">
            <a:noFill/>
            <a:miter lim="800000"/>
            <a:headEnd/>
            <a:tailEnd/>
          </a:ln>
        </p:spPr>
      </p:pic>
      <p:sp>
        <p:nvSpPr>
          <p:cNvPr id="2" name="Titre 1"/>
          <p:cNvSpPr>
            <a:spLocks noGrp="1"/>
          </p:cNvSpPr>
          <p:nvPr>
            <p:ph type="title"/>
          </p:nvPr>
        </p:nvSpPr>
        <p:spPr/>
        <p:txBody>
          <a:bodyPr/>
          <a:lstStyle>
            <a:lvl1pPr>
              <a:defRPr sz="3200" baseline="0"/>
            </a:lvl1pPr>
          </a:lstStyle>
          <a:p>
            <a:r>
              <a:rPr lang="fr-FR" dirty="0" smtClean="0"/>
              <a:t>Cliquez pour modifier le style du titre</a:t>
            </a:r>
            <a:endParaRPr lang="en-US"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3"/>
          <p:cNvSpPr>
            <a:spLocks noGrp="1"/>
          </p:cNvSpPr>
          <p:nvPr>
            <p:ph type="dt" sz="half" idx="10"/>
          </p:nvPr>
        </p:nvSpPr>
        <p:spPr/>
        <p:txBody>
          <a:bodyPr/>
          <a:lstStyle>
            <a:lvl1pPr>
              <a:defRPr/>
            </a:lvl1pPr>
          </a:lstStyle>
          <a:p>
            <a:pPr>
              <a:defRPr/>
            </a:pPr>
            <a:fld id="{77D7359D-F4E1-4456-96C6-2A3D34548A75}" type="datetime1">
              <a:rPr lang="fr-CA"/>
              <a:pPr>
                <a:defRPr/>
              </a:pPr>
              <a:t>2011-03-30</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sz="1000" baseline="0"/>
            </a:lvl1pPr>
          </a:lstStyle>
          <a:p>
            <a:pPr>
              <a:defRPr/>
            </a:pPr>
            <a:fld id="{9CE0C184-6FC7-4476-B93D-820CC4CCA691}" type="slidenum">
              <a:rPr lang="fr-CA"/>
              <a:pPr>
                <a:defRPr/>
              </a:pPr>
              <a:t>‹#›</a:t>
            </a:fld>
            <a:endParaRPr lang="fr-CA"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8D25F98C-3242-423C-BE37-5C9D7A994A09}" type="datetime1">
              <a:rPr lang="fr-CA"/>
              <a:pPr>
                <a:defRPr/>
              </a:pPr>
              <a:t>2011-03-30</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E1B041B6-3553-4A4A-BD0B-71B0297C62ED}" type="slidenum">
              <a:rPr lang="fr-CA"/>
              <a:pPr>
                <a:defRPr/>
              </a:pPr>
              <a:t>‹#›</a:t>
            </a:fld>
            <a:endParaRPr lang="fr-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13"/>
          <p:cNvSpPr>
            <a:spLocks noGrp="1"/>
          </p:cNvSpPr>
          <p:nvPr>
            <p:ph type="dt" sz="half" idx="10"/>
          </p:nvPr>
        </p:nvSpPr>
        <p:spPr/>
        <p:txBody>
          <a:bodyPr/>
          <a:lstStyle>
            <a:lvl1pPr>
              <a:defRPr/>
            </a:lvl1pPr>
          </a:lstStyle>
          <a:p>
            <a:pPr>
              <a:defRPr/>
            </a:pPr>
            <a:fld id="{62014BDE-45F0-4DD0-A9C2-0BD6AB2CE97B}" type="datetime1">
              <a:rPr lang="fr-CA"/>
              <a:pPr>
                <a:defRPr/>
              </a:pPr>
              <a:t>2011-03-30</a:t>
            </a:fld>
            <a:endParaRPr lang="fr-CA"/>
          </a:p>
        </p:txBody>
      </p:sp>
      <p:sp>
        <p:nvSpPr>
          <p:cNvPr id="6" name="Espace réservé du pied de page 2"/>
          <p:cNvSpPr>
            <a:spLocks noGrp="1"/>
          </p:cNvSpPr>
          <p:nvPr>
            <p:ph type="ftr" sz="quarter" idx="11"/>
          </p:nvPr>
        </p:nvSpPr>
        <p:spPr/>
        <p:txBody>
          <a:bodyPr/>
          <a:lstStyle>
            <a:lvl1pPr>
              <a:defRPr/>
            </a:lvl1pPr>
          </a:lstStyle>
          <a:p>
            <a:pPr>
              <a:defRPr/>
            </a:pPr>
            <a:endParaRPr lang="fr-CA"/>
          </a:p>
        </p:txBody>
      </p:sp>
      <p:sp>
        <p:nvSpPr>
          <p:cNvPr id="7" name="Espace réservé du numéro de diapositive 22"/>
          <p:cNvSpPr>
            <a:spLocks noGrp="1"/>
          </p:cNvSpPr>
          <p:nvPr>
            <p:ph type="sldNum" sz="quarter" idx="12"/>
          </p:nvPr>
        </p:nvSpPr>
        <p:spPr/>
        <p:txBody>
          <a:bodyPr/>
          <a:lstStyle>
            <a:lvl1pPr>
              <a:defRPr/>
            </a:lvl1pPr>
          </a:lstStyle>
          <a:p>
            <a:pPr>
              <a:defRPr/>
            </a:pPr>
            <a:fld id="{5BFC0AE9-681C-459C-B2E4-48A3DAE4133D}" type="slidenum">
              <a:rPr lang="fr-CA"/>
              <a:pPr>
                <a:defRPr/>
              </a:pPr>
              <a:t>‹#›</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13"/>
          <p:cNvSpPr>
            <a:spLocks noGrp="1"/>
          </p:cNvSpPr>
          <p:nvPr>
            <p:ph type="dt" sz="half" idx="10"/>
          </p:nvPr>
        </p:nvSpPr>
        <p:spPr/>
        <p:txBody>
          <a:bodyPr/>
          <a:lstStyle>
            <a:lvl1pPr>
              <a:defRPr/>
            </a:lvl1pPr>
          </a:lstStyle>
          <a:p>
            <a:pPr>
              <a:defRPr/>
            </a:pPr>
            <a:fld id="{84D48AD8-A2ED-44FF-8C3A-86E0D7FB0D63}" type="datetime1">
              <a:rPr lang="fr-CA"/>
              <a:pPr>
                <a:defRPr/>
              </a:pPr>
              <a:t>2011-03-30</a:t>
            </a:fld>
            <a:endParaRPr lang="fr-CA"/>
          </a:p>
        </p:txBody>
      </p:sp>
      <p:sp>
        <p:nvSpPr>
          <p:cNvPr id="8" name="Espace réservé du pied de page 2"/>
          <p:cNvSpPr>
            <a:spLocks noGrp="1"/>
          </p:cNvSpPr>
          <p:nvPr>
            <p:ph type="ftr" sz="quarter" idx="11"/>
          </p:nvPr>
        </p:nvSpPr>
        <p:spPr/>
        <p:txBody>
          <a:bodyPr/>
          <a:lstStyle>
            <a:lvl1pPr>
              <a:defRPr/>
            </a:lvl1pPr>
          </a:lstStyle>
          <a:p>
            <a:pPr>
              <a:defRPr/>
            </a:pPr>
            <a:endParaRPr lang="fr-CA"/>
          </a:p>
        </p:txBody>
      </p:sp>
      <p:sp>
        <p:nvSpPr>
          <p:cNvPr id="9" name="Espace réservé du numéro de diapositive 22"/>
          <p:cNvSpPr>
            <a:spLocks noGrp="1"/>
          </p:cNvSpPr>
          <p:nvPr>
            <p:ph type="sldNum" sz="quarter" idx="12"/>
          </p:nvPr>
        </p:nvSpPr>
        <p:spPr/>
        <p:txBody>
          <a:bodyPr/>
          <a:lstStyle>
            <a:lvl1pPr>
              <a:defRPr/>
            </a:lvl1pPr>
          </a:lstStyle>
          <a:p>
            <a:pPr>
              <a:defRPr/>
            </a:pPr>
            <a:fld id="{E49086F8-16DF-49A3-9C5B-23ACD70334DE}" type="slidenum">
              <a:rPr lang="fr-CA"/>
              <a:pPr>
                <a:defRPr/>
              </a:pPr>
              <a:t>‹#›</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13"/>
          <p:cNvSpPr>
            <a:spLocks noGrp="1"/>
          </p:cNvSpPr>
          <p:nvPr>
            <p:ph type="dt" sz="half" idx="10"/>
          </p:nvPr>
        </p:nvSpPr>
        <p:spPr/>
        <p:txBody>
          <a:bodyPr/>
          <a:lstStyle>
            <a:lvl1pPr>
              <a:defRPr/>
            </a:lvl1pPr>
          </a:lstStyle>
          <a:p>
            <a:pPr>
              <a:defRPr/>
            </a:pPr>
            <a:fld id="{6F6F1B05-5CA3-4EB0-BCBC-BCE0A8BBB479}" type="datetime1">
              <a:rPr lang="fr-CA"/>
              <a:pPr>
                <a:defRPr/>
              </a:pPr>
              <a:t>2011-03-30</a:t>
            </a:fld>
            <a:endParaRPr lang="fr-CA"/>
          </a:p>
        </p:txBody>
      </p:sp>
      <p:sp>
        <p:nvSpPr>
          <p:cNvPr id="4" name="Espace réservé du pied de page 2"/>
          <p:cNvSpPr>
            <a:spLocks noGrp="1"/>
          </p:cNvSpPr>
          <p:nvPr>
            <p:ph type="ftr" sz="quarter" idx="11"/>
          </p:nvPr>
        </p:nvSpPr>
        <p:spPr/>
        <p:txBody>
          <a:bodyPr/>
          <a:lstStyle>
            <a:lvl1pPr>
              <a:defRPr/>
            </a:lvl1pPr>
          </a:lstStyle>
          <a:p>
            <a:pPr>
              <a:defRPr/>
            </a:pPr>
            <a:endParaRPr lang="fr-CA"/>
          </a:p>
        </p:txBody>
      </p:sp>
      <p:sp>
        <p:nvSpPr>
          <p:cNvPr id="5" name="Espace réservé du numéro de diapositive 22"/>
          <p:cNvSpPr>
            <a:spLocks noGrp="1"/>
          </p:cNvSpPr>
          <p:nvPr>
            <p:ph type="sldNum" sz="quarter" idx="12"/>
          </p:nvPr>
        </p:nvSpPr>
        <p:spPr/>
        <p:txBody>
          <a:bodyPr/>
          <a:lstStyle>
            <a:lvl1pPr>
              <a:defRPr/>
            </a:lvl1pPr>
          </a:lstStyle>
          <a:p>
            <a:pPr>
              <a:defRPr/>
            </a:pPr>
            <a:fld id="{639A1605-7C94-4CE1-BC04-F08AA19611A5}" type="slidenum">
              <a:rPr lang="fr-CA"/>
              <a:pPr>
                <a:defRPr/>
              </a:pPr>
              <a:t>‹#›</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3"/>
          <p:cNvSpPr>
            <a:spLocks noGrp="1"/>
          </p:cNvSpPr>
          <p:nvPr>
            <p:ph type="dt" sz="half" idx="10"/>
          </p:nvPr>
        </p:nvSpPr>
        <p:spPr/>
        <p:txBody>
          <a:bodyPr/>
          <a:lstStyle>
            <a:lvl1pPr>
              <a:defRPr/>
            </a:lvl1pPr>
          </a:lstStyle>
          <a:p>
            <a:pPr>
              <a:defRPr/>
            </a:pPr>
            <a:fld id="{E79B96D7-E328-4109-9647-D5104AB5A55F}" type="datetime1">
              <a:rPr lang="fr-CA"/>
              <a:pPr>
                <a:defRPr/>
              </a:pPr>
              <a:t>2011-03-30</a:t>
            </a:fld>
            <a:endParaRPr lang="fr-CA"/>
          </a:p>
        </p:txBody>
      </p:sp>
      <p:sp>
        <p:nvSpPr>
          <p:cNvPr id="3" name="Espace réservé du pied de page 2"/>
          <p:cNvSpPr>
            <a:spLocks noGrp="1"/>
          </p:cNvSpPr>
          <p:nvPr>
            <p:ph type="ftr" sz="quarter" idx="11"/>
          </p:nvPr>
        </p:nvSpPr>
        <p:spPr/>
        <p:txBody>
          <a:bodyPr/>
          <a:lstStyle>
            <a:lvl1pPr>
              <a:defRPr/>
            </a:lvl1pPr>
          </a:lstStyle>
          <a:p>
            <a:pPr>
              <a:defRPr/>
            </a:pPr>
            <a:endParaRPr lang="fr-CA"/>
          </a:p>
        </p:txBody>
      </p:sp>
      <p:sp>
        <p:nvSpPr>
          <p:cNvPr id="4" name="Espace réservé du numéro de diapositive 22"/>
          <p:cNvSpPr>
            <a:spLocks noGrp="1"/>
          </p:cNvSpPr>
          <p:nvPr>
            <p:ph type="sldNum" sz="quarter" idx="12"/>
          </p:nvPr>
        </p:nvSpPr>
        <p:spPr/>
        <p:txBody>
          <a:bodyPr/>
          <a:lstStyle>
            <a:lvl1pPr>
              <a:defRPr/>
            </a:lvl1pPr>
          </a:lstStyle>
          <a:p>
            <a:pPr>
              <a:defRPr/>
            </a:pPr>
            <a:fld id="{E06AE69B-7BFC-4664-9FF6-BEE2A3A7DC27}" type="slidenum">
              <a:rPr lang="fr-CA"/>
              <a:pPr>
                <a:defRPr/>
              </a:pPr>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fr-FR" smtClean="0"/>
              <a:t>Cliquez pour modifier le style du titre</a:t>
            </a:r>
            <a:endParaRPr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13"/>
          <p:cNvSpPr>
            <a:spLocks noGrp="1"/>
          </p:cNvSpPr>
          <p:nvPr>
            <p:ph type="dt" sz="half" idx="10"/>
          </p:nvPr>
        </p:nvSpPr>
        <p:spPr/>
        <p:txBody>
          <a:bodyPr/>
          <a:lstStyle>
            <a:lvl1pPr>
              <a:defRPr/>
            </a:lvl1pPr>
          </a:lstStyle>
          <a:p>
            <a:pPr>
              <a:defRPr/>
            </a:pPr>
            <a:fld id="{272CD7A6-E409-4C94-BD3C-A78CB15AC397}" type="datetime1">
              <a:rPr lang="fr-CA"/>
              <a:pPr>
                <a:defRPr/>
              </a:pPr>
              <a:t>2011-03-30</a:t>
            </a:fld>
            <a:endParaRPr lang="fr-CA"/>
          </a:p>
        </p:txBody>
      </p:sp>
      <p:sp>
        <p:nvSpPr>
          <p:cNvPr id="6" name="Espace réservé du pied de page 2"/>
          <p:cNvSpPr>
            <a:spLocks noGrp="1"/>
          </p:cNvSpPr>
          <p:nvPr>
            <p:ph type="ftr" sz="quarter" idx="11"/>
          </p:nvPr>
        </p:nvSpPr>
        <p:spPr/>
        <p:txBody>
          <a:bodyPr/>
          <a:lstStyle>
            <a:lvl1pPr>
              <a:defRPr/>
            </a:lvl1pPr>
          </a:lstStyle>
          <a:p>
            <a:pPr>
              <a:defRPr/>
            </a:pPr>
            <a:endParaRPr lang="fr-CA"/>
          </a:p>
        </p:txBody>
      </p:sp>
      <p:sp>
        <p:nvSpPr>
          <p:cNvPr id="7" name="Espace réservé du numéro de diapositive 22"/>
          <p:cNvSpPr>
            <a:spLocks noGrp="1"/>
          </p:cNvSpPr>
          <p:nvPr>
            <p:ph type="sldNum" sz="quarter" idx="12"/>
          </p:nvPr>
        </p:nvSpPr>
        <p:spPr/>
        <p:txBody>
          <a:bodyPr/>
          <a:lstStyle>
            <a:lvl1pPr>
              <a:defRPr/>
            </a:lvl1pPr>
          </a:lstStyle>
          <a:p>
            <a:pPr>
              <a:defRPr/>
            </a:pPr>
            <a:fld id="{E941A5F0-52C8-4DF7-848E-FBFA1881FBF1}" type="slidenum">
              <a:rPr lang="fr-CA"/>
              <a:pPr>
                <a:defRPr/>
              </a:pPr>
              <a:t>‹#›</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fr-FR" noProof="0" smtClean="0"/>
              <a:t>Cliquez sur l'icône pour ajouter une image</a:t>
            </a:r>
            <a:endParaRPr lang="en-US" noProof="0" dirty="0"/>
          </a:p>
        </p:txBody>
      </p:sp>
      <p:sp>
        <p:nvSpPr>
          <p:cNvPr id="4" name="Espace réservé du texte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fr-FR" smtClean="0"/>
              <a:t>Cliquez pour modifier les styles du texte du masque</a:t>
            </a:r>
          </a:p>
        </p:txBody>
      </p:sp>
      <p:sp>
        <p:nvSpPr>
          <p:cNvPr id="5" name="Espace réservé de la date 13"/>
          <p:cNvSpPr>
            <a:spLocks noGrp="1"/>
          </p:cNvSpPr>
          <p:nvPr>
            <p:ph type="dt" sz="half" idx="10"/>
          </p:nvPr>
        </p:nvSpPr>
        <p:spPr/>
        <p:txBody>
          <a:bodyPr/>
          <a:lstStyle>
            <a:lvl1pPr>
              <a:defRPr/>
            </a:lvl1pPr>
          </a:lstStyle>
          <a:p>
            <a:pPr>
              <a:defRPr/>
            </a:pPr>
            <a:fld id="{1F36E6CC-7A60-4489-9A3E-C15DC0A4A93A}" type="datetime1">
              <a:rPr lang="fr-CA"/>
              <a:pPr>
                <a:defRPr/>
              </a:pPr>
              <a:t>2011-03-30</a:t>
            </a:fld>
            <a:endParaRPr lang="fr-CA"/>
          </a:p>
        </p:txBody>
      </p:sp>
      <p:sp>
        <p:nvSpPr>
          <p:cNvPr id="6" name="Espace réservé du pied de page 2"/>
          <p:cNvSpPr>
            <a:spLocks noGrp="1"/>
          </p:cNvSpPr>
          <p:nvPr>
            <p:ph type="ftr" sz="quarter" idx="11"/>
          </p:nvPr>
        </p:nvSpPr>
        <p:spPr/>
        <p:txBody>
          <a:bodyPr/>
          <a:lstStyle>
            <a:lvl1pPr>
              <a:defRPr/>
            </a:lvl1pPr>
          </a:lstStyle>
          <a:p>
            <a:pPr>
              <a:defRPr/>
            </a:pPr>
            <a:endParaRPr lang="fr-CA"/>
          </a:p>
        </p:txBody>
      </p:sp>
      <p:sp>
        <p:nvSpPr>
          <p:cNvPr id="7" name="Espace réservé du numéro de diapositive 22"/>
          <p:cNvSpPr>
            <a:spLocks noGrp="1"/>
          </p:cNvSpPr>
          <p:nvPr>
            <p:ph type="sldNum" sz="quarter" idx="12"/>
          </p:nvPr>
        </p:nvSpPr>
        <p:spPr/>
        <p:txBody>
          <a:bodyPr/>
          <a:lstStyle>
            <a:lvl1pPr>
              <a:defRPr/>
            </a:lvl1pPr>
          </a:lstStyle>
          <a:p>
            <a:pPr>
              <a:defRPr/>
            </a:pPr>
            <a:fld id="{F485E152-DFD8-456B-BB82-61B64EFEC445}" type="slidenum">
              <a:rPr lang="fr-CA"/>
              <a:pPr>
                <a:defRPr/>
              </a:pPr>
              <a:t>‹#›</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fr-FR" smtClean="0"/>
              <a:t>Cliquez pour modifier le style du titre</a:t>
            </a:r>
            <a:endParaRPr lang="en-US"/>
          </a:p>
        </p:txBody>
      </p:sp>
      <p:sp>
        <p:nvSpPr>
          <p:cNvPr id="4099" name="Espace réservé du texte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latin typeface="Arial" charset="0"/>
                <a:cs typeface="Arial" charset="0"/>
              </a:defRPr>
            </a:lvl1pPr>
          </a:lstStyle>
          <a:p>
            <a:pPr>
              <a:defRPr/>
            </a:pPr>
            <a:fld id="{72BC5783-B98C-47FE-992D-C9DDE0144227}" type="datetime1">
              <a:rPr lang="fr-CA"/>
              <a:pPr>
                <a:defRPr/>
              </a:pPr>
              <a:t>2011-03-30</a:t>
            </a:fld>
            <a:endParaRPr lang="fr-CA"/>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latin typeface="Arial" charset="0"/>
                <a:cs typeface="Arial" charset="0"/>
              </a:defRPr>
            </a:lvl1pPr>
          </a:lstStyle>
          <a:p>
            <a:pPr>
              <a:defRPr/>
            </a:pPr>
            <a:endParaRPr lang="fr-CA"/>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latin typeface="Arial" charset="0"/>
                <a:cs typeface="Arial" charset="0"/>
              </a:defRPr>
            </a:lvl1pPr>
          </a:lstStyle>
          <a:p>
            <a:pPr>
              <a:defRPr/>
            </a:pPr>
            <a:fld id="{8C5691E5-C8FE-4396-9224-418021DDA41D}" type="slidenum">
              <a:rPr lang="fr-CA"/>
              <a:pPr>
                <a:defRPr/>
              </a:pPr>
              <a:t>‹#›</a:t>
            </a:fld>
            <a:endParaRPr lang="fr-CA"/>
          </a:p>
        </p:txBody>
      </p:sp>
    </p:spTree>
  </p:cSld>
  <p:clrMap bg1="dk1" tx1="lt1" bg2="dk2" tx2="lt2" accent1="accent1" accent2="accent2" accent3="accent3" accent4="accent4" accent5="accent5" accent6="accent6" hlink="hlink" folHlink="folHlink"/>
  <p:sldLayoutIdLst>
    <p:sldLayoutId id="2147484151" r:id="rId1"/>
    <p:sldLayoutId id="2147484160" r:id="rId2"/>
    <p:sldLayoutId id="214748416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Lst>
  <p:hf hdr="0" ftr="0" dt="0"/>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Gill Sans MT" pitchFamily="34" charset="0"/>
        </a:defRPr>
      </a:lvl2pPr>
      <a:lvl3pPr algn="ctr" rtl="0" eaLnBrk="0" fontAlgn="base" hangingPunct="0">
        <a:spcBef>
          <a:spcPct val="0"/>
        </a:spcBef>
        <a:spcAft>
          <a:spcPct val="0"/>
        </a:spcAft>
        <a:defRPr sz="4100" b="1">
          <a:solidFill>
            <a:schemeClr val="tx1"/>
          </a:solidFill>
          <a:latin typeface="Gill Sans MT" pitchFamily="34" charset="0"/>
        </a:defRPr>
      </a:lvl3pPr>
      <a:lvl4pPr algn="ctr" rtl="0" eaLnBrk="0" fontAlgn="base" hangingPunct="0">
        <a:spcBef>
          <a:spcPct val="0"/>
        </a:spcBef>
        <a:spcAft>
          <a:spcPct val="0"/>
        </a:spcAft>
        <a:defRPr sz="4100" b="1">
          <a:solidFill>
            <a:schemeClr val="tx1"/>
          </a:solidFill>
          <a:latin typeface="Gill Sans MT" pitchFamily="34" charset="0"/>
        </a:defRPr>
      </a:lvl4pPr>
      <a:lvl5pPr algn="ctr" rtl="0" eaLnBrk="0" fontAlgn="base" hangingPunct="0">
        <a:spcBef>
          <a:spcPct val="0"/>
        </a:spcBef>
        <a:spcAft>
          <a:spcPct val="0"/>
        </a:spcAft>
        <a:defRPr sz="4100" b="1">
          <a:solidFill>
            <a:schemeClr val="tx1"/>
          </a:solidFill>
          <a:latin typeface="Gill Sans MT" pitchFamily="34" charset="0"/>
        </a:defRPr>
      </a:lvl5pPr>
      <a:lvl6pPr marL="457200" algn="ctr" rtl="0" fontAlgn="base">
        <a:spcBef>
          <a:spcPct val="0"/>
        </a:spcBef>
        <a:spcAft>
          <a:spcPct val="0"/>
        </a:spcAft>
        <a:defRPr sz="4100" b="1">
          <a:solidFill>
            <a:schemeClr val="tx1"/>
          </a:solidFill>
          <a:latin typeface="Gill Sans MT" pitchFamily="34" charset="0"/>
        </a:defRPr>
      </a:lvl6pPr>
      <a:lvl7pPr marL="914400" algn="ctr" rtl="0" fontAlgn="base">
        <a:spcBef>
          <a:spcPct val="0"/>
        </a:spcBef>
        <a:spcAft>
          <a:spcPct val="0"/>
        </a:spcAft>
        <a:defRPr sz="4100" b="1">
          <a:solidFill>
            <a:schemeClr val="tx1"/>
          </a:solidFill>
          <a:latin typeface="Gill Sans MT" pitchFamily="34" charset="0"/>
        </a:defRPr>
      </a:lvl7pPr>
      <a:lvl8pPr marL="1371600" algn="ctr" rtl="0" fontAlgn="base">
        <a:spcBef>
          <a:spcPct val="0"/>
        </a:spcBef>
        <a:spcAft>
          <a:spcPct val="0"/>
        </a:spcAft>
        <a:defRPr sz="4100" b="1">
          <a:solidFill>
            <a:schemeClr val="tx1"/>
          </a:solidFill>
          <a:latin typeface="Gill Sans MT" pitchFamily="34" charset="0"/>
        </a:defRPr>
      </a:lvl8pPr>
      <a:lvl9pPr marL="1828800" algn="ctr" rtl="0" fontAlgn="base">
        <a:spcBef>
          <a:spcPct val="0"/>
        </a:spcBef>
        <a:spcAft>
          <a:spcPct val="0"/>
        </a:spcAft>
        <a:defRPr sz="4100" b="1">
          <a:solidFill>
            <a:schemeClr val="tx1"/>
          </a:solidFill>
          <a:latin typeface="Gill Sans MT"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file:///\\Nicoportable\transit\Mes%20sites%20Web\Site%20CRPP\fr_index2.htm" TargetMode="External"/><Relationship Id="rId1" Type="http://schemas.openxmlformats.org/officeDocument/2006/relationships/slideLayout" Target="../slideLayouts/slideLayout2.xml"/><Relationship Id="rId6" Type="http://schemas.openxmlformats.org/officeDocument/2006/relationships/image" Target="../media/image49.wmf"/><Relationship Id="rId5" Type="http://schemas.openxmlformats.org/officeDocument/2006/relationships/image" Target="../media/image48.jpeg"/><Relationship Id="rId4" Type="http://schemas.openxmlformats.org/officeDocument/2006/relationships/image" Target="../media/image47.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147248" cy="707678"/>
          </a:xfrm>
        </p:spPr>
        <p:txBody>
          <a:bodyPr/>
          <a:lstStyle/>
          <a:p>
            <a:pPr eaLnBrk="1" fontAlgn="auto" hangingPunct="1">
              <a:spcAft>
                <a:spcPts val="0"/>
              </a:spcAft>
              <a:defRPr/>
            </a:pPr>
            <a:r>
              <a:rPr lang="fr-CA" sz="4000" dirty="0" smtClean="0"/>
              <a:t>Université de Montréal</a:t>
            </a:r>
            <a:endParaRPr lang="fr-CA" sz="4000" dirty="0"/>
          </a:p>
        </p:txBody>
      </p:sp>
      <p:sp>
        <p:nvSpPr>
          <p:cNvPr id="5" name="Espace réservé du texte 4"/>
          <p:cNvSpPr>
            <a:spLocks noGrp="1"/>
          </p:cNvSpPr>
          <p:nvPr>
            <p:ph type="body" idx="2"/>
          </p:nvPr>
        </p:nvSpPr>
        <p:spPr>
          <a:xfrm>
            <a:off x="323850" y="1341438"/>
            <a:ext cx="4752975" cy="5113337"/>
          </a:xfrm>
        </p:spPr>
        <p:txBody>
          <a:bodyPr>
            <a:normAutofit/>
          </a:bodyPr>
          <a:lstStyle/>
          <a:p>
            <a:pPr eaLnBrk="1" fontAlgn="auto" hangingPunct="1">
              <a:spcAft>
                <a:spcPts val="0"/>
              </a:spcAft>
              <a:buClr>
                <a:schemeClr val="tx1">
                  <a:shade val="95000"/>
                </a:schemeClr>
              </a:buClr>
              <a:buFont typeface="Wingdings 2"/>
              <a:buNone/>
              <a:defRPr/>
            </a:pPr>
            <a:r>
              <a:rPr lang="fr-CA" sz="1600" dirty="0" smtClean="0"/>
              <a:t>Première Université au Québec</a:t>
            </a:r>
          </a:p>
          <a:p>
            <a:pPr eaLnBrk="1" fontAlgn="auto" hangingPunct="1">
              <a:spcAft>
                <a:spcPts val="0"/>
              </a:spcAft>
              <a:buClr>
                <a:schemeClr val="tx1">
                  <a:shade val="95000"/>
                </a:schemeClr>
              </a:buClr>
              <a:buFont typeface="Wingdings 2"/>
              <a:buNone/>
              <a:defRPr/>
            </a:pPr>
            <a:r>
              <a:rPr lang="fr-CA" sz="1600" dirty="0" smtClean="0"/>
              <a:t>L’</a:t>
            </a:r>
            <a:r>
              <a:rPr lang="fr-CA" sz="1600" dirty="0" err="1" smtClean="0"/>
              <a:t>UdeM</a:t>
            </a:r>
            <a:r>
              <a:rPr lang="fr-CA" sz="1600" dirty="0" smtClean="0"/>
              <a:t> forme avec ses écoles affiliées, HEC Montréal et l’École Polytechnique, le premier pôle d’enseignement et de recherche du Québec.</a:t>
            </a:r>
          </a:p>
          <a:p>
            <a:pPr eaLnBrk="1" fontAlgn="auto" hangingPunct="1">
              <a:spcAft>
                <a:spcPts val="0"/>
              </a:spcAft>
              <a:buClr>
                <a:schemeClr val="tx1">
                  <a:shade val="95000"/>
                </a:schemeClr>
              </a:buClr>
              <a:buFont typeface="Wingdings 2"/>
              <a:buNone/>
              <a:defRPr/>
            </a:pPr>
            <a:endParaRPr lang="fr-CA" sz="1600" dirty="0" smtClean="0"/>
          </a:p>
          <a:p>
            <a:pPr eaLnBrk="1" fontAlgn="auto" hangingPunct="1">
              <a:spcAft>
                <a:spcPts val="0"/>
              </a:spcAft>
              <a:buClr>
                <a:schemeClr val="tx1">
                  <a:shade val="95000"/>
                </a:schemeClr>
              </a:buClr>
              <a:buFont typeface="Wingdings 2"/>
              <a:buNone/>
              <a:defRPr/>
            </a:pPr>
            <a:r>
              <a:rPr lang="fr-CA" sz="1600" dirty="0" smtClean="0"/>
              <a:t>L'Université en nombres (données 2009) :</a:t>
            </a:r>
          </a:p>
          <a:p>
            <a:pPr marL="868680" lvl="1" indent="-283464" eaLnBrk="1" fontAlgn="auto" hangingPunct="1">
              <a:spcAft>
                <a:spcPts val="0"/>
              </a:spcAft>
              <a:buFont typeface="Wingdings 2"/>
              <a:buNone/>
              <a:defRPr/>
            </a:pPr>
            <a:r>
              <a:rPr lang="fr-CA" sz="1400" dirty="0" smtClean="0"/>
              <a:t>Budget annuel : 900 millions €</a:t>
            </a:r>
          </a:p>
          <a:p>
            <a:pPr marL="808038" lvl="1" indent="-222250" eaLnBrk="1" fontAlgn="auto" hangingPunct="1">
              <a:spcAft>
                <a:spcPts val="0"/>
              </a:spcAft>
              <a:buFont typeface="Wingdings 2"/>
              <a:buNone/>
              <a:defRPr/>
            </a:pPr>
            <a:r>
              <a:rPr lang="fr-CA" sz="1400" dirty="0" smtClean="0"/>
              <a:t>Nombre d'étudiants : 58 445 dont 14 281 aux études supérieures (</a:t>
            </a:r>
            <a:r>
              <a:rPr lang="fr-CA" sz="1400" dirty="0" err="1" smtClean="0"/>
              <a:t>M.Sc</a:t>
            </a:r>
            <a:r>
              <a:rPr lang="fr-CA" sz="1400" dirty="0" smtClean="0"/>
              <a:t>. et </a:t>
            </a:r>
            <a:r>
              <a:rPr lang="fr-CA" sz="1400" dirty="0" err="1" smtClean="0"/>
              <a:t>Ph.D</a:t>
            </a:r>
            <a:r>
              <a:rPr lang="fr-CA" sz="1400" dirty="0" smtClean="0"/>
              <a:t>.)</a:t>
            </a:r>
          </a:p>
          <a:p>
            <a:pPr marL="808038" lvl="1" indent="-222250" eaLnBrk="1" fontAlgn="auto" hangingPunct="1">
              <a:spcAft>
                <a:spcPts val="0"/>
              </a:spcAft>
              <a:buFont typeface="Wingdings 2"/>
              <a:buNone/>
              <a:tabLst>
                <a:tab pos="1617663" algn="l"/>
                <a:tab pos="2598738" algn="l"/>
              </a:tabLst>
              <a:defRPr/>
            </a:pPr>
            <a:r>
              <a:rPr lang="fr-CA" sz="1400" dirty="0" err="1" smtClean="0"/>
              <a:t>Diplômation</a:t>
            </a:r>
            <a:r>
              <a:rPr lang="fr-CA" sz="1400" dirty="0" smtClean="0"/>
              <a:t> : 1er cycle (B. Sc.)	6 623</a:t>
            </a:r>
          </a:p>
          <a:p>
            <a:pPr marL="808038" lvl="1" indent="-222250" eaLnBrk="1" fontAlgn="auto" hangingPunct="1">
              <a:spcAft>
                <a:spcPts val="0"/>
              </a:spcAft>
              <a:buFont typeface="Wingdings 2"/>
              <a:buNone/>
              <a:tabLst>
                <a:tab pos="1617663" algn="l"/>
                <a:tab pos="2328863" algn="l"/>
                <a:tab pos="2598738" algn="l"/>
              </a:tabLst>
              <a:defRPr/>
            </a:pPr>
            <a:r>
              <a:rPr lang="fr-CA" sz="1400" dirty="0" smtClean="0"/>
              <a:t>		2ième cycle (M. Sc.)	3 470 </a:t>
            </a:r>
          </a:p>
          <a:p>
            <a:pPr marL="808038" lvl="1" indent="-222250" eaLnBrk="1" fontAlgn="auto" hangingPunct="1">
              <a:spcAft>
                <a:spcPts val="0"/>
              </a:spcAft>
              <a:buFont typeface="Wingdings 2"/>
              <a:buNone/>
              <a:tabLst>
                <a:tab pos="1617663" algn="l"/>
                <a:tab pos="2328863" algn="l"/>
                <a:tab pos="2598738" algn="l"/>
              </a:tabLst>
              <a:defRPr/>
            </a:pPr>
            <a:r>
              <a:rPr lang="fr-CA" sz="1400" dirty="0" smtClean="0"/>
              <a:t>		3ième cycle (Ph. D.)	421</a:t>
            </a:r>
            <a:endParaRPr lang="fr-CA" sz="1400" dirty="0"/>
          </a:p>
        </p:txBody>
      </p:sp>
      <p:pic>
        <p:nvPicPr>
          <p:cNvPr id="7172" name="Espace réservé du contenu 5" descr="UdeM01HR.jpg"/>
          <p:cNvPicPr>
            <a:picLocks noGrp="1" noChangeAspect="1"/>
          </p:cNvPicPr>
          <p:nvPr>
            <p:ph sz="half" idx="1"/>
          </p:nvPr>
        </p:nvPicPr>
        <p:blipFill>
          <a:blip r:embed="rId2" cstate="print"/>
          <a:srcRect/>
          <a:stretch>
            <a:fillRect/>
          </a:stretch>
        </p:blipFill>
        <p:spPr>
          <a:xfrm>
            <a:off x="5076825" y="1341438"/>
            <a:ext cx="3894138" cy="2638425"/>
          </a:xfrm>
        </p:spPr>
      </p:pic>
      <p:sp>
        <p:nvSpPr>
          <p:cNvPr id="6" name="Espace réservé du numéro de diapositive 5"/>
          <p:cNvSpPr>
            <a:spLocks noGrp="1"/>
          </p:cNvSpPr>
          <p:nvPr>
            <p:ph type="sldNum" sz="quarter" idx="12"/>
          </p:nvPr>
        </p:nvSpPr>
        <p:spPr/>
        <p:txBody>
          <a:bodyPr/>
          <a:lstStyle/>
          <a:p>
            <a:pPr>
              <a:defRPr/>
            </a:pPr>
            <a:fld id="{24F387B9-A615-444F-9AF8-3F4419C61221}" type="slidenum">
              <a:rPr lang="fr-CA"/>
              <a:pPr>
                <a:defRPr/>
              </a:pPr>
              <a:t>1</a:t>
            </a:fld>
            <a:endParaRPr lang="fr-CA"/>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CA" dirty="0" err="1" smtClean="0"/>
              <a:t>Modelling</a:t>
            </a:r>
            <a:r>
              <a:rPr lang="fr-CA" dirty="0" smtClean="0"/>
              <a:t> HF plasmas</a:t>
            </a:r>
            <a:endParaRPr lang="fr-CA" dirty="0"/>
          </a:p>
        </p:txBody>
      </p:sp>
      <p:sp>
        <p:nvSpPr>
          <p:cNvPr id="2052" name="Espace réservé du contenu 2"/>
          <p:cNvSpPr>
            <a:spLocks noGrp="1"/>
          </p:cNvSpPr>
          <p:nvPr>
            <p:ph idx="1"/>
          </p:nvPr>
        </p:nvSpPr>
        <p:spPr/>
        <p:txBody>
          <a:bodyPr/>
          <a:lstStyle/>
          <a:p>
            <a:endParaRPr lang="fr-CA" smtClean="0"/>
          </a:p>
        </p:txBody>
      </p:sp>
      <p:sp>
        <p:nvSpPr>
          <p:cNvPr id="4" name="Espace réservé du numéro de diapositive 3"/>
          <p:cNvSpPr>
            <a:spLocks noGrp="1"/>
          </p:cNvSpPr>
          <p:nvPr>
            <p:ph type="sldNum" sz="quarter" idx="12"/>
          </p:nvPr>
        </p:nvSpPr>
        <p:spPr/>
        <p:txBody>
          <a:bodyPr/>
          <a:lstStyle/>
          <a:p>
            <a:pPr>
              <a:defRPr/>
            </a:pPr>
            <a:fld id="{B5600EC4-0A5C-4DFE-85BE-C2373C4AAA78}" type="slidenum">
              <a:rPr lang="fr-CA" smtClean="0"/>
              <a:pPr>
                <a:defRPr/>
              </a:pPr>
              <a:t>10</a:t>
            </a:fld>
            <a:endParaRPr lang="fr-CA" dirty="0"/>
          </a:p>
        </p:txBody>
      </p:sp>
      <p:pic>
        <p:nvPicPr>
          <p:cNvPr id="2054" name="Image 7" descr="figures4_8.jpg"/>
          <p:cNvPicPr>
            <a:picLocks noChangeAspect="1"/>
          </p:cNvPicPr>
          <p:nvPr/>
        </p:nvPicPr>
        <p:blipFill>
          <a:blip r:embed="rId3" cstate="print"/>
          <a:srcRect/>
          <a:stretch>
            <a:fillRect/>
          </a:stretch>
        </p:blipFill>
        <p:spPr bwMode="auto">
          <a:xfrm>
            <a:off x="5076825" y="1557338"/>
            <a:ext cx="3560763" cy="2884487"/>
          </a:xfrm>
          <a:prstGeom prst="rect">
            <a:avLst/>
          </a:prstGeom>
          <a:noFill/>
          <a:ln w="9525">
            <a:noFill/>
            <a:miter lim="800000"/>
            <a:headEnd/>
            <a:tailEnd/>
          </a:ln>
        </p:spPr>
      </p:pic>
      <p:sp>
        <p:nvSpPr>
          <p:cNvPr id="205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r-CA"/>
          </a:p>
        </p:txBody>
      </p:sp>
      <p:graphicFrame>
        <p:nvGraphicFramePr>
          <p:cNvPr id="2050" name="Object 1"/>
          <p:cNvGraphicFramePr>
            <a:graphicFrameLocks noChangeAspect="1"/>
          </p:cNvGraphicFramePr>
          <p:nvPr/>
        </p:nvGraphicFramePr>
        <p:xfrm>
          <a:off x="539750" y="1630363"/>
          <a:ext cx="3600450" cy="2809875"/>
        </p:xfrm>
        <a:graphic>
          <a:graphicData uri="http://schemas.openxmlformats.org/presentationml/2006/ole">
            <p:oleObj spid="_x0000_s2050" name="Graph" r:id="rId4" imgW="3901440" imgH="2935834" progId="">
              <p:embed/>
            </p:oleObj>
          </a:graphicData>
        </a:graphic>
      </p:graphicFrame>
      <p:sp>
        <p:nvSpPr>
          <p:cNvPr id="2056" name="ZoneTexte 8"/>
          <p:cNvSpPr txBox="1">
            <a:spLocks noChangeArrowheads="1"/>
          </p:cNvSpPr>
          <p:nvPr/>
        </p:nvSpPr>
        <p:spPr bwMode="auto">
          <a:xfrm>
            <a:off x="1476375" y="4652963"/>
            <a:ext cx="1377950" cy="338137"/>
          </a:xfrm>
          <a:prstGeom prst="rect">
            <a:avLst/>
          </a:prstGeom>
          <a:noFill/>
          <a:ln w="9525">
            <a:noFill/>
            <a:miter lim="800000"/>
            <a:headEnd/>
            <a:tailEnd/>
          </a:ln>
        </p:spPr>
        <p:txBody>
          <a:bodyPr wrap="none">
            <a:spAutoFit/>
          </a:bodyPr>
          <a:lstStyle/>
          <a:p>
            <a:r>
              <a:rPr lang="fr-CA" sz="1600"/>
              <a:t>Similarity law</a:t>
            </a:r>
          </a:p>
        </p:txBody>
      </p:sp>
      <p:sp>
        <p:nvSpPr>
          <p:cNvPr id="2057" name="ZoneTexte 9"/>
          <p:cNvSpPr txBox="1">
            <a:spLocks noChangeArrowheads="1"/>
          </p:cNvSpPr>
          <p:nvPr/>
        </p:nvSpPr>
        <p:spPr bwMode="auto">
          <a:xfrm>
            <a:off x="5724525" y="4581525"/>
            <a:ext cx="2651125" cy="584200"/>
          </a:xfrm>
          <a:prstGeom prst="rect">
            <a:avLst/>
          </a:prstGeom>
          <a:noFill/>
          <a:ln w="9525">
            <a:noFill/>
            <a:miter lim="800000"/>
            <a:headEnd/>
            <a:tailEnd/>
          </a:ln>
        </p:spPr>
        <p:txBody>
          <a:bodyPr wrap="none">
            <a:spAutoFit/>
          </a:bodyPr>
          <a:lstStyle/>
          <a:p>
            <a:r>
              <a:rPr lang="fr-CA" sz="1600"/>
              <a:t>Variation of </a:t>
            </a:r>
            <a:r>
              <a:rPr lang="fr-CA" sz="1600" i="1">
                <a:sym typeface="Symbol" pitchFamily="18" charset="2"/>
              </a:rPr>
              <a:t> </a:t>
            </a:r>
            <a:r>
              <a:rPr lang="fr-CA" sz="1600">
                <a:sym typeface="Symbol" pitchFamily="18" charset="2"/>
              </a:rPr>
              <a:t>as a function </a:t>
            </a:r>
          </a:p>
          <a:p>
            <a:r>
              <a:rPr lang="fr-CA" sz="1600">
                <a:sym typeface="Symbol" pitchFamily="18" charset="2"/>
              </a:rPr>
              <a:t>of electron density</a:t>
            </a:r>
            <a:endParaRPr lang="fr-CA" sz="1600" i="1"/>
          </a:p>
        </p:txBody>
      </p:sp>
      <p:sp>
        <p:nvSpPr>
          <p:cNvPr id="2058" name="ZoneTexte 9"/>
          <p:cNvSpPr txBox="1">
            <a:spLocks noChangeArrowheads="1"/>
          </p:cNvSpPr>
          <p:nvPr/>
        </p:nvSpPr>
        <p:spPr bwMode="auto">
          <a:xfrm>
            <a:off x="539750" y="5445125"/>
            <a:ext cx="7704138" cy="923925"/>
          </a:xfrm>
          <a:prstGeom prst="rect">
            <a:avLst/>
          </a:prstGeom>
          <a:noFill/>
          <a:ln w="9525">
            <a:noFill/>
            <a:miter lim="800000"/>
            <a:headEnd/>
            <a:tailEnd/>
          </a:ln>
        </p:spPr>
        <p:txBody>
          <a:bodyPr>
            <a:spAutoFit/>
          </a:bodyPr>
          <a:lstStyle/>
          <a:p>
            <a:r>
              <a:rPr lang="fr-CA"/>
              <a:t>For given operating conditions (gas nature &amp; pressure, frequency, </a:t>
            </a:r>
          </a:p>
          <a:p>
            <a:r>
              <a:rPr lang="fr-CA"/>
              <a:t>vessel dimensions) and absorbed power density (</a:t>
            </a:r>
            <a:r>
              <a:rPr lang="fr-CA" i="1"/>
              <a:t>P</a:t>
            </a:r>
            <a:r>
              <a:rPr lang="fr-CA" i="1" baseline="-25000"/>
              <a:t>a</a:t>
            </a:r>
            <a:r>
              <a:rPr lang="fr-CA"/>
              <a:t>/</a:t>
            </a:r>
            <a:r>
              <a:rPr lang="fr-CA" i="1"/>
              <a:t>V</a:t>
            </a:r>
            <a:r>
              <a:rPr lang="fr-CA"/>
              <a:t>), whatever their field applicators, HF discharges share the same properties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fontAlgn="auto" hangingPunct="1">
              <a:spcAft>
                <a:spcPts val="0"/>
              </a:spcAft>
              <a:defRPr/>
            </a:pPr>
            <a:r>
              <a:rPr lang="fr-CA" dirty="0" smtClean="0"/>
              <a:t>HF plasma sources</a:t>
            </a:r>
            <a:endParaRPr lang="fr-CA" dirty="0"/>
          </a:p>
        </p:txBody>
      </p:sp>
      <p:sp>
        <p:nvSpPr>
          <p:cNvPr id="15363" name="Espace réservé du contenu 2"/>
          <p:cNvSpPr>
            <a:spLocks noGrp="1"/>
          </p:cNvSpPr>
          <p:nvPr>
            <p:ph idx="1"/>
          </p:nvPr>
        </p:nvSpPr>
        <p:spPr/>
        <p:txBody>
          <a:bodyPr/>
          <a:lstStyle/>
          <a:p>
            <a:pPr eaLnBrk="1" hangingPunct="1"/>
            <a:r>
              <a:rPr lang="fr-CA" smtClean="0"/>
              <a:t>Wave-launcher: surfatron</a:t>
            </a:r>
          </a:p>
          <a:p>
            <a:pPr eaLnBrk="1" hangingPunct="1"/>
            <a:endParaRPr lang="fr-CA" smtClean="0"/>
          </a:p>
        </p:txBody>
      </p:sp>
      <p:sp>
        <p:nvSpPr>
          <p:cNvPr id="4" name="Espace réservé du numéro de diapositive 3"/>
          <p:cNvSpPr>
            <a:spLocks noGrp="1"/>
          </p:cNvSpPr>
          <p:nvPr>
            <p:ph type="sldNum" sz="quarter" idx="12"/>
          </p:nvPr>
        </p:nvSpPr>
        <p:spPr/>
        <p:txBody>
          <a:bodyPr/>
          <a:lstStyle/>
          <a:p>
            <a:pPr>
              <a:defRPr/>
            </a:pPr>
            <a:fld id="{9009D1C1-1BE2-44DD-B2C9-C9816A636C13}" type="slidenum">
              <a:rPr lang="fr-CA"/>
              <a:pPr>
                <a:defRPr/>
              </a:pPr>
              <a:t>11</a:t>
            </a:fld>
            <a:endParaRPr lang="fr-CA" dirty="0"/>
          </a:p>
        </p:txBody>
      </p:sp>
      <p:pic>
        <p:nvPicPr>
          <p:cNvPr id="15365" name="Picture 6" descr="C:\Users\Danielle\Documents\USAGERS\danielle\Vieilles figures\source_onde_surf.jpg"/>
          <p:cNvPicPr>
            <a:picLocks noChangeAspect="1" noChangeArrowheads="1"/>
          </p:cNvPicPr>
          <p:nvPr/>
        </p:nvPicPr>
        <p:blipFill>
          <a:blip r:embed="rId2" cstate="print"/>
          <a:srcRect/>
          <a:stretch>
            <a:fillRect/>
          </a:stretch>
        </p:blipFill>
        <p:spPr bwMode="auto">
          <a:xfrm>
            <a:off x="4859338" y="2708275"/>
            <a:ext cx="4032250" cy="2678113"/>
          </a:xfrm>
          <a:prstGeom prst="rect">
            <a:avLst/>
          </a:prstGeom>
          <a:noFill/>
          <a:ln w="9525">
            <a:noFill/>
            <a:miter lim="800000"/>
            <a:headEnd/>
            <a:tailEnd/>
          </a:ln>
        </p:spPr>
      </p:pic>
      <p:sp>
        <p:nvSpPr>
          <p:cNvPr id="15366" name="ZoneTexte 6"/>
          <p:cNvSpPr txBox="1">
            <a:spLocks noChangeArrowheads="1"/>
          </p:cNvSpPr>
          <p:nvPr/>
        </p:nvSpPr>
        <p:spPr bwMode="auto">
          <a:xfrm>
            <a:off x="5492750" y="5949950"/>
            <a:ext cx="2967038" cy="338138"/>
          </a:xfrm>
          <a:prstGeom prst="rect">
            <a:avLst/>
          </a:prstGeom>
          <a:noFill/>
          <a:ln w="9525">
            <a:noFill/>
            <a:miter lim="800000"/>
            <a:headEnd/>
            <a:tailEnd/>
          </a:ln>
        </p:spPr>
        <p:txBody>
          <a:bodyPr wrap="none">
            <a:spAutoFit/>
          </a:bodyPr>
          <a:lstStyle/>
          <a:p>
            <a:r>
              <a:rPr lang="fr-CA" sz="1600"/>
              <a:t>HF plasma source (schematic)</a:t>
            </a:r>
          </a:p>
        </p:txBody>
      </p:sp>
      <p:pic>
        <p:nvPicPr>
          <p:cNvPr id="15367" name="Image 6" descr="surfatron.jpg"/>
          <p:cNvPicPr>
            <a:picLocks noChangeAspect="1"/>
          </p:cNvPicPr>
          <p:nvPr/>
        </p:nvPicPr>
        <p:blipFill>
          <a:blip r:embed="rId3" cstate="print"/>
          <a:srcRect/>
          <a:stretch>
            <a:fillRect/>
          </a:stretch>
        </p:blipFill>
        <p:spPr bwMode="auto">
          <a:xfrm>
            <a:off x="755650" y="2636838"/>
            <a:ext cx="3378200" cy="278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fontAlgn="auto" hangingPunct="1">
              <a:spcAft>
                <a:spcPts val="0"/>
              </a:spcAft>
              <a:defRPr/>
            </a:pPr>
            <a:r>
              <a:rPr lang="fr-CA" dirty="0" smtClean="0"/>
              <a:t>HF plasma sources</a:t>
            </a:r>
            <a:endParaRPr lang="fr-CA" dirty="0"/>
          </a:p>
        </p:txBody>
      </p:sp>
      <p:pic>
        <p:nvPicPr>
          <p:cNvPr id="16387" name="Espace réservé du contenu 11" descr="surfatron2.jpg"/>
          <p:cNvPicPr>
            <a:picLocks noGrp="1" noChangeAspect="1"/>
          </p:cNvPicPr>
          <p:nvPr>
            <p:ph idx="1"/>
          </p:nvPr>
        </p:nvPicPr>
        <p:blipFill>
          <a:blip r:embed="rId2" cstate="print"/>
          <a:srcRect/>
          <a:stretch>
            <a:fillRect/>
          </a:stretch>
        </p:blipFill>
        <p:spPr>
          <a:xfrm>
            <a:off x="4787900" y="2205038"/>
            <a:ext cx="3384550" cy="2684462"/>
          </a:xfrm>
        </p:spPr>
      </p:pic>
      <p:sp>
        <p:nvSpPr>
          <p:cNvPr id="9" name="Espace réservé du numéro de diapositive 8"/>
          <p:cNvSpPr>
            <a:spLocks noGrp="1"/>
          </p:cNvSpPr>
          <p:nvPr>
            <p:ph type="sldNum" sz="quarter" idx="12"/>
          </p:nvPr>
        </p:nvSpPr>
        <p:spPr/>
        <p:txBody>
          <a:bodyPr/>
          <a:lstStyle/>
          <a:p>
            <a:pPr>
              <a:defRPr/>
            </a:pPr>
            <a:fld id="{140C508B-7591-412B-AB3F-F1294D2D6618}" type="slidenum">
              <a:rPr lang="fr-CA"/>
              <a:pPr>
                <a:defRPr/>
              </a:pPr>
              <a:t>12</a:t>
            </a:fld>
            <a:endParaRPr lang="fr-CA" dirty="0"/>
          </a:p>
        </p:txBody>
      </p:sp>
      <p:sp>
        <p:nvSpPr>
          <p:cNvPr id="16389" name="ZoneTexte 7"/>
          <p:cNvSpPr txBox="1">
            <a:spLocks noChangeArrowheads="1"/>
          </p:cNvSpPr>
          <p:nvPr/>
        </p:nvSpPr>
        <p:spPr bwMode="auto">
          <a:xfrm>
            <a:off x="611188" y="1484313"/>
            <a:ext cx="3816350" cy="369887"/>
          </a:xfrm>
          <a:prstGeom prst="rect">
            <a:avLst/>
          </a:prstGeom>
          <a:noFill/>
          <a:ln w="9525">
            <a:noFill/>
            <a:miter lim="800000"/>
            <a:headEnd/>
            <a:tailEnd/>
          </a:ln>
        </p:spPr>
        <p:txBody>
          <a:bodyPr>
            <a:spAutoFit/>
          </a:bodyPr>
          <a:lstStyle/>
          <a:p>
            <a:r>
              <a:rPr lang="fr-CA"/>
              <a:t>Surfatron: equivalent circuit</a:t>
            </a:r>
          </a:p>
        </p:txBody>
      </p:sp>
      <p:sp>
        <p:nvSpPr>
          <p:cNvPr id="16390" name="Rectangle 6"/>
          <p:cNvSpPr>
            <a:spLocks noChangeArrowheads="1"/>
          </p:cNvSpPr>
          <p:nvPr/>
        </p:nvSpPr>
        <p:spPr bwMode="auto">
          <a:xfrm>
            <a:off x="2411413" y="5300663"/>
            <a:ext cx="4484687" cy="369887"/>
          </a:xfrm>
          <a:prstGeom prst="rect">
            <a:avLst/>
          </a:prstGeom>
          <a:noFill/>
          <a:ln w="9525">
            <a:noFill/>
            <a:miter lim="800000"/>
            <a:headEnd/>
            <a:tailEnd/>
          </a:ln>
        </p:spPr>
        <p:txBody>
          <a:bodyPr wrap="none">
            <a:spAutoFit/>
          </a:bodyPr>
          <a:lstStyle/>
          <a:p>
            <a:r>
              <a:rPr lang="fr-CA"/>
              <a:t>Transmission line analysis of the surfatron</a:t>
            </a:r>
          </a:p>
        </p:txBody>
      </p:sp>
      <p:pic>
        <p:nvPicPr>
          <p:cNvPr id="16391" name="Image 7" descr="surfatron1.jpg"/>
          <p:cNvPicPr>
            <a:picLocks noChangeAspect="1"/>
          </p:cNvPicPr>
          <p:nvPr/>
        </p:nvPicPr>
        <p:blipFill>
          <a:blip r:embed="rId3" cstate="print"/>
          <a:srcRect/>
          <a:stretch>
            <a:fillRect/>
          </a:stretch>
        </p:blipFill>
        <p:spPr bwMode="auto">
          <a:xfrm>
            <a:off x="1042988" y="2205038"/>
            <a:ext cx="3373437" cy="267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CA" dirty="0" smtClean="0"/>
              <a:t>HF plasma sources</a:t>
            </a:r>
            <a:endParaRPr lang="fr-CA" sz="2800" dirty="0"/>
          </a:p>
        </p:txBody>
      </p:sp>
      <p:sp>
        <p:nvSpPr>
          <p:cNvPr id="3076" name="Espace réservé du contenu 2"/>
          <p:cNvSpPr>
            <a:spLocks noGrp="1"/>
          </p:cNvSpPr>
          <p:nvPr>
            <p:ph idx="1"/>
          </p:nvPr>
        </p:nvSpPr>
        <p:spPr/>
        <p:txBody>
          <a:bodyPr/>
          <a:lstStyle/>
          <a:p>
            <a:pPr>
              <a:buFont typeface="Wingdings 2" pitchFamily="18" charset="2"/>
              <a:buNone/>
            </a:pPr>
            <a:r>
              <a:rPr lang="fr-CA" smtClean="0"/>
              <a:t>Impedance matching</a:t>
            </a:r>
          </a:p>
          <a:p>
            <a:endParaRPr lang="fr-CA" smtClean="0"/>
          </a:p>
        </p:txBody>
      </p:sp>
      <p:sp>
        <p:nvSpPr>
          <p:cNvPr id="4" name="Espace réservé du numéro de diapositive 3"/>
          <p:cNvSpPr>
            <a:spLocks noGrp="1"/>
          </p:cNvSpPr>
          <p:nvPr>
            <p:ph type="sldNum" sz="quarter" idx="12"/>
          </p:nvPr>
        </p:nvSpPr>
        <p:spPr/>
        <p:txBody>
          <a:bodyPr/>
          <a:lstStyle/>
          <a:p>
            <a:pPr>
              <a:defRPr/>
            </a:pPr>
            <a:fld id="{324368CD-B703-478A-959D-E3B88583F76E}" type="slidenum">
              <a:rPr lang="fr-CA" smtClean="0"/>
              <a:pPr>
                <a:defRPr/>
              </a:pPr>
              <a:t>13</a:t>
            </a:fld>
            <a:endParaRPr lang="fr-CA" dirty="0"/>
          </a:p>
        </p:txBody>
      </p:sp>
      <p:pic>
        <p:nvPicPr>
          <p:cNvPr id="3078" name="Picture 9"/>
          <p:cNvPicPr>
            <a:picLocks noChangeAspect="1" noChangeArrowheads="1"/>
          </p:cNvPicPr>
          <p:nvPr/>
        </p:nvPicPr>
        <p:blipFill>
          <a:blip r:embed="rId3" cstate="print"/>
          <a:srcRect r="19482"/>
          <a:stretch>
            <a:fillRect/>
          </a:stretch>
        </p:blipFill>
        <p:spPr bwMode="auto">
          <a:xfrm>
            <a:off x="971550" y="2781300"/>
            <a:ext cx="4441825" cy="463550"/>
          </a:xfrm>
          <a:prstGeom prst="rect">
            <a:avLst/>
          </a:prstGeom>
          <a:noFill/>
          <a:ln w="9525">
            <a:noFill/>
            <a:miter lim="800000"/>
            <a:headEnd/>
            <a:tailEnd/>
          </a:ln>
        </p:spPr>
      </p:pic>
      <p:pic>
        <p:nvPicPr>
          <p:cNvPr id="3079" name="Image 8" descr="surfatron3.jpg"/>
          <p:cNvPicPr>
            <a:picLocks noChangeAspect="1"/>
          </p:cNvPicPr>
          <p:nvPr/>
        </p:nvPicPr>
        <p:blipFill>
          <a:blip r:embed="rId4" cstate="print"/>
          <a:srcRect/>
          <a:stretch>
            <a:fillRect/>
          </a:stretch>
        </p:blipFill>
        <p:spPr bwMode="auto">
          <a:xfrm>
            <a:off x="971550" y="3541713"/>
            <a:ext cx="3219450" cy="2767012"/>
          </a:xfrm>
          <a:prstGeom prst="rect">
            <a:avLst/>
          </a:prstGeom>
          <a:noFill/>
          <a:ln w="9525">
            <a:noFill/>
            <a:miter lim="800000"/>
            <a:headEnd/>
            <a:tailEnd/>
          </a:ln>
        </p:spPr>
      </p:pic>
      <p:pic>
        <p:nvPicPr>
          <p:cNvPr id="3080" name="Image 9" descr="surfatron4.jpg"/>
          <p:cNvPicPr>
            <a:picLocks noChangeAspect="1"/>
          </p:cNvPicPr>
          <p:nvPr/>
        </p:nvPicPr>
        <p:blipFill>
          <a:blip r:embed="rId5" cstate="print"/>
          <a:srcRect/>
          <a:stretch>
            <a:fillRect/>
          </a:stretch>
        </p:blipFill>
        <p:spPr bwMode="auto">
          <a:xfrm>
            <a:off x="4859338" y="3541713"/>
            <a:ext cx="3181350" cy="2767012"/>
          </a:xfrm>
          <a:prstGeom prst="rect">
            <a:avLst/>
          </a:prstGeom>
          <a:noFill/>
          <a:ln w="9525">
            <a:noFill/>
            <a:miter lim="800000"/>
            <a:headEnd/>
            <a:tailEnd/>
          </a:ln>
        </p:spPr>
      </p:pic>
      <p:pic>
        <p:nvPicPr>
          <p:cNvPr id="3081" name="Picture 9"/>
          <p:cNvPicPr>
            <a:picLocks noChangeAspect="1" noChangeArrowheads="1"/>
          </p:cNvPicPr>
          <p:nvPr/>
        </p:nvPicPr>
        <p:blipFill>
          <a:blip r:embed="rId6" cstate="print"/>
          <a:srcRect/>
          <a:stretch>
            <a:fillRect/>
          </a:stretch>
        </p:blipFill>
        <p:spPr bwMode="auto">
          <a:xfrm>
            <a:off x="971550" y="2205038"/>
            <a:ext cx="1685925" cy="295275"/>
          </a:xfrm>
          <a:prstGeom prst="rect">
            <a:avLst/>
          </a:prstGeom>
          <a:noFill/>
          <a:ln w="9525">
            <a:noFill/>
            <a:miter lim="800000"/>
            <a:headEnd/>
            <a:tailEnd/>
          </a:ln>
        </p:spPr>
      </p:pic>
      <p:graphicFrame>
        <p:nvGraphicFramePr>
          <p:cNvPr id="3074" name="Object 9"/>
          <p:cNvGraphicFramePr>
            <a:graphicFrameLocks noChangeAspect="1"/>
          </p:cNvGraphicFramePr>
          <p:nvPr/>
        </p:nvGraphicFramePr>
        <p:xfrm>
          <a:off x="3214688" y="2133600"/>
          <a:ext cx="1063625" cy="434975"/>
        </p:xfrm>
        <a:graphic>
          <a:graphicData uri="http://schemas.openxmlformats.org/presentationml/2006/ole">
            <p:oleObj spid="_x0000_s3074" name="Equation" r:id="rId7" imgW="1155600" imgH="444240" progId="">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fontAlgn="auto" hangingPunct="1">
              <a:spcAft>
                <a:spcPts val="0"/>
              </a:spcAft>
              <a:defRPr/>
            </a:pPr>
            <a:r>
              <a:rPr lang="fr-CA" dirty="0" smtClean="0"/>
              <a:t>HF plasma sources</a:t>
            </a:r>
            <a:endParaRPr lang="fr-CA" dirty="0"/>
          </a:p>
        </p:txBody>
      </p:sp>
      <p:sp>
        <p:nvSpPr>
          <p:cNvPr id="17411" name="Espace réservé du contenu 2"/>
          <p:cNvSpPr>
            <a:spLocks noGrp="1"/>
          </p:cNvSpPr>
          <p:nvPr>
            <p:ph idx="1"/>
          </p:nvPr>
        </p:nvSpPr>
        <p:spPr/>
        <p:txBody>
          <a:bodyPr/>
          <a:lstStyle/>
          <a:p>
            <a:pPr eaLnBrk="1" hangingPunct="1">
              <a:buFont typeface="Wingdings 2" pitchFamily="18" charset="2"/>
              <a:buNone/>
            </a:pPr>
            <a:r>
              <a:rPr lang="fr-CA" smtClean="0"/>
              <a:t>Wave-launcher: surfaguide (≥ 1GHz)</a:t>
            </a:r>
          </a:p>
        </p:txBody>
      </p:sp>
      <p:sp>
        <p:nvSpPr>
          <p:cNvPr id="6" name="Espace réservé du numéro de diapositive 5"/>
          <p:cNvSpPr>
            <a:spLocks noGrp="1"/>
          </p:cNvSpPr>
          <p:nvPr>
            <p:ph type="sldNum" sz="quarter" idx="12"/>
          </p:nvPr>
        </p:nvSpPr>
        <p:spPr/>
        <p:txBody>
          <a:bodyPr/>
          <a:lstStyle/>
          <a:p>
            <a:pPr>
              <a:defRPr/>
            </a:pPr>
            <a:fld id="{EABEBBF3-84F5-45A3-9580-84D60FCBEFD0}" type="slidenum">
              <a:rPr lang="fr-CA"/>
              <a:pPr>
                <a:defRPr/>
              </a:pPr>
              <a:t>14</a:t>
            </a:fld>
            <a:endParaRPr lang="fr-CA" dirty="0"/>
          </a:p>
        </p:txBody>
      </p:sp>
      <p:pic>
        <p:nvPicPr>
          <p:cNvPr id="17413" name="Picture 2"/>
          <p:cNvPicPr>
            <a:picLocks noChangeAspect="1" noChangeArrowheads="1"/>
          </p:cNvPicPr>
          <p:nvPr/>
        </p:nvPicPr>
        <p:blipFill>
          <a:blip r:embed="rId2" cstate="print"/>
          <a:srcRect/>
          <a:stretch>
            <a:fillRect/>
          </a:stretch>
        </p:blipFill>
        <p:spPr bwMode="auto">
          <a:xfrm>
            <a:off x="4643438" y="2349500"/>
            <a:ext cx="3943350" cy="2867025"/>
          </a:xfrm>
          <a:prstGeom prst="rect">
            <a:avLst/>
          </a:prstGeom>
          <a:noFill/>
          <a:ln w="9525">
            <a:noFill/>
            <a:miter lim="800000"/>
            <a:headEnd/>
            <a:tailEnd/>
          </a:ln>
        </p:spPr>
      </p:pic>
      <p:pic>
        <p:nvPicPr>
          <p:cNvPr id="17414" name="Picture 8" descr="P1000547"/>
          <p:cNvPicPr>
            <a:picLocks noChangeAspect="1" noChangeArrowheads="1"/>
          </p:cNvPicPr>
          <p:nvPr/>
        </p:nvPicPr>
        <p:blipFill>
          <a:blip r:embed="rId3" cstate="print"/>
          <a:srcRect/>
          <a:stretch>
            <a:fillRect/>
          </a:stretch>
        </p:blipFill>
        <p:spPr bwMode="auto">
          <a:xfrm>
            <a:off x="611188" y="2420938"/>
            <a:ext cx="3781425" cy="2836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r>
              <a:rPr lang="fr-CA" dirty="0" smtClean="0"/>
              <a:t>HF plasma sources</a:t>
            </a:r>
            <a:endParaRPr lang="fr-CA" dirty="0"/>
          </a:p>
        </p:txBody>
      </p:sp>
      <p:sp>
        <p:nvSpPr>
          <p:cNvPr id="3" name="Espace réservé du contenu 2"/>
          <p:cNvSpPr>
            <a:spLocks noGrp="1"/>
          </p:cNvSpPr>
          <p:nvPr>
            <p:ph idx="1"/>
          </p:nvPr>
        </p:nvSpPr>
        <p:spPr/>
        <p:txBody>
          <a:bodyPr/>
          <a:lstStyle/>
          <a:p>
            <a:pPr marL="0" indent="0" eaLnBrk="1" hangingPunct="1">
              <a:buFont typeface="Wingdings 2" pitchFamily="18" charset="2"/>
              <a:buNone/>
              <a:defRPr/>
            </a:pPr>
            <a:r>
              <a:rPr lang="en-CA" sz="2000" dirty="0" smtClean="0"/>
              <a:t>SW plasma column acts as a transmission line: calculated characteristic impedance </a:t>
            </a:r>
            <a:r>
              <a:rPr lang="en-GB" sz="2000" dirty="0" smtClean="0"/>
              <a:t>value </a:t>
            </a:r>
            <a:r>
              <a:rPr lang="en-GB" sz="2000" i="1" dirty="0" err="1" smtClean="0"/>
              <a:t>Z</a:t>
            </a:r>
            <a:r>
              <a:rPr lang="en-GB" sz="2000" baseline="-25000" dirty="0" err="1" smtClean="0"/>
              <a:t>p</a:t>
            </a:r>
            <a:r>
              <a:rPr lang="en-GB" sz="2000" dirty="0" smtClean="0"/>
              <a:t> ≈ 140-160 Ω. </a:t>
            </a:r>
          </a:p>
          <a:p>
            <a:pPr marL="0" indent="0" eaLnBrk="1" hangingPunct="1">
              <a:buFont typeface="Wingdings 2" pitchFamily="18" charset="2"/>
              <a:buNone/>
              <a:defRPr/>
            </a:pPr>
            <a:r>
              <a:rPr lang="en-GB" sz="2000" dirty="0" smtClean="0"/>
              <a:t>Reduced-height characteristic impedance of launcher:  </a:t>
            </a:r>
            <a:r>
              <a:rPr lang="en-GB" sz="2000" i="1" dirty="0" smtClean="0"/>
              <a:t>Z’</a:t>
            </a:r>
            <a:r>
              <a:rPr lang="en-GB" sz="2000" i="1" baseline="-25000" dirty="0" smtClean="0"/>
              <a:t>0</a:t>
            </a:r>
            <a:r>
              <a:rPr lang="en-GB" sz="2000" dirty="0" smtClean="0"/>
              <a:t> = 186 Ω</a:t>
            </a:r>
            <a:endParaRPr lang="fr-FR" sz="2000" dirty="0" smtClean="0"/>
          </a:p>
          <a:p>
            <a:pPr eaLnBrk="1" hangingPunct="1">
              <a:defRPr/>
            </a:pPr>
            <a:endParaRPr lang="fr-CA" sz="2000" dirty="0"/>
          </a:p>
        </p:txBody>
      </p:sp>
      <p:sp>
        <p:nvSpPr>
          <p:cNvPr id="4" name="Espace réservé du numéro de diapositive 3"/>
          <p:cNvSpPr>
            <a:spLocks noGrp="1"/>
          </p:cNvSpPr>
          <p:nvPr>
            <p:ph type="sldNum" sz="quarter" idx="12"/>
          </p:nvPr>
        </p:nvSpPr>
        <p:spPr/>
        <p:txBody>
          <a:bodyPr/>
          <a:lstStyle/>
          <a:p>
            <a:pPr>
              <a:defRPr/>
            </a:pPr>
            <a:fld id="{C17131EC-AD89-4D2E-B653-00CD100DE475}" type="slidenum">
              <a:rPr lang="fr-CA" smtClean="0"/>
              <a:pPr>
                <a:defRPr/>
              </a:pPr>
              <a:t>15</a:t>
            </a:fld>
            <a:endParaRPr lang="fr-CA" dirty="0"/>
          </a:p>
        </p:txBody>
      </p:sp>
      <p:sp>
        <p:nvSpPr>
          <p:cNvPr id="5" name="Rectangle 3"/>
          <p:cNvSpPr txBox="1">
            <a:spLocks noChangeArrowheads="1"/>
          </p:cNvSpPr>
          <p:nvPr/>
        </p:nvSpPr>
        <p:spPr bwMode="auto">
          <a:xfrm>
            <a:off x="395288" y="1773238"/>
            <a:ext cx="8323262" cy="4787900"/>
          </a:xfrm>
          <a:prstGeom prst="rect">
            <a:avLst/>
          </a:prstGeom>
          <a:noFill/>
          <a:ln w="9525">
            <a:noFill/>
            <a:miter lim="800000"/>
            <a:headEnd/>
            <a:tailEnd/>
          </a:ln>
        </p:spPr>
        <p:txBody>
          <a:bodyPr/>
          <a:lstStyle/>
          <a:p>
            <a:pPr>
              <a:spcBef>
                <a:spcPct val="20000"/>
              </a:spcBef>
              <a:buClr>
                <a:srgbClr val="F9F9F9"/>
              </a:buClr>
              <a:buSzPct val="65000"/>
              <a:buFont typeface="Wingdings" pitchFamily="2" charset="2"/>
              <a:buNone/>
              <a:defRPr/>
            </a:pPr>
            <a:endParaRPr lang="fr-CA" sz="1600" dirty="0">
              <a:latin typeface="+mn-lt"/>
              <a:cs typeface="+mn-cs"/>
            </a:endParaRPr>
          </a:p>
        </p:txBody>
      </p:sp>
      <p:pic>
        <p:nvPicPr>
          <p:cNvPr id="18438" name="Picture 8"/>
          <p:cNvPicPr>
            <a:picLocks noChangeAspect="1" noChangeArrowheads="1"/>
          </p:cNvPicPr>
          <p:nvPr/>
        </p:nvPicPr>
        <p:blipFill>
          <a:blip r:embed="rId2" cstate="print"/>
          <a:srcRect/>
          <a:stretch>
            <a:fillRect/>
          </a:stretch>
        </p:blipFill>
        <p:spPr bwMode="auto">
          <a:xfrm>
            <a:off x="611188" y="2924175"/>
            <a:ext cx="2997200" cy="2832100"/>
          </a:xfrm>
          <a:prstGeom prst="rect">
            <a:avLst/>
          </a:prstGeom>
          <a:noFill/>
          <a:ln w="9525">
            <a:noFill/>
            <a:miter lim="800000"/>
            <a:headEnd/>
            <a:tailEnd/>
          </a:ln>
        </p:spPr>
      </p:pic>
      <p:grpSp>
        <p:nvGrpSpPr>
          <p:cNvPr id="18439" name="Groupe 8"/>
          <p:cNvGrpSpPr>
            <a:grpSpLocks/>
          </p:cNvGrpSpPr>
          <p:nvPr/>
        </p:nvGrpSpPr>
        <p:grpSpPr bwMode="auto">
          <a:xfrm>
            <a:off x="4643438" y="2997200"/>
            <a:ext cx="3600450" cy="2957513"/>
            <a:chOff x="4643438" y="2997200"/>
            <a:chExt cx="3600450" cy="2957513"/>
          </a:xfrm>
        </p:grpSpPr>
        <p:pic>
          <p:nvPicPr>
            <p:cNvPr id="18440" name="Image 7" descr="Graph1.jpg"/>
            <p:cNvPicPr>
              <a:picLocks noChangeAspect="1"/>
            </p:cNvPicPr>
            <p:nvPr/>
          </p:nvPicPr>
          <p:blipFill>
            <a:blip r:embed="rId3" cstate="print"/>
            <a:srcRect/>
            <a:stretch>
              <a:fillRect/>
            </a:stretch>
          </p:blipFill>
          <p:spPr bwMode="auto">
            <a:xfrm>
              <a:off x="4643438" y="2997200"/>
              <a:ext cx="3600450" cy="2957513"/>
            </a:xfrm>
            <a:prstGeom prst="rect">
              <a:avLst/>
            </a:prstGeom>
            <a:noFill/>
            <a:ln w="9525">
              <a:noFill/>
              <a:miter lim="800000"/>
              <a:headEnd/>
              <a:tailEnd/>
            </a:ln>
          </p:spPr>
        </p:pic>
        <p:sp>
          <p:nvSpPr>
            <p:cNvPr id="8" name="ZoneTexte 7"/>
            <p:cNvSpPr txBox="1"/>
            <p:nvPr/>
          </p:nvSpPr>
          <p:spPr>
            <a:xfrm rot="16200000">
              <a:off x="4621213" y="3381375"/>
              <a:ext cx="312738" cy="192087"/>
            </a:xfrm>
            <a:prstGeom prst="rect">
              <a:avLst/>
            </a:prstGeom>
            <a:solidFill>
              <a:schemeClr val="tx1"/>
            </a:solidFill>
          </p:spPr>
          <p:txBody>
            <a:bodyPr wrap="none" lIns="0" tIns="0" rIns="0" bIns="0">
              <a:spAutoFit/>
            </a:bodyPr>
            <a:lstStyle/>
            <a:p>
              <a:pPr>
                <a:defRPr/>
              </a:pPr>
              <a:r>
                <a:rPr lang="fr-CA" sz="1250" dirty="0">
                  <a:solidFill>
                    <a:schemeClr val="bg1"/>
                  </a:solidFill>
                </a:rPr>
                <a:t>ohm</a:t>
              </a: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CA" dirty="0" smtClean="0"/>
              <a:t>HF plasma sources</a:t>
            </a:r>
            <a:endParaRPr lang="fr-CA" dirty="0"/>
          </a:p>
        </p:txBody>
      </p:sp>
      <p:sp>
        <p:nvSpPr>
          <p:cNvPr id="19459" name="Espace réservé du contenu 2"/>
          <p:cNvSpPr>
            <a:spLocks noGrp="1"/>
          </p:cNvSpPr>
          <p:nvPr>
            <p:ph idx="1"/>
          </p:nvPr>
        </p:nvSpPr>
        <p:spPr>
          <a:xfrm>
            <a:off x="395288" y="1484313"/>
            <a:ext cx="8229600" cy="4708525"/>
          </a:xfrm>
        </p:spPr>
        <p:txBody>
          <a:bodyPr/>
          <a:lstStyle/>
          <a:p>
            <a:pPr>
              <a:buFont typeface="Wingdings 2" pitchFamily="18" charset="2"/>
              <a:buNone/>
            </a:pPr>
            <a:r>
              <a:rPr lang="fr-CA" smtClean="0"/>
              <a:t>Optimizing the surfaguide plasma source</a:t>
            </a:r>
          </a:p>
        </p:txBody>
      </p:sp>
      <p:sp>
        <p:nvSpPr>
          <p:cNvPr id="4" name="Espace réservé du numéro de diapositive 3"/>
          <p:cNvSpPr>
            <a:spLocks noGrp="1"/>
          </p:cNvSpPr>
          <p:nvPr>
            <p:ph type="sldNum" sz="quarter" idx="12"/>
          </p:nvPr>
        </p:nvSpPr>
        <p:spPr/>
        <p:txBody>
          <a:bodyPr/>
          <a:lstStyle/>
          <a:p>
            <a:pPr>
              <a:defRPr/>
            </a:pPr>
            <a:fld id="{35814DB0-790F-4949-BCCE-CCAA5E244C28}" type="slidenum">
              <a:rPr lang="fr-CA" smtClean="0"/>
              <a:pPr>
                <a:defRPr/>
              </a:pPr>
              <a:t>16</a:t>
            </a:fld>
            <a:endParaRPr lang="fr-CA" dirty="0"/>
          </a:p>
        </p:txBody>
      </p:sp>
      <p:pic>
        <p:nvPicPr>
          <p:cNvPr id="19461" name="Espace réservé du contenu 5" descr="matching10.jpg"/>
          <p:cNvPicPr>
            <a:picLocks noChangeAspect="1"/>
          </p:cNvPicPr>
          <p:nvPr/>
        </p:nvPicPr>
        <p:blipFill>
          <a:blip r:embed="rId2" cstate="print"/>
          <a:srcRect l="4073" t="5136"/>
          <a:stretch>
            <a:fillRect/>
          </a:stretch>
        </p:blipFill>
        <p:spPr bwMode="auto">
          <a:xfrm>
            <a:off x="1619250" y="2041525"/>
            <a:ext cx="2779713" cy="2179638"/>
          </a:xfrm>
          <a:prstGeom prst="rect">
            <a:avLst/>
          </a:prstGeom>
          <a:noFill/>
          <a:ln w="9525">
            <a:noFill/>
            <a:miter lim="800000"/>
            <a:headEnd/>
            <a:tailEnd/>
          </a:ln>
        </p:spPr>
      </p:pic>
      <p:pic>
        <p:nvPicPr>
          <p:cNvPr id="19462" name="Image 5" descr="matching15.jpg"/>
          <p:cNvPicPr>
            <a:picLocks noChangeAspect="1"/>
          </p:cNvPicPr>
          <p:nvPr/>
        </p:nvPicPr>
        <p:blipFill>
          <a:blip r:embed="rId3" cstate="print"/>
          <a:srcRect b="4309"/>
          <a:stretch>
            <a:fillRect/>
          </a:stretch>
        </p:blipFill>
        <p:spPr bwMode="auto">
          <a:xfrm>
            <a:off x="1547813" y="4365625"/>
            <a:ext cx="2827337" cy="2174875"/>
          </a:xfrm>
          <a:prstGeom prst="rect">
            <a:avLst/>
          </a:prstGeom>
          <a:noFill/>
          <a:ln w="9525">
            <a:noFill/>
            <a:miter lim="800000"/>
            <a:headEnd/>
            <a:tailEnd/>
          </a:ln>
        </p:spPr>
      </p:pic>
      <p:pic>
        <p:nvPicPr>
          <p:cNvPr id="19463" name="Image 6" descr="matching25.jpg"/>
          <p:cNvPicPr>
            <a:picLocks noChangeAspect="1"/>
          </p:cNvPicPr>
          <p:nvPr/>
        </p:nvPicPr>
        <p:blipFill>
          <a:blip r:embed="rId4" cstate="print"/>
          <a:srcRect t="2672"/>
          <a:stretch>
            <a:fillRect/>
          </a:stretch>
        </p:blipFill>
        <p:spPr bwMode="auto">
          <a:xfrm>
            <a:off x="4922838" y="2027238"/>
            <a:ext cx="2808287" cy="2195512"/>
          </a:xfrm>
          <a:prstGeom prst="rect">
            <a:avLst/>
          </a:prstGeom>
          <a:noFill/>
          <a:ln w="9525">
            <a:noFill/>
            <a:miter lim="800000"/>
            <a:headEnd/>
            <a:tailEnd/>
          </a:ln>
        </p:spPr>
      </p:pic>
      <p:sp>
        <p:nvSpPr>
          <p:cNvPr id="19464" name="ZoneTexte 7"/>
          <p:cNvSpPr txBox="1">
            <a:spLocks noChangeArrowheads="1"/>
          </p:cNvSpPr>
          <p:nvPr/>
        </p:nvSpPr>
        <p:spPr bwMode="auto">
          <a:xfrm>
            <a:off x="4572000" y="5084763"/>
            <a:ext cx="3775075" cy="369887"/>
          </a:xfrm>
          <a:prstGeom prst="rect">
            <a:avLst/>
          </a:prstGeom>
          <a:noFill/>
          <a:ln w="9525">
            <a:noFill/>
            <a:miter lim="800000"/>
            <a:headEnd/>
            <a:tailEnd/>
          </a:ln>
        </p:spPr>
        <p:txBody>
          <a:bodyPr wrap="none">
            <a:spAutoFit/>
          </a:bodyPr>
          <a:lstStyle/>
          <a:p>
            <a:r>
              <a:rPr lang="fr-CA"/>
              <a:t>Fixed plunger: no need for retuning</a:t>
            </a:r>
          </a:p>
        </p:txBody>
      </p:sp>
      <p:sp>
        <p:nvSpPr>
          <p:cNvPr id="9" name="Rectangle 8"/>
          <p:cNvSpPr/>
          <p:nvPr/>
        </p:nvSpPr>
        <p:spPr>
          <a:xfrm>
            <a:off x="2114550" y="5364163"/>
            <a:ext cx="649288" cy="215900"/>
          </a:xfrm>
          <a:prstGeom prst="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CA" dirty="0" smtClean="0"/>
              <a:t>HF plasma sources</a:t>
            </a:r>
            <a:endParaRPr lang="fr-CA" dirty="0"/>
          </a:p>
        </p:txBody>
      </p:sp>
      <p:sp>
        <p:nvSpPr>
          <p:cNvPr id="20483" name="Espace réservé du contenu 2"/>
          <p:cNvSpPr>
            <a:spLocks noGrp="1"/>
          </p:cNvSpPr>
          <p:nvPr>
            <p:ph idx="1"/>
          </p:nvPr>
        </p:nvSpPr>
        <p:spPr/>
        <p:txBody>
          <a:bodyPr/>
          <a:lstStyle/>
          <a:p>
            <a:pPr>
              <a:buFont typeface="Wingdings 2" pitchFamily="18" charset="2"/>
              <a:buNone/>
            </a:pPr>
            <a:r>
              <a:rPr lang="fr-CA" sz="2000" smtClean="0"/>
              <a:t>h = 15mm</a:t>
            </a:r>
          </a:p>
          <a:p>
            <a:pPr>
              <a:buFont typeface="Wingdings 2" pitchFamily="18" charset="2"/>
              <a:buNone/>
            </a:pPr>
            <a:endParaRPr lang="fr-CA" sz="2000" smtClean="0"/>
          </a:p>
          <a:p>
            <a:pPr>
              <a:buFont typeface="Wingdings 2" pitchFamily="18" charset="2"/>
              <a:buNone/>
            </a:pPr>
            <a:endParaRPr lang="fr-CA" sz="2000" smtClean="0"/>
          </a:p>
          <a:p>
            <a:pPr>
              <a:buFont typeface="Wingdings 2" pitchFamily="18" charset="2"/>
              <a:buNone/>
            </a:pPr>
            <a:endParaRPr lang="fr-CA" sz="2000" smtClean="0"/>
          </a:p>
          <a:p>
            <a:pPr>
              <a:buFont typeface="Wingdings 2" pitchFamily="18" charset="2"/>
              <a:buNone/>
            </a:pPr>
            <a:endParaRPr lang="fr-CA" sz="2000" smtClean="0"/>
          </a:p>
          <a:p>
            <a:pPr>
              <a:buFont typeface="Wingdings 2" pitchFamily="18" charset="2"/>
              <a:buNone/>
            </a:pPr>
            <a:endParaRPr lang="fr-CA" sz="2000" smtClean="0"/>
          </a:p>
          <a:p>
            <a:pPr>
              <a:buFont typeface="Wingdings 2" pitchFamily="18" charset="2"/>
              <a:buNone/>
            </a:pPr>
            <a:endParaRPr lang="fr-CA" sz="2000" smtClean="0"/>
          </a:p>
          <a:p>
            <a:pPr>
              <a:buFont typeface="Wingdings 2" pitchFamily="18" charset="2"/>
              <a:buNone/>
            </a:pPr>
            <a:endParaRPr lang="fr-CA" sz="2000" smtClean="0"/>
          </a:p>
          <a:p>
            <a:pPr>
              <a:buFont typeface="Wingdings 2" pitchFamily="18" charset="2"/>
              <a:buNone/>
            </a:pPr>
            <a:endParaRPr lang="fr-CA" sz="2000" smtClean="0"/>
          </a:p>
          <a:p>
            <a:pPr>
              <a:buFont typeface="Wingdings 2" pitchFamily="18" charset="2"/>
              <a:buNone/>
            </a:pPr>
            <a:r>
              <a:rPr lang="fr-CA" sz="2000" smtClean="0"/>
              <a:t>Fixed plunger: no need for retuning</a:t>
            </a:r>
          </a:p>
          <a:p>
            <a:endParaRPr lang="fr-CA" smtClean="0"/>
          </a:p>
        </p:txBody>
      </p:sp>
      <p:sp>
        <p:nvSpPr>
          <p:cNvPr id="4" name="Espace réservé du numéro de diapositive 3"/>
          <p:cNvSpPr>
            <a:spLocks noGrp="1"/>
          </p:cNvSpPr>
          <p:nvPr>
            <p:ph type="sldNum" sz="quarter" idx="12"/>
          </p:nvPr>
        </p:nvSpPr>
        <p:spPr/>
        <p:txBody>
          <a:bodyPr/>
          <a:lstStyle/>
          <a:p>
            <a:pPr>
              <a:defRPr/>
            </a:pPr>
            <a:fld id="{5A1F9E95-37A5-4482-866D-746662D78B25}" type="slidenum">
              <a:rPr lang="fr-CA" smtClean="0"/>
              <a:pPr>
                <a:defRPr/>
              </a:pPr>
              <a:t>17</a:t>
            </a:fld>
            <a:endParaRPr lang="fr-CA" dirty="0"/>
          </a:p>
        </p:txBody>
      </p:sp>
      <p:pic>
        <p:nvPicPr>
          <p:cNvPr id="20485" name="Picture 10"/>
          <p:cNvPicPr>
            <a:picLocks noChangeAspect="1" noChangeArrowheads="1"/>
          </p:cNvPicPr>
          <p:nvPr/>
        </p:nvPicPr>
        <p:blipFill>
          <a:blip r:embed="rId2" cstate="print"/>
          <a:srcRect t="32872" b="33859"/>
          <a:stretch>
            <a:fillRect/>
          </a:stretch>
        </p:blipFill>
        <p:spPr bwMode="auto">
          <a:xfrm>
            <a:off x="250825" y="2060575"/>
            <a:ext cx="8685213"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fontAlgn="auto" hangingPunct="1">
              <a:spcAft>
                <a:spcPts val="0"/>
              </a:spcAft>
              <a:defRPr/>
            </a:pPr>
            <a:r>
              <a:rPr lang="fr-CA" dirty="0" err="1" smtClean="0"/>
              <a:t>Outline</a:t>
            </a:r>
            <a:endParaRPr lang="fr-CA" dirty="0"/>
          </a:p>
        </p:txBody>
      </p:sp>
      <p:sp>
        <p:nvSpPr>
          <p:cNvPr id="21507" name="Espace réservé du contenu 2"/>
          <p:cNvSpPr>
            <a:spLocks noGrp="1"/>
          </p:cNvSpPr>
          <p:nvPr>
            <p:ph idx="1"/>
          </p:nvPr>
        </p:nvSpPr>
        <p:spPr/>
        <p:txBody>
          <a:bodyPr/>
          <a:lstStyle/>
          <a:p>
            <a:pPr marL="650875" indent="-514350" eaLnBrk="1" hangingPunct="1">
              <a:lnSpc>
                <a:spcPct val="150000"/>
              </a:lnSpc>
              <a:spcBef>
                <a:spcPts val="300"/>
              </a:spcBef>
              <a:buSzPct val="100000"/>
              <a:buFont typeface="Gill Sans MT" pitchFamily="34" charset="0"/>
              <a:buAutoNum type="arabicPeriod"/>
            </a:pPr>
            <a:r>
              <a:rPr lang="fr-CA" sz="2400" smtClean="0"/>
              <a:t>Basic research</a:t>
            </a:r>
          </a:p>
          <a:p>
            <a:pPr marL="971550" lvl="1" indent="-514350" eaLnBrk="1" hangingPunct="1">
              <a:lnSpc>
                <a:spcPct val="150000"/>
              </a:lnSpc>
              <a:spcBef>
                <a:spcPts val="300"/>
              </a:spcBef>
              <a:buSzPct val="100000"/>
              <a:buFont typeface="Wingdings 2" pitchFamily="18" charset="2"/>
              <a:buNone/>
            </a:pPr>
            <a:r>
              <a:rPr lang="fr-CA" smtClean="0"/>
              <a:t>	Plasma sources produced by RF and microwave fields</a:t>
            </a:r>
            <a:endParaRPr lang="fr-CA" sz="700" smtClean="0"/>
          </a:p>
          <a:p>
            <a:pPr marL="650875" indent="-514350" eaLnBrk="1" hangingPunct="1">
              <a:lnSpc>
                <a:spcPct val="150000"/>
              </a:lnSpc>
              <a:buSzPct val="100000"/>
              <a:buFont typeface="Gill Sans MT" pitchFamily="34" charset="0"/>
              <a:buAutoNum type="arabicPeriod"/>
            </a:pPr>
            <a:r>
              <a:rPr lang="fr-CA" sz="2400" smtClean="0">
                <a:solidFill>
                  <a:schemeClr val="accent1"/>
                </a:solidFill>
              </a:rPr>
              <a:t>Industrial applications</a:t>
            </a:r>
          </a:p>
          <a:p>
            <a:pPr marL="650875" indent="-514350" eaLnBrk="1" hangingPunct="1">
              <a:lnSpc>
                <a:spcPct val="150000"/>
              </a:lnSpc>
              <a:buSzPct val="100000"/>
              <a:buFont typeface="Wingdings 2" pitchFamily="18" charset="2"/>
              <a:buNone/>
            </a:pPr>
            <a:r>
              <a:rPr lang="fr-CA" sz="2400" smtClean="0"/>
              <a:t>		</a:t>
            </a:r>
            <a:r>
              <a:rPr lang="fr-CA" sz="2400" smtClean="0">
                <a:solidFill>
                  <a:schemeClr val="accent1"/>
                </a:solidFill>
              </a:rPr>
              <a:t>Abatement of perfluorinated compounds (PFCs)</a:t>
            </a:r>
          </a:p>
          <a:p>
            <a:pPr marL="650875" indent="-514350" eaLnBrk="1" hangingPunct="1">
              <a:lnSpc>
                <a:spcPct val="150000"/>
              </a:lnSpc>
              <a:buSzPct val="100000"/>
              <a:buFont typeface="Wingdings 2" pitchFamily="18" charset="2"/>
              <a:buNone/>
            </a:pPr>
            <a:r>
              <a:rPr lang="fr-CA" sz="2400" smtClean="0"/>
              <a:t>		Plasma sterilization of medical devices (MDs)</a:t>
            </a:r>
          </a:p>
          <a:p>
            <a:pPr marL="650875" indent="-514350" eaLnBrk="1" hangingPunct="1">
              <a:lnSpc>
                <a:spcPct val="150000"/>
              </a:lnSpc>
              <a:buSzPct val="100000"/>
              <a:buFont typeface="Gill Sans MT" pitchFamily="34" charset="0"/>
              <a:buAutoNum type="arabicPeriod" startAt="3"/>
            </a:pPr>
            <a:r>
              <a:rPr lang="fr-CA" sz="2400" smtClean="0"/>
              <a:t>Additional comments</a:t>
            </a:r>
          </a:p>
          <a:p>
            <a:pPr marL="650875" indent="-514350" eaLnBrk="1" hangingPunct="1">
              <a:lnSpc>
                <a:spcPct val="150000"/>
              </a:lnSpc>
              <a:buSzPct val="100000"/>
              <a:buFont typeface="Wingdings 2" pitchFamily="18" charset="2"/>
              <a:buNone/>
            </a:pPr>
            <a:r>
              <a:rPr lang="fr-CA" sz="2400" smtClean="0"/>
              <a:t>		Patents</a:t>
            </a:r>
          </a:p>
        </p:txBody>
      </p:sp>
      <p:sp>
        <p:nvSpPr>
          <p:cNvPr id="4" name="Espace réservé du numéro de diapositive 3"/>
          <p:cNvSpPr>
            <a:spLocks noGrp="1"/>
          </p:cNvSpPr>
          <p:nvPr>
            <p:ph type="sldNum" sz="quarter" idx="12"/>
          </p:nvPr>
        </p:nvSpPr>
        <p:spPr/>
        <p:txBody>
          <a:bodyPr/>
          <a:lstStyle/>
          <a:p>
            <a:pPr>
              <a:defRPr/>
            </a:pPr>
            <a:fld id="{0A1FDC37-9DF2-4396-99BF-DFC4EADA9782}" type="slidenum">
              <a:rPr lang="fr-CA"/>
              <a:pPr>
                <a:defRPr/>
              </a:pPr>
              <a:t>18</a:t>
            </a:fld>
            <a:endParaRPr lang="fr-CA"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fontAlgn="auto" hangingPunct="1">
              <a:spcAft>
                <a:spcPts val="0"/>
              </a:spcAft>
              <a:defRPr/>
            </a:pPr>
            <a:r>
              <a:rPr lang="fr-CA" dirty="0" err="1" smtClean="0"/>
              <a:t>Abatement</a:t>
            </a:r>
            <a:r>
              <a:rPr lang="fr-CA" dirty="0" smtClean="0"/>
              <a:t> of </a:t>
            </a:r>
            <a:r>
              <a:rPr lang="fr-CA" dirty="0" err="1" smtClean="0"/>
              <a:t>PFCs</a:t>
            </a:r>
            <a:endParaRPr lang="fr-CA" dirty="0"/>
          </a:p>
        </p:txBody>
      </p:sp>
      <p:sp>
        <p:nvSpPr>
          <p:cNvPr id="3" name="Espace réservé du contenu 2"/>
          <p:cNvSpPr>
            <a:spLocks noGrp="1"/>
          </p:cNvSpPr>
          <p:nvPr>
            <p:ph idx="1"/>
          </p:nvPr>
        </p:nvSpPr>
        <p:spPr>
          <a:xfrm>
            <a:off x="250825" y="1916113"/>
            <a:ext cx="8229600" cy="4710112"/>
          </a:xfrm>
        </p:spPr>
        <p:txBody>
          <a:bodyPr>
            <a:normAutofit fontScale="77500" lnSpcReduction="20000"/>
          </a:bodyPr>
          <a:lstStyle/>
          <a:p>
            <a:pPr marL="548640" indent="-411480" eaLnBrk="1" fontAlgn="auto" hangingPunct="1">
              <a:spcAft>
                <a:spcPts val="0"/>
              </a:spcAft>
              <a:buClr>
                <a:schemeClr val="tx1">
                  <a:shade val="95000"/>
                </a:schemeClr>
              </a:buClr>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smtClean="0"/>
              <a:t>PFCs contribute to the greenhouse</a:t>
            </a:r>
            <a:br>
              <a:rPr lang="en-GB" dirty="0" smtClean="0"/>
            </a:br>
            <a:r>
              <a:rPr lang="en-GB" dirty="0" smtClean="0"/>
              <a:t>effect and related climate changes </a:t>
            </a:r>
          </a:p>
          <a:p>
            <a:pPr marL="548640" indent="-411480" eaLnBrk="1" fontAlgn="auto" hangingPunct="1">
              <a:spcAft>
                <a:spcPts val="0"/>
              </a:spcAft>
              <a:buClr>
                <a:schemeClr val="tx1">
                  <a:shade val="95000"/>
                </a:schemeClr>
              </a:buClr>
              <a:buFont typeface="Wingdings 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dirty="0" smtClean="0"/>
          </a:p>
          <a:p>
            <a:pPr marL="548640" indent="-411480" eaLnBrk="1" fontAlgn="auto" hangingPunct="1">
              <a:spcAft>
                <a:spcPts val="0"/>
              </a:spcAft>
              <a:buClr>
                <a:schemeClr val="tx1">
                  <a:shade val="95000"/>
                </a:schemeClr>
              </a:buClr>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smtClean="0"/>
              <a:t>Motivation</a:t>
            </a:r>
          </a:p>
          <a:p>
            <a:pPr marL="868680" lvl="1" indent="-283464" eaLnBrk="1" fontAlgn="auto" hangingPunct="1">
              <a:spcAft>
                <a:spcPts val="0"/>
              </a:spcAft>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smtClean="0"/>
              <a:t>Abatement of </a:t>
            </a:r>
            <a:r>
              <a:rPr lang="en-GB" dirty="0" err="1" smtClean="0"/>
              <a:t>undissociated</a:t>
            </a:r>
            <a:r>
              <a:rPr lang="en-GB" dirty="0" smtClean="0"/>
              <a:t> SF</a:t>
            </a:r>
            <a:r>
              <a:rPr lang="en-GB" baseline="-25000" dirty="0" smtClean="0"/>
              <a:t>6</a:t>
            </a:r>
            <a:r>
              <a:rPr lang="en-GB" dirty="0" smtClean="0"/>
              <a:t>/CF</a:t>
            </a:r>
            <a:r>
              <a:rPr lang="en-GB" baseline="-25000" dirty="0" smtClean="0"/>
              <a:t>4</a:t>
            </a:r>
            <a:r>
              <a:rPr lang="en-GB" dirty="0" smtClean="0"/>
              <a:t> in etch tools</a:t>
            </a:r>
          </a:p>
          <a:p>
            <a:pPr marL="868680" lvl="1" indent="-283464" eaLnBrk="1" fontAlgn="auto" hangingPunct="1">
              <a:spcAft>
                <a:spcPts val="0"/>
              </a:spcAft>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smtClean="0"/>
              <a:t>Microwave plasma at atmospheric pressure (post-pump solution)</a:t>
            </a:r>
          </a:p>
          <a:p>
            <a:pPr marL="1133856" lvl="2" eaLnBrk="1" fontAlgn="auto" hangingPunct="1">
              <a:spcAft>
                <a:spcPts val="0"/>
              </a:spcAft>
              <a:buFont typeface="Wingdings"/>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smtClean="0"/>
              <a:t>benefits: transparent to process tool and pump/multiple chamber exhaust treatment/rugged microwave technology</a:t>
            </a:r>
          </a:p>
          <a:p>
            <a:pPr marL="1133856" lvl="2" eaLnBrk="1" fontAlgn="auto" hangingPunct="1">
              <a:spcAft>
                <a:spcPts val="0"/>
              </a:spcAft>
              <a:buFont typeface="Wingdings"/>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smtClean="0"/>
              <a:t>technical challenges: atmospheric pressure operation in N</a:t>
            </a:r>
            <a:r>
              <a:rPr lang="en-GB" baseline="-25000" dirty="0" smtClean="0"/>
              <a:t>2</a:t>
            </a:r>
            <a:r>
              <a:rPr lang="en-GB" dirty="0" smtClean="0"/>
              <a:t> (20 to 120 </a:t>
            </a:r>
            <a:r>
              <a:rPr lang="en-GB" dirty="0" err="1" smtClean="0"/>
              <a:t>slm</a:t>
            </a:r>
            <a:r>
              <a:rPr lang="en-GB" dirty="0" smtClean="0"/>
              <a:t>) with 0.1-1% PFCs</a:t>
            </a:r>
            <a:br>
              <a:rPr lang="en-GB" dirty="0" smtClean="0"/>
            </a:br>
            <a:endParaRPr lang="en-GB" dirty="0" smtClean="0"/>
          </a:p>
          <a:p>
            <a:pPr marL="548640" indent="-411480" eaLnBrk="1" fontAlgn="auto" hangingPunct="1">
              <a:spcAft>
                <a:spcPts val="0"/>
              </a:spcAft>
              <a:buClr>
                <a:schemeClr val="tx1">
                  <a:shade val="95000"/>
                </a:schemeClr>
              </a:buClr>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smtClean="0"/>
              <a:t>Decisive advantages of plasma solution </a:t>
            </a:r>
            <a:r>
              <a:rPr lang="en-GB" dirty="0" err="1" smtClean="0"/>
              <a:t>vs</a:t>
            </a:r>
            <a:r>
              <a:rPr lang="en-GB" dirty="0" smtClean="0"/>
              <a:t> combustion</a:t>
            </a:r>
          </a:p>
          <a:p>
            <a:pPr marL="868680" lvl="1" indent="-283464" eaLnBrk="1" fontAlgn="auto" hangingPunct="1">
              <a:spcAft>
                <a:spcPts val="0"/>
              </a:spcAft>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smtClean="0"/>
              <a:t>Higher destruction rates with lower energy consumption</a:t>
            </a:r>
          </a:p>
          <a:p>
            <a:pPr marL="868680" lvl="1" indent="-283464" eaLnBrk="1" fontAlgn="auto" hangingPunct="1">
              <a:spcAft>
                <a:spcPts val="0"/>
              </a:spcAft>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smtClean="0"/>
              <a:t>Selective chemistry, easily </a:t>
            </a:r>
            <a:r>
              <a:rPr lang="en-GB" dirty="0" err="1" smtClean="0"/>
              <a:t>scrubbable</a:t>
            </a:r>
            <a:r>
              <a:rPr lang="en-GB" dirty="0" smtClean="0"/>
              <a:t> </a:t>
            </a:r>
            <a:r>
              <a:rPr lang="en-GB" dirty="0" err="1" smtClean="0"/>
              <a:t>byproducts</a:t>
            </a:r>
            <a:endParaRPr lang="en-GB" dirty="0" smtClean="0"/>
          </a:p>
          <a:p>
            <a:pPr marL="868680" lvl="1" indent="-283464" eaLnBrk="1" fontAlgn="auto" hangingPunct="1">
              <a:spcAft>
                <a:spcPts val="0"/>
              </a:spcAft>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smtClean="0"/>
              <a:t>Electrical system, no combustible gas feedstock, safe process</a:t>
            </a:r>
          </a:p>
          <a:p>
            <a:pPr marL="868680" lvl="1" indent="-283464" eaLnBrk="1" fontAlgn="auto" hangingPunct="1">
              <a:spcAft>
                <a:spcPts val="0"/>
              </a:spcAft>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smtClean="0"/>
              <a:t>Reduced utility requirements, lower operating cost</a:t>
            </a:r>
          </a:p>
          <a:p>
            <a:pPr marL="548640" indent="-411480" eaLnBrk="1" fontAlgn="auto" hangingPunct="1">
              <a:spcAft>
                <a:spcPts val="0"/>
              </a:spcAft>
              <a:buClr>
                <a:schemeClr val="tx1">
                  <a:shade val="95000"/>
                </a:schemeClr>
              </a:buClr>
              <a:buFont typeface="Wingdings 2"/>
              <a:buChar char=""/>
              <a:defRPr/>
            </a:pPr>
            <a:endParaRPr lang="fr-CA" dirty="0"/>
          </a:p>
        </p:txBody>
      </p:sp>
      <p:sp>
        <p:nvSpPr>
          <p:cNvPr id="4" name="Espace réservé du numéro de diapositive 3"/>
          <p:cNvSpPr>
            <a:spLocks noGrp="1"/>
          </p:cNvSpPr>
          <p:nvPr>
            <p:ph type="sldNum" sz="quarter" idx="12"/>
          </p:nvPr>
        </p:nvSpPr>
        <p:spPr/>
        <p:txBody>
          <a:bodyPr/>
          <a:lstStyle/>
          <a:p>
            <a:pPr>
              <a:defRPr/>
            </a:pPr>
            <a:fld id="{2F9B72A7-14B6-4EAE-A28D-BACE272B7713}" type="slidenum">
              <a:rPr lang="fr-CA"/>
              <a:pPr>
                <a:defRPr/>
              </a:pPr>
              <a:t>19</a:t>
            </a:fld>
            <a:endParaRPr lang="fr-CA" dirty="0"/>
          </a:p>
        </p:txBody>
      </p:sp>
      <p:graphicFrame>
        <p:nvGraphicFramePr>
          <p:cNvPr id="115" name="Tableau 114"/>
          <p:cNvGraphicFramePr>
            <a:graphicFrameLocks noGrp="1"/>
          </p:cNvGraphicFramePr>
          <p:nvPr/>
        </p:nvGraphicFramePr>
        <p:xfrm>
          <a:off x="5867400" y="1844675"/>
          <a:ext cx="2952327" cy="1280160"/>
        </p:xfrm>
        <a:graphic>
          <a:graphicData uri="http://schemas.openxmlformats.org/drawingml/2006/table">
            <a:tbl>
              <a:tblPr firstRow="1" bandRow="1">
                <a:tableStyleId>{5C22544A-7EE6-4342-B048-85BDC9FD1C3A}</a:tableStyleId>
              </a:tblPr>
              <a:tblGrid>
                <a:gridCol w="984109"/>
                <a:gridCol w="984109"/>
                <a:gridCol w="984109"/>
              </a:tblGrid>
              <a:tr h="3432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latin typeface="+mn-lt"/>
                        </a:rPr>
                        <a:t>Gas</a:t>
                      </a:r>
                    </a:p>
                    <a:p>
                      <a:pPr algn="ctr"/>
                      <a:endParaRPr lang="fr-CA" sz="1200" dirty="0">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latin typeface="+mn-lt"/>
                        </a:rPr>
                        <a:t>lifetime</a:t>
                      </a:r>
                    </a:p>
                    <a:p>
                      <a:pPr algn="ctr"/>
                      <a:r>
                        <a:rPr lang="fr-CA" sz="1200" dirty="0" smtClean="0">
                          <a:latin typeface="+mn-lt"/>
                        </a:rPr>
                        <a:t>(</a:t>
                      </a:r>
                      <a:r>
                        <a:rPr lang="fr-CA" sz="1200" dirty="0" err="1" smtClean="0">
                          <a:latin typeface="+mn-lt"/>
                        </a:rPr>
                        <a:t>year</a:t>
                      </a:r>
                      <a:r>
                        <a:rPr lang="fr-CA" sz="1200" dirty="0" smtClean="0">
                          <a:latin typeface="+mn-lt"/>
                        </a:rPr>
                        <a:t>)</a:t>
                      </a:r>
                      <a:endParaRPr lang="fr-CA" sz="1200" dirty="0">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latin typeface="+mn-lt"/>
                        </a:rPr>
                        <a:t>GWP</a:t>
                      </a:r>
                    </a:p>
                    <a:p>
                      <a:pPr algn="ctr"/>
                      <a:r>
                        <a:rPr lang="fr-CA" sz="1200" dirty="0" smtClean="0">
                          <a:latin typeface="+mn-lt"/>
                        </a:rPr>
                        <a:t>(100 </a:t>
                      </a:r>
                      <a:r>
                        <a:rPr lang="fr-CA" sz="1200" dirty="0" err="1" smtClean="0">
                          <a:latin typeface="+mn-lt"/>
                        </a:rPr>
                        <a:t>year</a:t>
                      </a:r>
                      <a:r>
                        <a:rPr lang="fr-CA" sz="1200" dirty="0" smtClean="0">
                          <a:latin typeface="+mn-lt"/>
                        </a:rPr>
                        <a:t>)</a:t>
                      </a:r>
                      <a:endParaRPr lang="fr-CA" sz="1200" dirty="0">
                        <a:latin typeface="+mn-lt"/>
                      </a:endParaRPr>
                    </a:p>
                  </a:txBody>
                  <a:tcPr/>
                </a:tc>
              </a:tr>
              <a:tr h="2456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latin typeface="+mn-lt"/>
                        </a:rPr>
                        <a:t>CO</a:t>
                      </a:r>
                      <a:r>
                        <a:rPr lang="en-GB" sz="1200" baseline="-15000" dirty="0" smtClean="0">
                          <a:latin typeface="+mn-lt"/>
                        </a:rPr>
                        <a:t>2</a:t>
                      </a:r>
                    </a:p>
                  </a:txBody>
                  <a:tcPr/>
                </a:tc>
                <a:tc>
                  <a:txBody>
                    <a:bodyPr/>
                    <a:lstStyle/>
                    <a:p>
                      <a:pPr algn="ctr"/>
                      <a:r>
                        <a:rPr lang="fr-CA" sz="1200" dirty="0" smtClean="0">
                          <a:latin typeface="+mn-lt"/>
                        </a:rPr>
                        <a:t>120</a:t>
                      </a:r>
                      <a:endParaRPr lang="fr-CA" sz="1200" dirty="0">
                        <a:latin typeface="+mn-lt"/>
                      </a:endParaRPr>
                    </a:p>
                  </a:txBody>
                  <a:tcPr/>
                </a:tc>
                <a:tc>
                  <a:txBody>
                    <a:bodyPr/>
                    <a:lstStyle/>
                    <a:p>
                      <a:pPr algn="ctr"/>
                      <a:r>
                        <a:rPr lang="fr-CA" sz="1200" dirty="0" smtClean="0">
                          <a:latin typeface="+mn-lt"/>
                        </a:rPr>
                        <a:t>1</a:t>
                      </a:r>
                      <a:endParaRPr lang="fr-CA" sz="1200" dirty="0">
                        <a:latin typeface="+mn-lt"/>
                      </a:endParaRPr>
                    </a:p>
                  </a:txBody>
                  <a:tcPr/>
                </a:tc>
              </a:tr>
              <a:tr h="2456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latin typeface="+mn-lt"/>
                        </a:rPr>
                        <a:t>SF</a:t>
                      </a:r>
                      <a:r>
                        <a:rPr lang="en-GB" sz="1200" baseline="-15000" dirty="0" smtClean="0">
                          <a:latin typeface="+mn-lt"/>
                        </a:rPr>
                        <a:t>6</a:t>
                      </a:r>
                    </a:p>
                  </a:txBody>
                  <a:tcPr/>
                </a:tc>
                <a:tc>
                  <a:txBody>
                    <a:bodyPr/>
                    <a:lstStyle/>
                    <a:p>
                      <a:pPr algn="ctr"/>
                      <a:r>
                        <a:rPr lang="fr-CA" sz="1200" dirty="0" smtClean="0">
                          <a:latin typeface="+mn-lt"/>
                        </a:rPr>
                        <a:t>3200</a:t>
                      </a:r>
                      <a:endParaRPr lang="fr-CA" sz="1200" dirty="0">
                        <a:latin typeface="+mn-lt"/>
                      </a:endParaRPr>
                    </a:p>
                  </a:txBody>
                  <a:tcPr/>
                </a:tc>
                <a:tc>
                  <a:txBody>
                    <a:bodyPr/>
                    <a:lstStyle/>
                    <a:p>
                      <a:pPr algn="ctr"/>
                      <a:r>
                        <a:rPr lang="fr-CA" sz="1200" dirty="0" smtClean="0">
                          <a:latin typeface="+mn-lt"/>
                        </a:rPr>
                        <a:t>9000</a:t>
                      </a:r>
                      <a:endParaRPr lang="fr-CA" sz="1200" dirty="0">
                        <a:latin typeface="+mn-lt"/>
                      </a:endParaRPr>
                    </a:p>
                  </a:txBody>
                  <a:tcPr/>
                </a:tc>
              </a:tr>
              <a:tr h="2456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latin typeface="+mn-lt"/>
                        </a:rPr>
                        <a:t>CF</a:t>
                      </a:r>
                      <a:r>
                        <a:rPr lang="en-GB" sz="1200" baseline="-15000" dirty="0" smtClean="0">
                          <a:latin typeface="+mn-lt"/>
                        </a:rPr>
                        <a:t>4</a:t>
                      </a:r>
                    </a:p>
                  </a:txBody>
                  <a:tcPr/>
                </a:tc>
                <a:tc>
                  <a:txBody>
                    <a:bodyPr/>
                    <a:lstStyle/>
                    <a:p>
                      <a:pPr algn="ctr"/>
                      <a:r>
                        <a:rPr lang="fr-CA" sz="1200" dirty="0" smtClean="0">
                          <a:latin typeface="+mn-lt"/>
                        </a:rPr>
                        <a:t>50 000</a:t>
                      </a:r>
                      <a:endParaRPr lang="fr-CA" sz="1200" dirty="0">
                        <a:latin typeface="+mn-lt"/>
                      </a:endParaRPr>
                    </a:p>
                  </a:txBody>
                  <a:tcPr/>
                </a:tc>
                <a:tc>
                  <a:txBody>
                    <a:bodyPr/>
                    <a:lstStyle/>
                    <a:p>
                      <a:pPr algn="ctr"/>
                      <a:r>
                        <a:rPr lang="fr-CA" sz="1200" dirty="0" smtClean="0">
                          <a:latin typeface="+mn-lt"/>
                        </a:rPr>
                        <a:t>6300</a:t>
                      </a:r>
                      <a:endParaRPr lang="fr-CA" sz="1200" dirty="0">
                        <a:latin typeface="+mn-lt"/>
                      </a:endParaRPr>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pPr eaLnBrk="1" fontAlgn="auto" hangingPunct="1">
              <a:spcAft>
                <a:spcPts val="0"/>
              </a:spcAft>
              <a:defRPr/>
            </a:pPr>
            <a:r>
              <a:rPr lang="en-US" dirty="0" smtClean="0"/>
              <a:t>Turning basic research results into applications </a:t>
            </a:r>
            <a:endParaRPr lang="fr-CA" dirty="0"/>
          </a:p>
        </p:txBody>
      </p:sp>
      <p:sp>
        <p:nvSpPr>
          <p:cNvPr id="4" name="Espace réservé du numéro de diapositive 3"/>
          <p:cNvSpPr>
            <a:spLocks noGrp="1"/>
          </p:cNvSpPr>
          <p:nvPr>
            <p:ph type="sldNum" sz="quarter" idx="12"/>
          </p:nvPr>
        </p:nvSpPr>
        <p:spPr/>
        <p:txBody>
          <a:bodyPr/>
          <a:lstStyle/>
          <a:p>
            <a:pPr>
              <a:defRPr/>
            </a:pPr>
            <a:fld id="{2586C95E-8D61-473F-9461-A4147C5FFB9E}" type="slidenum">
              <a:rPr lang="fr-CA"/>
              <a:pPr>
                <a:defRPr/>
              </a:pPr>
              <a:t>2</a:t>
            </a:fld>
            <a:endParaRPr lang="fr-CA"/>
          </a:p>
        </p:txBody>
      </p:sp>
      <p:sp>
        <p:nvSpPr>
          <p:cNvPr id="8196" name="Sous-titre 2"/>
          <p:cNvSpPr>
            <a:spLocks noGrp="1"/>
          </p:cNvSpPr>
          <p:nvPr>
            <p:ph type="subTitle" idx="1"/>
          </p:nvPr>
        </p:nvSpPr>
        <p:spPr>
          <a:xfrm>
            <a:off x="971550" y="4005263"/>
            <a:ext cx="6400800" cy="1752600"/>
          </a:xfrm>
        </p:spPr>
        <p:txBody>
          <a:bodyPr/>
          <a:lstStyle/>
          <a:p>
            <a:pPr algn="l" eaLnBrk="1" hangingPunct="1"/>
            <a:r>
              <a:rPr lang="fr-CA" smtClean="0"/>
              <a:t>Michel Moisan</a:t>
            </a:r>
          </a:p>
          <a:p>
            <a:pPr algn="l" eaLnBrk="1" hangingPunct="1"/>
            <a:r>
              <a:rPr lang="fr-CA" sz="2000" smtClean="0"/>
              <a:t>Groupe de physique des plasmas</a:t>
            </a:r>
          </a:p>
          <a:p>
            <a:pPr algn="l" eaLnBrk="1" hangingPunct="1"/>
            <a:r>
              <a:rPr lang="fr-CA" sz="2000" smtClean="0"/>
              <a:t>Université de Montréal</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fontAlgn="auto" hangingPunct="1">
              <a:spcAft>
                <a:spcPts val="0"/>
              </a:spcAft>
              <a:defRPr/>
            </a:pPr>
            <a:r>
              <a:rPr lang="fr-CA" dirty="0" err="1" smtClean="0"/>
              <a:t>Abatement</a:t>
            </a:r>
            <a:r>
              <a:rPr lang="fr-CA" dirty="0" smtClean="0"/>
              <a:t> of </a:t>
            </a:r>
            <a:r>
              <a:rPr lang="fr-CA" dirty="0" err="1" smtClean="0"/>
              <a:t>PFCs</a:t>
            </a:r>
            <a:endParaRPr lang="fr-CA" dirty="0"/>
          </a:p>
        </p:txBody>
      </p:sp>
      <p:sp>
        <p:nvSpPr>
          <p:cNvPr id="23555" name="Espace réservé du contenu 2"/>
          <p:cNvSpPr>
            <a:spLocks noGrp="1"/>
          </p:cNvSpPr>
          <p:nvPr>
            <p:ph idx="1"/>
          </p:nvPr>
        </p:nvSpPr>
        <p:spPr/>
        <p:txBody>
          <a:bodyPr/>
          <a:lstStyle/>
          <a:p>
            <a:pPr eaLnBrk="1" hangingPunct="1">
              <a:buFont typeface="Wingdings 2" pitchFamily="18" charset="2"/>
              <a:buNone/>
            </a:pPr>
            <a:r>
              <a:rPr lang="fr-CA" sz="2400" smtClean="0"/>
              <a:t>Non-thermal chemistry </a:t>
            </a:r>
          </a:p>
          <a:p>
            <a:pPr lvl="1" eaLnBrk="1" hangingPunct="1">
              <a:buFont typeface="Wingdings 2" pitchFamily="18" charset="2"/>
              <a:buNone/>
            </a:pPr>
            <a:r>
              <a:rPr lang="fr-CA" sz="2000" smtClean="0"/>
              <a:t>		T</a:t>
            </a:r>
            <a:r>
              <a:rPr lang="fr-CA" sz="2000" baseline="-25000" smtClean="0"/>
              <a:t>e</a:t>
            </a:r>
            <a:r>
              <a:rPr lang="fr-CA" sz="2000" smtClean="0"/>
              <a:t> (0.9 -1.5 eV) » T</a:t>
            </a:r>
            <a:r>
              <a:rPr lang="fr-CA" sz="2000" baseline="-25000" smtClean="0"/>
              <a:t>gas</a:t>
            </a:r>
            <a:r>
              <a:rPr lang="fr-CA" sz="2000" smtClean="0"/>
              <a:t> (1000 - 5000 K)</a:t>
            </a:r>
          </a:p>
          <a:p>
            <a:pPr lvl="1" eaLnBrk="1" hangingPunct="1">
              <a:buFont typeface="Wingdings 2" pitchFamily="18" charset="2"/>
              <a:buNone/>
            </a:pPr>
            <a:endParaRPr lang="fr-CA" sz="2000" smtClean="0"/>
          </a:p>
          <a:p>
            <a:pPr eaLnBrk="1" hangingPunct="1">
              <a:buFont typeface="Wingdings 2" pitchFamily="18" charset="2"/>
              <a:buNone/>
            </a:pPr>
            <a:r>
              <a:rPr lang="en-US" sz="2400" smtClean="0"/>
              <a:t>A two-step process</a:t>
            </a:r>
          </a:p>
          <a:p>
            <a:pPr eaLnBrk="1" hangingPunct="1">
              <a:buFont typeface="Wingdings 2" pitchFamily="18" charset="2"/>
              <a:buNone/>
            </a:pPr>
            <a:r>
              <a:rPr lang="en-US" sz="1800" smtClean="0"/>
              <a:t>	PFC + e </a:t>
            </a:r>
            <a:r>
              <a:rPr lang="en-US" sz="1800" smtClean="0">
                <a:latin typeface="Symbol" pitchFamily="18" charset="2"/>
              </a:rPr>
              <a:t></a:t>
            </a:r>
            <a:r>
              <a:rPr lang="en-US" sz="1800" smtClean="0"/>
              <a:t> R + P (molecule dissociation)</a:t>
            </a:r>
          </a:p>
          <a:p>
            <a:pPr eaLnBrk="1" hangingPunct="1">
              <a:buFont typeface="Wingdings 2" pitchFamily="18" charset="2"/>
              <a:buNone/>
            </a:pPr>
            <a:r>
              <a:rPr lang="en-US" sz="1800" smtClean="0"/>
              <a:t>	R + O , P + O </a:t>
            </a:r>
            <a:r>
              <a:rPr lang="en-US" sz="1800" smtClean="0">
                <a:latin typeface="Symbol" pitchFamily="18" charset="2"/>
              </a:rPr>
              <a:t></a:t>
            </a:r>
            <a:r>
              <a:rPr lang="en-US" sz="1800" smtClean="0"/>
              <a:t>  fragment oxidation leading to final by-products </a:t>
            </a:r>
          </a:p>
          <a:p>
            <a:pPr eaLnBrk="1" hangingPunct="1">
              <a:buFont typeface="Wingdings 2" pitchFamily="18" charset="2"/>
              <a:buNone/>
            </a:pPr>
            <a:r>
              <a:rPr lang="en-US" sz="1800" smtClean="0"/>
              <a:t>		(no reversibility) </a:t>
            </a:r>
          </a:p>
          <a:p>
            <a:pPr eaLnBrk="1" hangingPunct="1">
              <a:buFont typeface="Wingdings 2" pitchFamily="18" charset="2"/>
              <a:buNone/>
            </a:pPr>
            <a:endParaRPr lang="en-US" sz="1800" smtClean="0"/>
          </a:p>
          <a:p>
            <a:pPr eaLnBrk="1" hangingPunct="1">
              <a:buFont typeface="Wingdings 2" pitchFamily="18" charset="2"/>
              <a:buNone/>
            </a:pPr>
            <a:r>
              <a:rPr lang="en-US" sz="2400" smtClean="0"/>
              <a:t>Trapping of acid-like residues on scrubber</a:t>
            </a:r>
          </a:p>
          <a:p>
            <a:pPr eaLnBrk="1" hangingPunct="1">
              <a:buFont typeface="Wingdings 2" pitchFamily="18" charset="2"/>
              <a:buNone/>
            </a:pPr>
            <a:r>
              <a:rPr lang="en-US" sz="2000" smtClean="0"/>
              <a:t>	</a:t>
            </a:r>
            <a:r>
              <a:rPr lang="en-US" sz="1800" smtClean="0"/>
              <a:t>Humidified soda lime or similar alkaline bed</a:t>
            </a:r>
          </a:p>
          <a:p>
            <a:pPr eaLnBrk="1" hangingPunct="1">
              <a:buFont typeface="Wingdings 2" pitchFamily="18" charset="2"/>
              <a:buNone/>
            </a:pPr>
            <a:r>
              <a:rPr lang="en-US" sz="1800" smtClean="0"/>
              <a:t>	No hazardous byproducts at exhaust</a:t>
            </a:r>
            <a:endParaRPr lang="en-US" sz="2000" smtClean="0"/>
          </a:p>
          <a:p>
            <a:pPr lvl="1" eaLnBrk="1" hangingPunct="1">
              <a:buFont typeface="Wingdings 2" pitchFamily="18" charset="2"/>
              <a:buNone/>
            </a:pPr>
            <a:endParaRPr lang="fr-CA" smtClean="0"/>
          </a:p>
          <a:p>
            <a:pPr lvl="1" eaLnBrk="1" hangingPunct="1">
              <a:buFont typeface="Wingdings 2" pitchFamily="18" charset="2"/>
              <a:buNone/>
            </a:pPr>
            <a:endParaRPr lang="fr-CA" smtClean="0"/>
          </a:p>
        </p:txBody>
      </p:sp>
      <p:sp>
        <p:nvSpPr>
          <p:cNvPr id="4" name="Espace réservé du numéro de diapositive 3"/>
          <p:cNvSpPr>
            <a:spLocks noGrp="1"/>
          </p:cNvSpPr>
          <p:nvPr>
            <p:ph type="sldNum" sz="quarter" idx="12"/>
          </p:nvPr>
        </p:nvSpPr>
        <p:spPr/>
        <p:txBody>
          <a:bodyPr/>
          <a:lstStyle/>
          <a:p>
            <a:pPr>
              <a:defRPr/>
            </a:pPr>
            <a:fld id="{9DCF58DD-DD12-4AD8-B23C-D6BF4E63B07A}" type="slidenum">
              <a:rPr lang="fr-CA"/>
              <a:pPr>
                <a:defRPr/>
              </a:pPr>
              <a:t>20</a:t>
            </a:fld>
            <a:endParaRPr lang="fr-CA"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fontAlgn="auto" hangingPunct="1">
              <a:spcAft>
                <a:spcPts val="0"/>
              </a:spcAft>
              <a:defRPr/>
            </a:pPr>
            <a:r>
              <a:rPr lang="fr-CA" dirty="0" err="1" smtClean="0"/>
              <a:t>Abatement</a:t>
            </a:r>
            <a:r>
              <a:rPr lang="fr-CA" dirty="0" smtClean="0"/>
              <a:t> of </a:t>
            </a:r>
            <a:r>
              <a:rPr lang="fr-CA" dirty="0" err="1" smtClean="0"/>
              <a:t>PFCs</a:t>
            </a:r>
            <a:endParaRPr lang="fr-CA" dirty="0"/>
          </a:p>
        </p:txBody>
      </p:sp>
      <p:sp>
        <p:nvSpPr>
          <p:cNvPr id="24579" name="Espace réservé du contenu 2"/>
          <p:cNvSpPr>
            <a:spLocks noGrp="1"/>
          </p:cNvSpPr>
          <p:nvPr>
            <p:ph idx="1"/>
          </p:nvPr>
        </p:nvSpPr>
        <p:spPr>
          <a:xfrm>
            <a:off x="323850" y="1412875"/>
            <a:ext cx="8362950" cy="4895850"/>
          </a:xfrm>
        </p:spPr>
        <p:txBody>
          <a:bodyPr/>
          <a:lstStyle/>
          <a:p>
            <a:pPr indent="-547688" eaLnBrk="1" hangingPunct="1">
              <a:buFont typeface="Wingdings 2" pitchFamily="18" charset="2"/>
              <a:buNone/>
            </a:pPr>
            <a:r>
              <a:rPr lang="fr-CA" smtClean="0"/>
              <a:t>Experimental setup</a:t>
            </a:r>
          </a:p>
        </p:txBody>
      </p:sp>
      <p:sp>
        <p:nvSpPr>
          <p:cNvPr id="5" name="Espace réservé du numéro de diapositive 4"/>
          <p:cNvSpPr>
            <a:spLocks noGrp="1"/>
          </p:cNvSpPr>
          <p:nvPr>
            <p:ph type="sldNum" sz="quarter" idx="12"/>
          </p:nvPr>
        </p:nvSpPr>
        <p:spPr/>
        <p:txBody>
          <a:bodyPr/>
          <a:lstStyle/>
          <a:p>
            <a:pPr>
              <a:defRPr/>
            </a:pPr>
            <a:fld id="{08D9135E-6B91-4D86-B64F-8669910BD130}" type="slidenum">
              <a:rPr lang="fr-CA"/>
              <a:pPr>
                <a:defRPr/>
              </a:pPr>
              <a:t>21</a:t>
            </a:fld>
            <a:endParaRPr lang="fr-CA" dirty="0"/>
          </a:p>
        </p:txBody>
      </p:sp>
      <p:sp>
        <p:nvSpPr>
          <p:cNvPr id="24581" name="Text Box 3"/>
          <p:cNvSpPr txBox="1">
            <a:spLocks noChangeArrowheads="1"/>
          </p:cNvSpPr>
          <p:nvPr/>
        </p:nvSpPr>
        <p:spPr bwMode="auto">
          <a:xfrm>
            <a:off x="457200" y="5564188"/>
            <a:ext cx="1709738" cy="244475"/>
          </a:xfrm>
          <a:prstGeom prst="rect">
            <a:avLst/>
          </a:prstGeom>
          <a:noFill/>
          <a:ln w="9525">
            <a:noFill/>
            <a:round/>
            <a:headEnd/>
            <a:tailEnd/>
          </a:ln>
        </p:spPr>
        <p:txBody>
          <a:bodyPr lIns="0" tIns="0" rIns="0" bIns="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latin typeface="StarSymbol" charset="0"/>
              </a:rPr>
              <a:t>➎</a:t>
            </a:r>
            <a:r>
              <a:rPr lang="en-GB" sz="1600">
                <a:solidFill>
                  <a:srgbClr val="800000"/>
                </a:solidFill>
                <a:latin typeface="StarSymbol" charset="0"/>
              </a:rPr>
              <a:t> </a:t>
            </a:r>
            <a:r>
              <a:rPr lang="en-GB" sz="1600">
                <a:latin typeface="Bitstream Vera Sans"/>
              </a:rPr>
              <a:t>µ</a:t>
            </a:r>
            <a:r>
              <a:rPr lang="en-GB" sz="1600">
                <a:latin typeface="Century Gothic" pitchFamily="34" charset="0"/>
              </a:rPr>
              <a:t>W feed-line</a:t>
            </a:r>
          </a:p>
        </p:txBody>
      </p:sp>
      <p:sp>
        <p:nvSpPr>
          <p:cNvPr id="24582" name="Text Box 6"/>
          <p:cNvSpPr txBox="1">
            <a:spLocks noChangeArrowheads="1"/>
          </p:cNvSpPr>
          <p:nvPr/>
        </p:nvSpPr>
        <p:spPr bwMode="auto">
          <a:xfrm>
            <a:off x="500063" y="3719513"/>
            <a:ext cx="1524000" cy="244475"/>
          </a:xfrm>
          <a:prstGeom prst="rect">
            <a:avLst/>
          </a:prstGeom>
          <a:noFill/>
          <a:ln w="9525">
            <a:noFill/>
            <a:round/>
            <a:headEnd/>
            <a:tailEnd/>
          </a:ln>
        </p:spPr>
        <p:txBody>
          <a:bodyPr lIns="0" tIns="0" rIns="0" bIns="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latin typeface="StarSymbol" charset="0"/>
              </a:rPr>
              <a:t>➌ </a:t>
            </a:r>
            <a:r>
              <a:rPr lang="en-GB" sz="1600">
                <a:latin typeface="Century Gothic" pitchFamily="34" charset="0"/>
              </a:rPr>
              <a:t>SW plasma</a:t>
            </a:r>
          </a:p>
        </p:txBody>
      </p:sp>
      <p:sp>
        <p:nvSpPr>
          <p:cNvPr id="24583" name="Text Box 7"/>
          <p:cNvSpPr txBox="1">
            <a:spLocks noChangeArrowheads="1"/>
          </p:cNvSpPr>
          <p:nvPr/>
        </p:nvSpPr>
        <p:spPr bwMode="auto">
          <a:xfrm>
            <a:off x="457200" y="4471988"/>
            <a:ext cx="3190875" cy="733425"/>
          </a:xfrm>
          <a:prstGeom prst="rect">
            <a:avLst/>
          </a:prstGeom>
          <a:noFill/>
          <a:ln w="9525">
            <a:noFill/>
            <a:round/>
            <a:headEnd/>
            <a:tailEnd/>
          </a:ln>
        </p:spPr>
        <p:txBody>
          <a:bodyPr wrap="none" lIns="0" tIns="0" rIns="0" bIns="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latin typeface="StarSymbol" charset="0"/>
              </a:rPr>
              <a:t>➍</a:t>
            </a:r>
            <a:r>
              <a:rPr lang="en-GB" sz="1600">
                <a:solidFill>
                  <a:srgbClr val="800000"/>
                </a:solidFill>
                <a:latin typeface="StarSymbol" charset="0"/>
              </a:rPr>
              <a:t> </a:t>
            </a:r>
            <a:r>
              <a:rPr lang="en-GB" sz="1600">
                <a:latin typeface="Century Gothic" pitchFamily="34" charset="0"/>
              </a:rPr>
              <a:t>Surface-wave field applicator</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b="1" i="1">
                <a:latin typeface="Century Gothic" pitchFamily="34" charset="0"/>
              </a:rPr>
              <a:t>''Surfaguide''</a:t>
            </a:r>
            <a:r>
              <a:rPr lang="en-GB" sz="1600">
                <a:latin typeface="Century Gothic" pitchFamily="34" charset="0"/>
              </a:rPr>
              <a:t>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latin typeface="Century Gothic" pitchFamily="34" charset="0"/>
              </a:rPr>
              <a:t>WR-340 standard waveguide</a:t>
            </a:r>
          </a:p>
        </p:txBody>
      </p:sp>
      <p:sp>
        <p:nvSpPr>
          <p:cNvPr id="24584" name="Text Box 9"/>
          <p:cNvSpPr txBox="1">
            <a:spLocks noChangeArrowheads="1"/>
          </p:cNvSpPr>
          <p:nvPr/>
        </p:nvSpPr>
        <p:spPr bwMode="auto">
          <a:xfrm>
            <a:off x="469900" y="2901950"/>
            <a:ext cx="2536825" cy="488950"/>
          </a:xfrm>
          <a:prstGeom prst="rect">
            <a:avLst/>
          </a:prstGeom>
          <a:noFill/>
          <a:ln w="9525">
            <a:noFill/>
            <a:round/>
            <a:headEnd/>
            <a:tailEnd/>
          </a:ln>
        </p:spPr>
        <p:txBody>
          <a:bodyPr wrap="none" lIns="0" tIns="0" rIns="0" bIns="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latin typeface="StarSymbol" charset="0"/>
              </a:rPr>
              <a:t>➋ </a:t>
            </a:r>
            <a:r>
              <a:rPr lang="en-GB" sz="1600">
                <a:latin typeface="Century Gothic" pitchFamily="34" charset="0"/>
              </a:rPr>
              <a:t>Plunger for impedance</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latin typeface="Century Gothic" pitchFamily="34" charset="0"/>
              </a:rPr>
              <a:t>matching</a:t>
            </a:r>
          </a:p>
        </p:txBody>
      </p:sp>
      <p:sp>
        <p:nvSpPr>
          <p:cNvPr id="24585" name="Text Box 11"/>
          <p:cNvSpPr txBox="1">
            <a:spLocks noChangeArrowheads="1"/>
          </p:cNvSpPr>
          <p:nvPr/>
        </p:nvSpPr>
        <p:spPr bwMode="auto">
          <a:xfrm>
            <a:off x="457200" y="2114550"/>
            <a:ext cx="2724150" cy="488950"/>
          </a:xfrm>
          <a:prstGeom prst="rect">
            <a:avLst/>
          </a:prstGeom>
          <a:noFill/>
          <a:ln w="9525">
            <a:noFill/>
            <a:round/>
            <a:headEnd/>
            <a:tailEnd/>
          </a:ln>
        </p:spPr>
        <p:txBody>
          <a:bodyPr wrap="none" lIns="0" tIns="0" rIns="0" bIns="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latin typeface="StarSymbol" charset="0"/>
              </a:rPr>
              <a:t>➊ </a:t>
            </a:r>
            <a:r>
              <a:rPr lang="en-GB" sz="1600">
                <a:latin typeface="Century Gothic" pitchFamily="34" charset="0"/>
              </a:rPr>
              <a:t>Discharge tube</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latin typeface="Century Gothic" pitchFamily="34" charset="0"/>
              </a:rPr>
              <a:t>AlN high refractory ceramic</a:t>
            </a:r>
          </a:p>
        </p:txBody>
      </p:sp>
      <p:pic>
        <p:nvPicPr>
          <p:cNvPr id="24586" name="Picture 22"/>
          <p:cNvPicPr>
            <a:picLocks noChangeAspect="1" noChangeArrowheads="1"/>
          </p:cNvPicPr>
          <p:nvPr/>
        </p:nvPicPr>
        <p:blipFill>
          <a:blip r:embed="rId2" cstate="print"/>
          <a:srcRect/>
          <a:stretch>
            <a:fillRect/>
          </a:stretch>
        </p:blipFill>
        <p:spPr bwMode="auto">
          <a:xfrm>
            <a:off x="4583113" y="1587500"/>
            <a:ext cx="3919537" cy="5226050"/>
          </a:xfrm>
          <a:prstGeom prst="rect">
            <a:avLst/>
          </a:prstGeom>
          <a:noFill/>
          <a:ln w="9525">
            <a:noFill/>
            <a:round/>
            <a:headEnd/>
            <a:tailEnd/>
          </a:ln>
        </p:spPr>
      </p:pic>
      <p:sp>
        <p:nvSpPr>
          <p:cNvPr id="24587" name="Line 27"/>
          <p:cNvSpPr>
            <a:spLocks noChangeShapeType="1"/>
          </p:cNvSpPr>
          <p:nvPr/>
        </p:nvSpPr>
        <p:spPr bwMode="auto">
          <a:xfrm>
            <a:off x="2608263" y="3243263"/>
            <a:ext cx="5680075" cy="2917825"/>
          </a:xfrm>
          <a:prstGeom prst="line">
            <a:avLst/>
          </a:prstGeom>
          <a:noFill/>
          <a:ln w="9360">
            <a:solidFill>
              <a:srgbClr val="FF0000"/>
            </a:solidFill>
            <a:miter lim="800000"/>
            <a:headEnd/>
            <a:tailEnd type="triangle" w="med" len="med"/>
          </a:ln>
        </p:spPr>
        <p:txBody>
          <a:bodyPr/>
          <a:lstStyle/>
          <a:p>
            <a:endParaRPr lang="fr-CA"/>
          </a:p>
        </p:txBody>
      </p:sp>
      <p:sp>
        <p:nvSpPr>
          <p:cNvPr id="24588" name="Line 28"/>
          <p:cNvSpPr>
            <a:spLocks noChangeShapeType="1"/>
          </p:cNvSpPr>
          <p:nvPr/>
        </p:nvSpPr>
        <p:spPr bwMode="auto">
          <a:xfrm>
            <a:off x="2251075" y="3910013"/>
            <a:ext cx="4346575" cy="1676400"/>
          </a:xfrm>
          <a:prstGeom prst="line">
            <a:avLst/>
          </a:prstGeom>
          <a:noFill/>
          <a:ln w="9360">
            <a:solidFill>
              <a:srgbClr val="FF0000"/>
            </a:solidFill>
            <a:miter lim="800000"/>
            <a:headEnd/>
            <a:tailEnd type="triangle" w="med" len="med"/>
          </a:ln>
        </p:spPr>
        <p:txBody>
          <a:bodyPr/>
          <a:lstStyle/>
          <a:p>
            <a:endParaRPr lang="fr-CA"/>
          </a:p>
        </p:txBody>
      </p:sp>
      <p:sp>
        <p:nvSpPr>
          <p:cNvPr id="24589" name="Line 29"/>
          <p:cNvSpPr>
            <a:spLocks noChangeShapeType="1"/>
          </p:cNvSpPr>
          <p:nvPr/>
        </p:nvSpPr>
        <p:spPr bwMode="auto">
          <a:xfrm>
            <a:off x="2441575" y="4789488"/>
            <a:ext cx="3484563" cy="1120775"/>
          </a:xfrm>
          <a:prstGeom prst="line">
            <a:avLst/>
          </a:prstGeom>
          <a:noFill/>
          <a:ln w="9360">
            <a:solidFill>
              <a:srgbClr val="FF0000"/>
            </a:solidFill>
            <a:miter lim="800000"/>
            <a:headEnd/>
            <a:tailEnd type="triangle" w="med" len="med"/>
          </a:ln>
        </p:spPr>
        <p:txBody>
          <a:bodyPr/>
          <a:lstStyle/>
          <a:p>
            <a:endParaRPr lang="fr-CA"/>
          </a:p>
        </p:txBody>
      </p:sp>
      <p:sp>
        <p:nvSpPr>
          <p:cNvPr id="24590" name="Line 30"/>
          <p:cNvSpPr>
            <a:spLocks noChangeShapeType="1"/>
          </p:cNvSpPr>
          <p:nvPr/>
        </p:nvSpPr>
        <p:spPr bwMode="auto">
          <a:xfrm>
            <a:off x="2095500" y="5721350"/>
            <a:ext cx="2914650" cy="434975"/>
          </a:xfrm>
          <a:prstGeom prst="line">
            <a:avLst/>
          </a:prstGeom>
          <a:noFill/>
          <a:ln w="9360">
            <a:solidFill>
              <a:srgbClr val="FF0000"/>
            </a:solidFill>
            <a:miter lim="800000"/>
            <a:headEnd/>
            <a:tailEnd type="triangle" w="med" len="med"/>
          </a:ln>
        </p:spPr>
        <p:txBody>
          <a:bodyPr/>
          <a:lstStyle/>
          <a:p>
            <a:endParaRPr lang="fr-CA"/>
          </a:p>
        </p:txBody>
      </p:sp>
      <p:sp>
        <p:nvSpPr>
          <p:cNvPr id="24591" name="Line 31"/>
          <p:cNvSpPr>
            <a:spLocks noChangeShapeType="1"/>
          </p:cNvSpPr>
          <p:nvPr/>
        </p:nvSpPr>
        <p:spPr bwMode="auto">
          <a:xfrm>
            <a:off x="2286000" y="2216150"/>
            <a:ext cx="4181475" cy="220663"/>
          </a:xfrm>
          <a:prstGeom prst="line">
            <a:avLst/>
          </a:prstGeom>
          <a:noFill/>
          <a:ln w="9360">
            <a:solidFill>
              <a:srgbClr val="FF0000"/>
            </a:solidFill>
            <a:miter lim="800000"/>
            <a:headEnd/>
            <a:tailEnd type="triangle" w="med" len="med"/>
          </a:ln>
        </p:spPr>
        <p:txBody>
          <a:bodyPr/>
          <a:lstStyle/>
          <a:p>
            <a:endParaRPr lang="fr-CA"/>
          </a:p>
        </p:txBody>
      </p:sp>
      <p:sp>
        <p:nvSpPr>
          <p:cNvPr id="24592" name="Text Box 32"/>
          <p:cNvSpPr txBox="1">
            <a:spLocks noChangeArrowheads="1"/>
          </p:cNvSpPr>
          <p:nvPr/>
        </p:nvSpPr>
        <p:spPr bwMode="auto">
          <a:xfrm>
            <a:off x="4983163" y="6086475"/>
            <a:ext cx="452437" cy="169863"/>
          </a:xfrm>
          <a:prstGeom prst="rect">
            <a:avLst/>
          </a:prstGeom>
          <a:noFill/>
          <a:ln w="9525">
            <a:noFill/>
            <a:round/>
            <a:headEnd/>
            <a:tailEnd/>
          </a:ln>
        </p:spPr>
        <p:txBody>
          <a:bodyPr lIns="90000" tIns="45000" rIns="90000" bIns="45000">
            <a:spAutoFit/>
          </a:bodyPr>
          <a:lstStyle/>
          <a:p>
            <a:pPr>
              <a:lnSpc>
                <a:spcPct val="2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a:solidFill>
                  <a:srgbClr val="FFFFFF"/>
                </a:solidFill>
                <a:latin typeface="StarSymbol" charset="0"/>
              </a:rPr>
              <a:t>➎</a:t>
            </a:r>
          </a:p>
        </p:txBody>
      </p:sp>
      <p:sp>
        <p:nvSpPr>
          <p:cNvPr id="24593" name="Text Box 33"/>
          <p:cNvSpPr txBox="1">
            <a:spLocks noChangeArrowheads="1"/>
          </p:cNvSpPr>
          <p:nvPr/>
        </p:nvSpPr>
        <p:spPr bwMode="auto">
          <a:xfrm>
            <a:off x="6384925" y="2520950"/>
            <a:ext cx="454025" cy="169863"/>
          </a:xfrm>
          <a:prstGeom prst="rect">
            <a:avLst/>
          </a:prstGeom>
          <a:noFill/>
          <a:ln w="9525">
            <a:noFill/>
            <a:round/>
            <a:headEnd/>
            <a:tailEnd/>
          </a:ln>
        </p:spPr>
        <p:txBody>
          <a:bodyPr lIns="90000" tIns="45000" rIns="90000" bIns="45000">
            <a:spAutoFit/>
          </a:bodyPr>
          <a:lstStyle/>
          <a:p>
            <a:pPr>
              <a:lnSpc>
                <a:spcPct val="2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a:solidFill>
                  <a:srgbClr val="FFFFFF"/>
                </a:solidFill>
                <a:latin typeface="StarSymbol" charset="0"/>
              </a:rPr>
              <a:t>➊</a:t>
            </a:r>
          </a:p>
        </p:txBody>
      </p:sp>
      <p:sp>
        <p:nvSpPr>
          <p:cNvPr id="24594" name="Text Box 34"/>
          <p:cNvSpPr txBox="1">
            <a:spLocks noChangeArrowheads="1"/>
          </p:cNvSpPr>
          <p:nvPr/>
        </p:nvSpPr>
        <p:spPr bwMode="auto">
          <a:xfrm>
            <a:off x="5962650" y="5899150"/>
            <a:ext cx="452438" cy="169863"/>
          </a:xfrm>
          <a:prstGeom prst="rect">
            <a:avLst/>
          </a:prstGeom>
          <a:noFill/>
          <a:ln w="9525">
            <a:noFill/>
            <a:round/>
            <a:headEnd/>
            <a:tailEnd/>
          </a:ln>
        </p:spPr>
        <p:txBody>
          <a:bodyPr lIns="90000" tIns="45000" rIns="90000" bIns="45000">
            <a:spAutoFit/>
          </a:bodyPr>
          <a:lstStyle/>
          <a:p>
            <a:pPr>
              <a:lnSpc>
                <a:spcPct val="2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a:solidFill>
                  <a:srgbClr val="FFFFFF"/>
                </a:solidFill>
                <a:latin typeface="StarSymbol" charset="0"/>
              </a:rPr>
              <a:t>➍</a:t>
            </a:r>
          </a:p>
        </p:txBody>
      </p:sp>
      <p:sp>
        <p:nvSpPr>
          <p:cNvPr id="24595" name="Text Box 35"/>
          <p:cNvSpPr txBox="1">
            <a:spLocks noChangeArrowheads="1"/>
          </p:cNvSpPr>
          <p:nvPr/>
        </p:nvSpPr>
        <p:spPr bwMode="auto">
          <a:xfrm>
            <a:off x="6627813" y="5591175"/>
            <a:ext cx="454025" cy="169863"/>
          </a:xfrm>
          <a:prstGeom prst="rect">
            <a:avLst/>
          </a:prstGeom>
          <a:noFill/>
          <a:ln w="9525">
            <a:noFill/>
            <a:round/>
            <a:headEnd/>
            <a:tailEnd/>
          </a:ln>
        </p:spPr>
        <p:txBody>
          <a:bodyPr lIns="90000" tIns="45000" rIns="90000" bIns="45000">
            <a:spAutoFit/>
          </a:bodyPr>
          <a:lstStyle/>
          <a:p>
            <a:pPr>
              <a:lnSpc>
                <a:spcPct val="2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a:solidFill>
                  <a:srgbClr val="FFFFFF"/>
                </a:solidFill>
                <a:latin typeface="StarSymbol" charset="0"/>
              </a:rPr>
              <a:t>➌</a:t>
            </a:r>
          </a:p>
        </p:txBody>
      </p:sp>
      <p:sp>
        <p:nvSpPr>
          <p:cNvPr id="24596" name="Line 36"/>
          <p:cNvSpPr>
            <a:spLocks noChangeShapeType="1"/>
          </p:cNvSpPr>
          <p:nvPr/>
        </p:nvSpPr>
        <p:spPr bwMode="auto">
          <a:xfrm>
            <a:off x="6786563" y="5789613"/>
            <a:ext cx="1587" cy="228600"/>
          </a:xfrm>
          <a:prstGeom prst="line">
            <a:avLst/>
          </a:prstGeom>
          <a:noFill/>
          <a:ln w="9525">
            <a:solidFill>
              <a:srgbClr val="00FFFF"/>
            </a:solidFill>
            <a:round/>
            <a:headEnd/>
            <a:tailEnd type="triangle" w="med" len="med"/>
          </a:ln>
        </p:spPr>
        <p:txBody>
          <a:bodyPr/>
          <a:lstStyle/>
          <a:p>
            <a:endParaRPr lang="fr-CA"/>
          </a:p>
        </p:txBody>
      </p:sp>
      <p:sp>
        <p:nvSpPr>
          <p:cNvPr id="24597" name="Line 37"/>
          <p:cNvSpPr>
            <a:spLocks noChangeShapeType="1"/>
          </p:cNvSpPr>
          <p:nvPr/>
        </p:nvSpPr>
        <p:spPr bwMode="auto">
          <a:xfrm flipV="1">
            <a:off x="6788150" y="6153150"/>
            <a:ext cx="1588" cy="231775"/>
          </a:xfrm>
          <a:prstGeom prst="line">
            <a:avLst/>
          </a:prstGeom>
          <a:noFill/>
          <a:ln w="9525">
            <a:solidFill>
              <a:srgbClr val="00FFFF"/>
            </a:solidFill>
            <a:round/>
            <a:headEnd/>
            <a:tailEnd type="triangle" w="med" len="med"/>
          </a:ln>
        </p:spPr>
        <p:txBody>
          <a:bodyPr/>
          <a:lstStyle/>
          <a:p>
            <a:endParaRPr lang="fr-CA"/>
          </a:p>
        </p:txBody>
      </p:sp>
      <p:sp>
        <p:nvSpPr>
          <p:cNvPr id="24598" name="Text Box 38"/>
          <p:cNvSpPr txBox="1">
            <a:spLocks noChangeArrowheads="1"/>
          </p:cNvSpPr>
          <p:nvPr/>
        </p:nvSpPr>
        <p:spPr bwMode="auto">
          <a:xfrm>
            <a:off x="6748463" y="6026150"/>
            <a:ext cx="336550" cy="144463"/>
          </a:xfrm>
          <a:prstGeom prst="rect">
            <a:avLst/>
          </a:prstGeom>
          <a:noFill/>
          <a:ln w="9525">
            <a:noFill/>
            <a:round/>
            <a:headEnd/>
            <a:tailEnd/>
          </a:ln>
        </p:spPr>
        <p:txBody>
          <a:bodyPr wrap="none" lIns="90000" tIns="45000" rIns="90000" bIns="45000">
            <a:spAutoFit/>
          </a:bodyPr>
          <a:lstStyle/>
          <a:p>
            <a:pPr>
              <a:lnSpc>
                <a:spcPct val="1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a:solidFill>
                  <a:srgbClr val="00FFFF"/>
                </a:solidFill>
                <a:latin typeface="Century Gothic" pitchFamily="34" charset="0"/>
              </a:rPr>
              <a:t>h</a:t>
            </a:r>
          </a:p>
        </p:txBody>
      </p:sp>
      <p:sp>
        <p:nvSpPr>
          <p:cNvPr id="24599" name="Text Box 39"/>
          <p:cNvSpPr txBox="1">
            <a:spLocks noChangeArrowheads="1"/>
          </p:cNvSpPr>
          <p:nvPr/>
        </p:nvSpPr>
        <p:spPr bwMode="auto">
          <a:xfrm>
            <a:off x="7985125" y="5870575"/>
            <a:ext cx="452438" cy="169863"/>
          </a:xfrm>
          <a:prstGeom prst="rect">
            <a:avLst/>
          </a:prstGeom>
          <a:noFill/>
          <a:ln w="9525">
            <a:noFill/>
            <a:round/>
            <a:headEnd/>
            <a:tailEnd/>
          </a:ln>
        </p:spPr>
        <p:txBody>
          <a:bodyPr lIns="90000" tIns="45000" rIns="90000" bIns="45000">
            <a:spAutoFit/>
          </a:bodyPr>
          <a:lstStyle/>
          <a:p>
            <a:pPr>
              <a:lnSpc>
                <a:spcPct val="2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a:solidFill>
                  <a:srgbClr val="FFFFFF"/>
                </a:solidFill>
                <a:latin typeface="StarSymbol" charset="0"/>
              </a:rPr>
              <a:t>➋</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fontAlgn="auto" hangingPunct="1">
              <a:spcAft>
                <a:spcPts val="0"/>
              </a:spcAft>
              <a:defRPr/>
            </a:pPr>
            <a:r>
              <a:rPr lang="fr-CA" dirty="0" err="1" smtClean="0"/>
              <a:t>Abatement</a:t>
            </a:r>
            <a:r>
              <a:rPr lang="fr-CA" dirty="0" smtClean="0"/>
              <a:t> of </a:t>
            </a:r>
            <a:r>
              <a:rPr lang="fr-CA" dirty="0" err="1" smtClean="0"/>
              <a:t>PFCs</a:t>
            </a:r>
            <a:endParaRPr lang="fr-CA" dirty="0"/>
          </a:p>
        </p:txBody>
      </p:sp>
      <p:pic>
        <p:nvPicPr>
          <p:cNvPr id="25603" name="Picture 4"/>
          <p:cNvPicPr>
            <a:picLocks noGrp="1" noChangeAspect="1" noChangeArrowheads="1"/>
          </p:cNvPicPr>
          <p:nvPr>
            <p:ph idx="1"/>
          </p:nvPr>
        </p:nvPicPr>
        <p:blipFill>
          <a:blip r:embed="rId2" cstate="print"/>
          <a:srcRect t="2702" r="2554" b="2702"/>
          <a:stretch>
            <a:fillRect/>
          </a:stretch>
        </p:blipFill>
        <p:spPr>
          <a:xfrm>
            <a:off x="5364163" y="1844675"/>
            <a:ext cx="2716212" cy="2376488"/>
          </a:xfrm>
          <a:noFill/>
        </p:spPr>
      </p:pic>
      <p:sp>
        <p:nvSpPr>
          <p:cNvPr id="6" name="Espace réservé du numéro de diapositive 5"/>
          <p:cNvSpPr>
            <a:spLocks noGrp="1"/>
          </p:cNvSpPr>
          <p:nvPr>
            <p:ph type="sldNum" sz="quarter" idx="12"/>
          </p:nvPr>
        </p:nvSpPr>
        <p:spPr/>
        <p:txBody>
          <a:bodyPr/>
          <a:lstStyle/>
          <a:p>
            <a:pPr>
              <a:defRPr/>
            </a:pPr>
            <a:fld id="{39DC6259-106B-465F-A70C-277764CE0998}" type="slidenum">
              <a:rPr lang="fr-CA"/>
              <a:pPr>
                <a:defRPr/>
              </a:pPr>
              <a:t>22</a:t>
            </a:fld>
            <a:endParaRPr lang="fr-CA" dirty="0"/>
          </a:p>
        </p:txBody>
      </p:sp>
      <p:pic>
        <p:nvPicPr>
          <p:cNvPr id="25605" name="Picture 3"/>
          <p:cNvPicPr>
            <a:picLocks noChangeAspect="1" noChangeArrowheads="1"/>
          </p:cNvPicPr>
          <p:nvPr/>
        </p:nvPicPr>
        <p:blipFill>
          <a:blip r:embed="rId3" cstate="print"/>
          <a:srcRect/>
          <a:stretch>
            <a:fillRect/>
          </a:stretch>
        </p:blipFill>
        <p:spPr bwMode="auto">
          <a:xfrm>
            <a:off x="900113" y="1844675"/>
            <a:ext cx="2957512" cy="2376488"/>
          </a:xfrm>
          <a:prstGeom prst="rect">
            <a:avLst/>
          </a:prstGeom>
          <a:noFill/>
          <a:ln w="9525">
            <a:noFill/>
            <a:miter lim="800000"/>
            <a:headEnd/>
            <a:tailEnd/>
          </a:ln>
        </p:spPr>
      </p:pic>
      <p:pic>
        <p:nvPicPr>
          <p:cNvPr id="25606" name="Picture 5"/>
          <p:cNvPicPr>
            <a:picLocks noChangeAspect="1" noChangeArrowheads="1"/>
          </p:cNvPicPr>
          <p:nvPr/>
        </p:nvPicPr>
        <p:blipFill>
          <a:blip r:embed="rId4" cstate="print"/>
          <a:srcRect/>
          <a:stretch>
            <a:fillRect/>
          </a:stretch>
        </p:blipFill>
        <p:spPr bwMode="auto">
          <a:xfrm>
            <a:off x="3059113" y="4375150"/>
            <a:ext cx="2881312" cy="2381250"/>
          </a:xfrm>
          <a:prstGeom prst="rect">
            <a:avLst/>
          </a:prstGeom>
          <a:noFill/>
          <a:ln w="9525">
            <a:noFill/>
            <a:miter lim="800000"/>
            <a:headEnd/>
            <a:tailEnd/>
          </a:ln>
        </p:spPr>
      </p:pic>
      <p:sp>
        <p:nvSpPr>
          <p:cNvPr id="25607" name="ZoneTexte 6"/>
          <p:cNvSpPr txBox="1">
            <a:spLocks noChangeArrowheads="1"/>
          </p:cNvSpPr>
          <p:nvPr/>
        </p:nvSpPr>
        <p:spPr bwMode="auto">
          <a:xfrm>
            <a:off x="684213" y="1412875"/>
            <a:ext cx="4697412" cy="369888"/>
          </a:xfrm>
          <a:prstGeom prst="rect">
            <a:avLst/>
          </a:prstGeom>
          <a:noFill/>
          <a:ln w="9525">
            <a:noFill/>
            <a:miter lim="800000"/>
            <a:headEnd/>
            <a:tailEnd/>
          </a:ln>
        </p:spPr>
        <p:txBody>
          <a:bodyPr wrap="none">
            <a:spAutoFit/>
          </a:bodyPr>
          <a:lstStyle/>
          <a:p>
            <a:r>
              <a:rPr lang="fr-CA"/>
              <a:t>SF</a:t>
            </a:r>
            <a:r>
              <a:rPr lang="fr-CA" baseline="-25000"/>
              <a:t>6</a:t>
            </a:r>
            <a:r>
              <a:rPr lang="fr-CA"/>
              <a:t> in N</a:t>
            </a:r>
            <a:r>
              <a:rPr lang="fr-CA" baseline="-25000"/>
              <a:t>2</a:t>
            </a:r>
            <a:r>
              <a:rPr lang="fr-CA"/>
              <a:t>/O</a:t>
            </a:r>
            <a:r>
              <a:rPr lang="fr-CA" baseline="-25000"/>
              <a:t>2</a:t>
            </a:r>
            <a:r>
              <a:rPr lang="fr-CA"/>
              <a:t> mixture as a working example</a:t>
            </a:r>
          </a:p>
        </p:txBody>
      </p:sp>
      <p:sp>
        <p:nvSpPr>
          <p:cNvPr id="8" name="Ellipse 7"/>
          <p:cNvSpPr/>
          <p:nvPr/>
        </p:nvSpPr>
        <p:spPr>
          <a:xfrm>
            <a:off x="6011863" y="2751138"/>
            <a:ext cx="431800" cy="215900"/>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9" name="Ellipse 8"/>
          <p:cNvSpPr/>
          <p:nvPr/>
        </p:nvSpPr>
        <p:spPr>
          <a:xfrm>
            <a:off x="6443663" y="2852738"/>
            <a:ext cx="431800" cy="215900"/>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10" name="Ellipse 9"/>
          <p:cNvSpPr/>
          <p:nvPr/>
        </p:nvSpPr>
        <p:spPr>
          <a:xfrm>
            <a:off x="7092950" y="2781300"/>
            <a:ext cx="431800" cy="215900"/>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25611" name="ZoneTexte 10"/>
          <p:cNvSpPr txBox="1">
            <a:spLocks noChangeArrowheads="1"/>
          </p:cNvSpPr>
          <p:nvPr/>
        </p:nvSpPr>
        <p:spPr bwMode="auto">
          <a:xfrm>
            <a:off x="395288" y="5876925"/>
            <a:ext cx="2589212" cy="261938"/>
          </a:xfrm>
          <a:prstGeom prst="rect">
            <a:avLst/>
          </a:prstGeom>
          <a:noFill/>
          <a:ln w="9525">
            <a:noFill/>
            <a:miter lim="800000"/>
            <a:headEnd/>
            <a:tailEnd/>
          </a:ln>
        </p:spPr>
        <p:txBody>
          <a:bodyPr wrap="none">
            <a:spAutoFit/>
          </a:bodyPr>
          <a:lstStyle/>
          <a:p>
            <a:r>
              <a:rPr lang="fr-CA" sz="1100"/>
              <a:t>DRE: destruction &amp; removal efficiency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r>
              <a:rPr lang="fr-CA" dirty="0" err="1" smtClean="0"/>
              <a:t>Abatement</a:t>
            </a:r>
            <a:r>
              <a:rPr lang="fr-CA" dirty="0" smtClean="0"/>
              <a:t> of </a:t>
            </a:r>
            <a:r>
              <a:rPr lang="fr-CA" dirty="0" err="1" smtClean="0"/>
              <a:t>PFCs</a:t>
            </a:r>
            <a:endParaRPr lang="fr-CA" dirty="0"/>
          </a:p>
        </p:txBody>
      </p:sp>
      <p:sp>
        <p:nvSpPr>
          <p:cNvPr id="26627" name="Espace réservé du contenu 2"/>
          <p:cNvSpPr>
            <a:spLocks noGrp="1"/>
          </p:cNvSpPr>
          <p:nvPr>
            <p:ph idx="1"/>
          </p:nvPr>
        </p:nvSpPr>
        <p:spPr/>
        <p:txBody>
          <a:bodyPr/>
          <a:lstStyle/>
          <a:p>
            <a:pPr eaLnBrk="1" hangingPunct="1"/>
            <a:r>
              <a:rPr lang="fr-CA" smtClean="0"/>
              <a:t>Improving process efficiency and time-up</a:t>
            </a:r>
          </a:p>
          <a:p>
            <a:pPr lvl="1" eaLnBrk="1" hangingPunct="1"/>
            <a:r>
              <a:rPr lang="en-GB" smtClean="0"/>
              <a:t>Swirl-type flow (vortex)</a:t>
            </a:r>
          </a:p>
          <a:p>
            <a:pPr eaLnBrk="1" hangingPunct="1"/>
            <a:endParaRPr lang="fr-CA" smtClean="0"/>
          </a:p>
          <a:p>
            <a:pPr eaLnBrk="1" hangingPunct="1"/>
            <a:endParaRPr lang="fr-CA" smtClean="0"/>
          </a:p>
          <a:p>
            <a:pPr eaLnBrk="1" hangingPunct="1">
              <a:spcBef>
                <a:spcPct val="0"/>
              </a:spcBef>
            </a:pPr>
            <a:endParaRPr lang="fr-CA" smtClean="0"/>
          </a:p>
          <a:p>
            <a:pPr eaLnBrk="1" hangingPunct="1">
              <a:spcBef>
                <a:spcPct val="0"/>
              </a:spcBef>
            </a:pPr>
            <a:endParaRPr lang="fr-CA" smtClean="0"/>
          </a:p>
          <a:p>
            <a:pPr eaLnBrk="1" hangingPunct="1">
              <a:spcBef>
                <a:spcPct val="0"/>
              </a:spcBef>
            </a:pPr>
            <a:endParaRPr lang="fr-CA" smtClean="0"/>
          </a:p>
          <a:p>
            <a:pPr eaLnBrk="1" hangingPunct="1"/>
            <a:endParaRPr lang="fr-CA" smtClean="0"/>
          </a:p>
          <a:p>
            <a:pPr eaLnBrk="1" hangingPunct="1"/>
            <a:endParaRPr lang="fr-CA" smtClean="0"/>
          </a:p>
          <a:p>
            <a:pPr eaLnBrk="1" hangingPunct="1">
              <a:buFont typeface="Wingdings 2" pitchFamily="18" charset="2"/>
              <a:buNone/>
            </a:pPr>
            <a:r>
              <a:rPr lang="fr-CA" sz="1800" smtClean="0"/>
              <a:t>Prevents plasma from licking and breaking discharge tube</a:t>
            </a:r>
            <a:endParaRPr lang="fr-CA" smtClean="0"/>
          </a:p>
        </p:txBody>
      </p:sp>
      <p:sp>
        <p:nvSpPr>
          <p:cNvPr id="4" name="Espace réservé du numéro de diapositive 3"/>
          <p:cNvSpPr>
            <a:spLocks noGrp="1"/>
          </p:cNvSpPr>
          <p:nvPr>
            <p:ph type="sldNum" sz="quarter" idx="12"/>
          </p:nvPr>
        </p:nvSpPr>
        <p:spPr/>
        <p:txBody>
          <a:bodyPr/>
          <a:lstStyle/>
          <a:p>
            <a:pPr>
              <a:defRPr/>
            </a:pPr>
            <a:fld id="{C9E94805-8DB8-4C7D-86CF-FAFC1C56C1A9}" type="slidenum">
              <a:rPr lang="fr-CA" smtClean="0"/>
              <a:pPr>
                <a:defRPr/>
              </a:pPr>
              <a:t>23</a:t>
            </a:fld>
            <a:endParaRPr lang="fr-CA" dirty="0"/>
          </a:p>
        </p:txBody>
      </p:sp>
      <p:pic>
        <p:nvPicPr>
          <p:cNvPr id="26629" name="Picture 3"/>
          <p:cNvPicPr>
            <a:picLocks noChangeAspect="1" noChangeArrowheads="1"/>
          </p:cNvPicPr>
          <p:nvPr/>
        </p:nvPicPr>
        <p:blipFill>
          <a:blip r:embed="rId2" cstate="print"/>
          <a:srcRect/>
          <a:stretch>
            <a:fillRect/>
          </a:stretch>
        </p:blipFill>
        <p:spPr bwMode="auto">
          <a:xfrm>
            <a:off x="2268538" y="2708275"/>
            <a:ext cx="3970337" cy="3024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CA" dirty="0" err="1" smtClean="0"/>
              <a:t>Abatement</a:t>
            </a:r>
            <a:r>
              <a:rPr lang="fr-CA" dirty="0" smtClean="0"/>
              <a:t> of </a:t>
            </a:r>
            <a:r>
              <a:rPr lang="fr-CA" dirty="0" err="1" smtClean="0"/>
              <a:t>PFCs</a:t>
            </a:r>
            <a:endParaRPr lang="fr-CA" dirty="0"/>
          </a:p>
        </p:txBody>
      </p:sp>
      <p:pic>
        <p:nvPicPr>
          <p:cNvPr id="27651" name="Espace réservé du contenu 6" descr="UPAS_newD.JPG"/>
          <p:cNvPicPr>
            <a:picLocks noGrp="1" noChangeAspect="1"/>
          </p:cNvPicPr>
          <p:nvPr>
            <p:ph idx="1"/>
          </p:nvPr>
        </p:nvPicPr>
        <p:blipFill>
          <a:blip r:embed="rId2" cstate="print"/>
          <a:srcRect/>
          <a:stretch>
            <a:fillRect/>
          </a:stretch>
        </p:blipFill>
        <p:spPr>
          <a:xfrm>
            <a:off x="4427538" y="1560513"/>
            <a:ext cx="4144962" cy="4821237"/>
          </a:xfrm>
        </p:spPr>
      </p:pic>
      <p:sp>
        <p:nvSpPr>
          <p:cNvPr id="4" name="Espace réservé du numéro de diapositive 3"/>
          <p:cNvSpPr>
            <a:spLocks noGrp="1"/>
          </p:cNvSpPr>
          <p:nvPr>
            <p:ph type="sldNum" sz="quarter" idx="12"/>
          </p:nvPr>
        </p:nvSpPr>
        <p:spPr/>
        <p:txBody>
          <a:bodyPr/>
          <a:lstStyle/>
          <a:p>
            <a:pPr>
              <a:defRPr/>
            </a:pPr>
            <a:fld id="{B057D1AB-CFA4-4A49-AF02-A01A3122DCE3}" type="slidenum">
              <a:rPr lang="fr-CA" smtClean="0"/>
              <a:pPr>
                <a:defRPr/>
              </a:pPr>
              <a:t>24</a:t>
            </a:fld>
            <a:endParaRPr lang="fr-CA" dirty="0"/>
          </a:p>
        </p:txBody>
      </p:sp>
      <p:pic>
        <p:nvPicPr>
          <p:cNvPr id="27653" name="Picture 2"/>
          <p:cNvPicPr>
            <a:picLocks noChangeAspect="1" noChangeArrowheads="1"/>
          </p:cNvPicPr>
          <p:nvPr/>
        </p:nvPicPr>
        <p:blipFill>
          <a:blip r:embed="rId3" cstate="print"/>
          <a:srcRect l="18285" r="28925" b="-722"/>
          <a:stretch>
            <a:fillRect/>
          </a:stretch>
        </p:blipFill>
        <p:spPr bwMode="auto">
          <a:xfrm>
            <a:off x="1258888" y="1557338"/>
            <a:ext cx="1873250" cy="4824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fontAlgn="auto" hangingPunct="1">
              <a:spcAft>
                <a:spcPts val="0"/>
              </a:spcAft>
              <a:defRPr/>
            </a:pPr>
            <a:r>
              <a:rPr lang="fr-CA" dirty="0" err="1" smtClean="0"/>
              <a:t>Outline</a:t>
            </a:r>
            <a:endParaRPr lang="fr-CA" dirty="0"/>
          </a:p>
        </p:txBody>
      </p:sp>
      <p:sp>
        <p:nvSpPr>
          <p:cNvPr id="28675" name="Espace réservé du contenu 2"/>
          <p:cNvSpPr>
            <a:spLocks noGrp="1"/>
          </p:cNvSpPr>
          <p:nvPr>
            <p:ph idx="1"/>
          </p:nvPr>
        </p:nvSpPr>
        <p:spPr/>
        <p:txBody>
          <a:bodyPr/>
          <a:lstStyle/>
          <a:p>
            <a:pPr marL="650875" indent="-514350" eaLnBrk="1" hangingPunct="1">
              <a:lnSpc>
                <a:spcPct val="150000"/>
              </a:lnSpc>
              <a:spcBef>
                <a:spcPts val="300"/>
              </a:spcBef>
              <a:buSzPct val="100000"/>
              <a:buFont typeface="Gill Sans MT" pitchFamily="34" charset="0"/>
              <a:buAutoNum type="arabicPeriod"/>
            </a:pPr>
            <a:r>
              <a:rPr lang="fr-CA" sz="2400" smtClean="0"/>
              <a:t>Basic research</a:t>
            </a:r>
          </a:p>
          <a:p>
            <a:pPr marL="971550" lvl="1" indent="-514350" eaLnBrk="1" hangingPunct="1">
              <a:lnSpc>
                <a:spcPct val="150000"/>
              </a:lnSpc>
              <a:spcBef>
                <a:spcPts val="300"/>
              </a:spcBef>
              <a:buSzPct val="100000"/>
              <a:buFont typeface="Wingdings 2" pitchFamily="18" charset="2"/>
              <a:buNone/>
            </a:pPr>
            <a:r>
              <a:rPr lang="fr-CA" smtClean="0"/>
              <a:t>	Plasma sources produced by RF and microwave fields</a:t>
            </a:r>
            <a:endParaRPr lang="fr-CA" sz="700" smtClean="0"/>
          </a:p>
          <a:p>
            <a:pPr marL="650875" indent="-514350" eaLnBrk="1" hangingPunct="1">
              <a:lnSpc>
                <a:spcPct val="150000"/>
              </a:lnSpc>
              <a:buSzPct val="100000"/>
              <a:buFont typeface="Gill Sans MT" pitchFamily="34" charset="0"/>
              <a:buAutoNum type="arabicPeriod"/>
            </a:pPr>
            <a:r>
              <a:rPr lang="fr-CA" sz="2400" smtClean="0">
                <a:solidFill>
                  <a:schemeClr val="accent1"/>
                </a:solidFill>
              </a:rPr>
              <a:t>Industrial applications</a:t>
            </a:r>
          </a:p>
          <a:p>
            <a:pPr marL="650875" indent="-514350" eaLnBrk="1" hangingPunct="1">
              <a:lnSpc>
                <a:spcPct val="150000"/>
              </a:lnSpc>
              <a:buSzPct val="100000"/>
              <a:buFont typeface="Wingdings 2" pitchFamily="18" charset="2"/>
              <a:buNone/>
            </a:pPr>
            <a:r>
              <a:rPr lang="fr-CA" sz="2400" smtClean="0"/>
              <a:t>		Abatement of perfluorinated compounds (PFCs)</a:t>
            </a:r>
          </a:p>
          <a:p>
            <a:pPr marL="650875" indent="-514350" eaLnBrk="1" hangingPunct="1">
              <a:lnSpc>
                <a:spcPct val="150000"/>
              </a:lnSpc>
              <a:buSzPct val="100000"/>
              <a:buFont typeface="Wingdings 2" pitchFamily="18" charset="2"/>
              <a:buNone/>
            </a:pPr>
            <a:r>
              <a:rPr lang="fr-CA" sz="2400" smtClean="0"/>
              <a:t>		</a:t>
            </a:r>
            <a:r>
              <a:rPr lang="fr-CA" sz="2400" smtClean="0">
                <a:solidFill>
                  <a:schemeClr val="accent1"/>
                </a:solidFill>
              </a:rPr>
              <a:t>Plasma sterilization of medical devices (MDs)</a:t>
            </a:r>
          </a:p>
          <a:p>
            <a:pPr marL="650875" indent="-514350" eaLnBrk="1" hangingPunct="1">
              <a:lnSpc>
                <a:spcPct val="150000"/>
              </a:lnSpc>
              <a:buSzPct val="100000"/>
              <a:buFont typeface="Gill Sans MT" pitchFamily="34" charset="0"/>
              <a:buAutoNum type="arabicPeriod" startAt="3"/>
            </a:pPr>
            <a:r>
              <a:rPr lang="fr-CA" sz="2400" smtClean="0"/>
              <a:t>Additional comments</a:t>
            </a:r>
          </a:p>
          <a:p>
            <a:pPr marL="650875" indent="-514350" eaLnBrk="1" hangingPunct="1">
              <a:lnSpc>
                <a:spcPct val="150000"/>
              </a:lnSpc>
              <a:buSzPct val="100000"/>
              <a:buFont typeface="Wingdings 2" pitchFamily="18" charset="2"/>
              <a:buNone/>
            </a:pPr>
            <a:r>
              <a:rPr lang="fr-CA" sz="2400" smtClean="0"/>
              <a:t>		Patents</a:t>
            </a:r>
          </a:p>
        </p:txBody>
      </p:sp>
      <p:sp>
        <p:nvSpPr>
          <p:cNvPr id="4" name="Espace réservé du numéro de diapositive 3"/>
          <p:cNvSpPr>
            <a:spLocks noGrp="1"/>
          </p:cNvSpPr>
          <p:nvPr>
            <p:ph type="sldNum" sz="quarter" idx="12"/>
          </p:nvPr>
        </p:nvSpPr>
        <p:spPr/>
        <p:txBody>
          <a:bodyPr/>
          <a:lstStyle/>
          <a:p>
            <a:pPr>
              <a:defRPr/>
            </a:pPr>
            <a:fld id="{DA1632EE-1AA3-44AE-9D90-2D49D1A1D0C1}" type="slidenum">
              <a:rPr lang="fr-CA"/>
              <a:pPr>
                <a:defRPr/>
              </a:pPr>
              <a:t>25</a:t>
            </a:fld>
            <a:endParaRPr lang="fr-CA"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274638"/>
            <a:ext cx="8856984" cy="1143000"/>
          </a:xfrm>
        </p:spPr>
        <p:txBody>
          <a:bodyPr/>
          <a:lstStyle/>
          <a:p>
            <a:pPr>
              <a:defRPr/>
            </a:pPr>
            <a:r>
              <a:rPr lang="fr-CA" dirty="0" smtClean="0"/>
              <a:t>Plasma </a:t>
            </a:r>
            <a:r>
              <a:rPr lang="fr-CA" dirty="0" err="1" smtClean="0"/>
              <a:t>sterilization</a:t>
            </a:r>
            <a:r>
              <a:rPr lang="fr-CA" dirty="0" smtClean="0"/>
              <a:t> of </a:t>
            </a:r>
            <a:r>
              <a:rPr lang="fr-CA" dirty="0" err="1" smtClean="0"/>
              <a:t>medical</a:t>
            </a:r>
            <a:r>
              <a:rPr lang="fr-CA" dirty="0" smtClean="0"/>
              <a:t> </a:t>
            </a:r>
            <a:r>
              <a:rPr lang="fr-CA" dirty="0" err="1" smtClean="0"/>
              <a:t>devices</a:t>
            </a:r>
            <a:r>
              <a:rPr lang="fr-CA" dirty="0" smtClean="0"/>
              <a:t> (</a:t>
            </a:r>
            <a:r>
              <a:rPr lang="fr-CA" dirty="0" err="1" smtClean="0"/>
              <a:t>MDs</a:t>
            </a:r>
            <a:r>
              <a:rPr lang="fr-CA" dirty="0" smtClean="0"/>
              <a:t>)</a:t>
            </a:r>
            <a:endParaRPr lang="fr-CA" dirty="0"/>
          </a:p>
        </p:txBody>
      </p:sp>
      <p:sp>
        <p:nvSpPr>
          <p:cNvPr id="3" name="Espace réservé du contenu 2"/>
          <p:cNvSpPr>
            <a:spLocks noGrp="1"/>
          </p:cNvSpPr>
          <p:nvPr>
            <p:ph idx="1"/>
          </p:nvPr>
        </p:nvSpPr>
        <p:spPr/>
        <p:txBody>
          <a:bodyPr/>
          <a:lstStyle/>
          <a:p>
            <a:pPr eaLnBrk="1" hangingPunct="1">
              <a:lnSpc>
                <a:spcPct val="90000"/>
              </a:lnSpc>
              <a:buFont typeface="Wingdings" pitchFamily="2" charset="2"/>
              <a:buNone/>
              <a:defRPr/>
            </a:pPr>
            <a:r>
              <a:rPr lang="fr-CA" sz="1800" dirty="0" smtClean="0"/>
              <a:t>"Cold plasma" </a:t>
            </a:r>
            <a:r>
              <a:rPr lang="fr-CA" sz="1800" dirty="0" err="1" smtClean="0"/>
              <a:t>sterilization</a:t>
            </a:r>
            <a:r>
              <a:rPr lang="fr-CA" sz="1800" dirty="0" smtClean="0"/>
              <a:t>: </a:t>
            </a:r>
            <a:r>
              <a:rPr lang="fr-CA" sz="1800" dirty="0" err="1" smtClean="0"/>
              <a:t>can</a:t>
            </a:r>
            <a:r>
              <a:rPr lang="fr-CA" sz="1800" dirty="0" smtClean="0"/>
              <a:t> </a:t>
            </a:r>
            <a:r>
              <a:rPr lang="fr-CA" sz="1800" dirty="0" err="1" smtClean="0"/>
              <a:t>be</a:t>
            </a:r>
            <a:r>
              <a:rPr lang="fr-CA" sz="1800" dirty="0" smtClean="0"/>
              <a:t> </a:t>
            </a:r>
            <a:r>
              <a:rPr lang="fr-CA" sz="1800" dirty="0" err="1" smtClean="0"/>
              <a:t>low</a:t>
            </a:r>
            <a:r>
              <a:rPr lang="fr-CA" sz="1800" dirty="0" smtClean="0"/>
              <a:t>-</a:t>
            </a:r>
            <a:r>
              <a:rPr lang="fr-CA" sz="1800" dirty="0" err="1" smtClean="0"/>
              <a:t>temperature</a:t>
            </a:r>
            <a:r>
              <a:rPr lang="fr-CA" sz="1800" dirty="0" smtClean="0"/>
              <a:t> and dry (≠ autoclave)</a:t>
            </a:r>
          </a:p>
          <a:p>
            <a:pPr eaLnBrk="1" hangingPunct="1">
              <a:lnSpc>
                <a:spcPct val="90000"/>
              </a:lnSpc>
              <a:buFont typeface="Wingdings" pitchFamily="2" charset="2"/>
              <a:buNone/>
              <a:defRPr/>
            </a:pPr>
            <a:r>
              <a:rPr lang="fr-CA" sz="1800" dirty="0" smtClean="0"/>
              <a:t>	non-</a:t>
            </a:r>
            <a:r>
              <a:rPr lang="fr-CA" sz="1800" dirty="0" err="1" smtClean="0"/>
              <a:t>polluting</a:t>
            </a:r>
            <a:r>
              <a:rPr lang="fr-CA" sz="1800" dirty="0" smtClean="0"/>
              <a:t>, non-</a:t>
            </a:r>
            <a:r>
              <a:rPr lang="fr-CA" sz="1800" dirty="0" err="1" smtClean="0"/>
              <a:t>toxic</a:t>
            </a:r>
            <a:r>
              <a:rPr lang="fr-CA" sz="1800" dirty="0" smtClean="0"/>
              <a:t> and no ventilation </a:t>
            </a:r>
            <a:r>
              <a:rPr lang="fr-CA" sz="1800" dirty="0" err="1" smtClean="0"/>
              <a:t>required</a:t>
            </a:r>
            <a:r>
              <a:rPr lang="fr-CA" sz="1800" dirty="0" smtClean="0"/>
              <a:t> (≠ </a:t>
            </a:r>
            <a:r>
              <a:rPr lang="fr-CA" sz="1800" dirty="0" err="1" smtClean="0"/>
              <a:t>ethylene</a:t>
            </a:r>
            <a:r>
              <a:rPr lang="fr-CA" sz="1800" dirty="0" smtClean="0"/>
              <a:t> </a:t>
            </a:r>
            <a:r>
              <a:rPr lang="fr-CA" sz="1800" dirty="0" err="1" smtClean="0"/>
              <a:t>oxide</a:t>
            </a:r>
            <a:r>
              <a:rPr lang="fr-CA" sz="1800" dirty="0" smtClean="0"/>
              <a:t>)</a:t>
            </a:r>
          </a:p>
          <a:p>
            <a:pPr eaLnBrk="1" hangingPunct="1">
              <a:lnSpc>
                <a:spcPct val="90000"/>
              </a:lnSpc>
              <a:buFont typeface="Wingdings" pitchFamily="2" charset="2"/>
              <a:buNone/>
              <a:defRPr/>
            </a:pPr>
            <a:endParaRPr lang="fr-CA" sz="1800" dirty="0" smtClean="0"/>
          </a:p>
          <a:p>
            <a:pPr eaLnBrk="1" hangingPunct="1">
              <a:lnSpc>
                <a:spcPct val="90000"/>
              </a:lnSpc>
              <a:buFont typeface="Wingdings" pitchFamily="2" charset="2"/>
              <a:buNone/>
              <a:defRPr/>
            </a:pPr>
            <a:r>
              <a:rPr lang="fr-CA" sz="2400" dirty="0" smtClean="0">
                <a:solidFill>
                  <a:schemeClr val="accent1">
                    <a:lumMod val="60000"/>
                    <a:lumOff val="40000"/>
                  </a:schemeClr>
                </a:solidFill>
              </a:rPr>
              <a:t>Possible operating conditions</a:t>
            </a:r>
            <a:endParaRPr lang="fr-CA" sz="1600" dirty="0" smtClean="0">
              <a:solidFill>
                <a:schemeClr val="accent1">
                  <a:lumMod val="60000"/>
                  <a:lumOff val="40000"/>
                </a:schemeClr>
              </a:solidFill>
            </a:endParaRPr>
          </a:p>
          <a:p>
            <a:pPr eaLnBrk="1" hangingPunct="1">
              <a:lnSpc>
                <a:spcPct val="90000"/>
              </a:lnSpc>
              <a:buFont typeface="Wingdings" pitchFamily="2" charset="2"/>
              <a:buNone/>
              <a:defRPr/>
            </a:pPr>
            <a:r>
              <a:rPr lang="fr-CA" sz="1800" dirty="0" smtClean="0"/>
              <a:t>	Direct or indirect </a:t>
            </a:r>
            <a:r>
              <a:rPr lang="fr-CA" sz="1800" dirty="0" err="1" smtClean="0"/>
              <a:t>exposure</a:t>
            </a:r>
            <a:r>
              <a:rPr lang="fr-CA" sz="1800" dirty="0" smtClean="0"/>
              <a:t> of </a:t>
            </a:r>
            <a:r>
              <a:rPr lang="fr-CA" sz="1800" dirty="0" err="1" smtClean="0"/>
              <a:t>MDs</a:t>
            </a:r>
            <a:r>
              <a:rPr lang="fr-CA" sz="1800" dirty="0" smtClean="0"/>
              <a:t> to plasma </a:t>
            </a:r>
            <a:r>
              <a:rPr lang="fr-CA" sz="1800" dirty="0" err="1" smtClean="0"/>
              <a:t>species</a:t>
            </a:r>
            <a:endParaRPr lang="fr-CA" sz="1800" dirty="0" smtClean="0"/>
          </a:p>
          <a:p>
            <a:pPr lvl="1" eaLnBrk="1" hangingPunct="1">
              <a:lnSpc>
                <a:spcPct val="90000"/>
              </a:lnSpc>
              <a:buFontTx/>
              <a:buNone/>
              <a:defRPr/>
            </a:pPr>
            <a:r>
              <a:rPr lang="fr-CA" sz="1600" dirty="0" smtClean="0"/>
              <a:t>	Direct contact </a:t>
            </a:r>
            <a:r>
              <a:rPr lang="fr-CA" sz="1600" dirty="0" err="1" smtClean="0"/>
              <a:t>with</a:t>
            </a:r>
            <a:r>
              <a:rPr lang="fr-CA" sz="1600" dirty="0" smtClean="0"/>
              <a:t> the </a:t>
            </a:r>
            <a:r>
              <a:rPr lang="fr-CA" sz="1600" dirty="0" err="1" smtClean="0"/>
              <a:t>discharge</a:t>
            </a:r>
            <a:r>
              <a:rPr lang="fr-CA" sz="1600" dirty="0" smtClean="0"/>
              <a:t> plasma</a:t>
            </a:r>
          </a:p>
          <a:p>
            <a:pPr lvl="1" eaLnBrk="1" hangingPunct="1">
              <a:lnSpc>
                <a:spcPct val="90000"/>
              </a:lnSpc>
              <a:buFontTx/>
              <a:buNone/>
              <a:defRPr/>
            </a:pPr>
            <a:r>
              <a:rPr lang="fr-CA" sz="1600" dirty="0" smtClean="0"/>
              <a:t>	</a:t>
            </a:r>
            <a:r>
              <a:rPr lang="fr-CA" sz="1600" dirty="0" err="1" smtClean="0"/>
              <a:t>Remote</a:t>
            </a:r>
            <a:r>
              <a:rPr lang="fr-CA" sz="1600" dirty="0" smtClean="0"/>
              <a:t> plasma (</a:t>
            </a:r>
            <a:r>
              <a:rPr lang="fr-CA" sz="1600" dirty="0" err="1" smtClean="0"/>
              <a:t>flowing</a:t>
            </a:r>
            <a:r>
              <a:rPr lang="fr-CA" sz="1600" dirty="0" smtClean="0"/>
              <a:t> </a:t>
            </a:r>
            <a:r>
              <a:rPr lang="fr-CA" sz="1600" dirty="0" err="1" smtClean="0"/>
              <a:t>afterglow</a:t>
            </a:r>
            <a:r>
              <a:rPr lang="fr-CA" sz="1600" dirty="0" smtClean="0"/>
              <a:t>)</a:t>
            </a:r>
          </a:p>
          <a:p>
            <a:pPr eaLnBrk="1" hangingPunct="1">
              <a:lnSpc>
                <a:spcPct val="90000"/>
              </a:lnSpc>
              <a:buFont typeface="Wingdings" pitchFamily="2" charset="2"/>
              <a:buNone/>
              <a:defRPr/>
            </a:pPr>
            <a:r>
              <a:rPr lang="fr-CA" sz="1800" dirty="0" smtClean="0"/>
              <a:t>	</a:t>
            </a:r>
            <a:r>
              <a:rPr lang="fr-CA" sz="1600" dirty="0" smtClean="0"/>
              <a:t>Inactivation rate </a:t>
            </a:r>
            <a:r>
              <a:rPr lang="fr-CA" sz="1600" dirty="0" err="1" smtClean="0"/>
              <a:t>much</a:t>
            </a:r>
            <a:r>
              <a:rPr lang="fr-CA" sz="1600" dirty="0" smtClean="0"/>
              <a:t> </a:t>
            </a:r>
            <a:r>
              <a:rPr lang="fr-CA" sz="1600" dirty="0" err="1" smtClean="0"/>
              <a:t>faster</a:t>
            </a:r>
            <a:r>
              <a:rPr lang="fr-CA" sz="1600" dirty="0" smtClean="0"/>
              <a:t> </a:t>
            </a:r>
            <a:r>
              <a:rPr lang="fr-CA" sz="1600" dirty="0" err="1" smtClean="0"/>
              <a:t>when</a:t>
            </a:r>
            <a:r>
              <a:rPr lang="fr-CA" sz="1600" dirty="0" smtClean="0"/>
              <a:t> </a:t>
            </a:r>
            <a:r>
              <a:rPr lang="fr-CA" sz="1600" dirty="0" err="1" smtClean="0"/>
              <a:t>MDs</a:t>
            </a:r>
            <a:r>
              <a:rPr lang="fr-CA" sz="1600" dirty="0" smtClean="0"/>
              <a:t> in direct contact (few seconds to few minutes for a 4-6 log </a:t>
            </a:r>
            <a:r>
              <a:rPr lang="fr-CA" sz="1600" dirty="0" err="1" smtClean="0"/>
              <a:t>decrease</a:t>
            </a:r>
            <a:r>
              <a:rPr lang="fr-CA" sz="1600" dirty="0" smtClean="0"/>
              <a:t>) </a:t>
            </a:r>
            <a:r>
              <a:rPr lang="fr-CA" sz="1600" dirty="0" err="1" smtClean="0"/>
              <a:t>than</a:t>
            </a:r>
            <a:r>
              <a:rPr lang="fr-CA" sz="1600" dirty="0" smtClean="0"/>
              <a:t> in the </a:t>
            </a:r>
            <a:r>
              <a:rPr lang="fr-CA" sz="1600" dirty="0" err="1" smtClean="0"/>
              <a:t>afterglow</a:t>
            </a:r>
            <a:r>
              <a:rPr lang="fr-CA" sz="1600" dirty="0" smtClean="0"/>
              <a:t> (30 to 60 min)</a:t>
            </a:r>
          </a:p>
          <a:p>
            <a:pPr eaLnBrk="1" hangingPunct="1">
              <a:lnSpc>
                <a:spcPct val="90000"/>
              </a:lnSpc>
              <a:buFont typeface="Wingdings" pitchFamily="2" charset="2"/>
              <a:buNone/>
              <a:defRPr/>
            </a:pPr>
            <a:endParaRPr lang="fr-CA" sz="1800" dirty="0" smtClean="0"/>
          </a:p>
          <a:p>
            <a:pPr eaLnBrk="1" hangingPunct="1">
              <a:lnSpc>
                <a:spcPct val="90000"/>
              </a:lnSpc>
              <a:buFont typeface="Wingdings" pitchFamily="2" charset="2"/>
              <a:buNone/>
              <a:defRPr/>
            </a:pPr>
            <a:r>
              <a:rPr lang="fr-CA" sz="1800" i="1" dirty="0" smtClean="0"/>
              <a:t>	</a:t>
            </a:r>
            <a:r>
              <a:rPr lang="fr-CA" sz="1800" dirty="0" err="1" smtClean="0"/>
              <a:t>Reduced</a:t>
            </a:r>
            <a:r>
              <a:rPr lang="fr-CA" sz="1800" dirty="0" smtClean="0"/>
              <a:t> pressure (</a:t>
            </a:r>
            <a:r>
              <a:rPr lang="fr-CA" sz="1800" dirty="0" err="1" smtClean="0"/>
              <a:t>typically</a:t>
            </a:r>
            <a:r>
              <a:rPr lang="fr-CA" sz="1800" dirty="0" smtClean="0"/>
              <a:t> </a:t>
            </a:r>
            <a:r>
              <a:rPr lang="fr-CA" sz="1800" dirty="0" err="1" smtClean="0"/>
              <a:t>below</a:t>
            </a:r>
            <a:r>
              <a:rPr lang="fr-CA" sz="1800" dirty="0" smtClean="0"/>
              <a:t> 5 torr) or </a:t>
            </a:r>
            <a:r>
              <a:rPr lang="fr-CA" sz="1800" dirty="0" err="1" smtClean="0"/>
              <a:t>atmospheric</a:t>
            </a:r>
            <a:r>
              <a:rPr lang="fr-CA" sz="1800" dirty="0" smtClean="0"/>
              <a:t> pressure </a:t>
            </a:r>
            <a:r>
              <a:rPr lang="fr-CA" sz="1800" dirty="0" err="1" smtClean="0"/>
              <a:t>operation</a:t>
            </a:r>
            <a:r>
              <a:rPr lang="fr-CA" sz="1800" dirty="0" smtClean="0"/>
              <a:t>:</a:t>
            </a:r>
          </a:p>
          <a:p>
            <a:pPr lvl="1" eaLnBrk="1" hangingPunct="1">
              <a:lnSpc>
                <a:spcPct val="90000"/>
              </a:lnSpc>
              <a:buFontTx/>
              <a:buNone/>
              <a:defRPr/>
            </a:pPr>
            <a:r>
              <a:rPr lang="fr-CA" sz="1600" dirty="0" smtClean="0"/>
              <a:t>	</a:t>
            </a:r>
            <a:r>
              <a:rPr lang="fr-CA" sz="1600" dirty="0" err="1" smtClean="0"/>
              <a:t>Reduced</a:t>
            </a:r>
            <a:r>
              <a:rPr lang="fr-CA" sz="1600" dirty="0" smtClean="0"/>
              <a:t> pressure. More </a:t>
            </a:r>
            <a:r>
              <a:rPr lang="fr-CA" sz="1600" dirty="0" err="1" smtClean="0"/>
              <a:t>uniform</a:t>
            </a:r>
            <a:r>
              <a:rPr lang="fr-CA" sz="1600" dirty="0" smtClean="0"/>
              <a:t> plasma (diffusion), </a:t>
            </a:r>
            <a:r>
              <a:rPr lang="fr-CA" sz="1600" dirty="0" err="1" smtClean="0"/>
              <a:t>lower</a:t>
            </a:r>
            <a:r>
              <a:rPr lang="fr-CA" sz="1600" dirty="0" smtClean="0"/>
              <a:t> </a:t>
            </a:r>
            <a:r>
              <a:rPr lang="fr-CA" sz="1600" dirty="0" err="1" smtClean="0"/>
              <a:t>gas</a:t>
            </a:r>
            <a:r>
              <a:rPr lang="fr-CA" sz="1600" dirty="0" smtClean="0"/>
              <a:t> </a:t>
            </a:r>
            <a:r>
              <a:rPr lang="fr-CA" sz="1600" dirty="0" err="1" smtClean="0"/>
              <a:t>temperature</a:t>
            </a:r>
            <a:r>
              <a:rPr lang="fr-CA" sz="1600" dirty="0" smtClean="0"/>
              <a:t> </a:t>
            </a:r>
            <a:r>
              <a:rPr lang="fr-CA" sz="1600" dirty="0" err="1" smtClean="0"/>
              <a:t>than</a:t>
            </a:r>
            <a:r>
              <a:rPr lang="fr-CA" sz="1600" dirty="0" smtClean="0"/>
              <a:t> </a:t>
            </a:r>
            <a:r>
              <a:rPr lang="fr-CA" sz="1600" dirty="0" err="1" smtClean="0"/>
              <a:t>at</a:t>
            </a:r>
            <a:r>
              <a:rPr lang="fr-CA" sz="1600" dirty="0" smtClean="0"/>
              <a:t> </a:t>
            </a:r>
            <a:r>
              <a:rPr lang="fr-CA" sz="1600" dirty="0" err="1" smtClean="0"/>
              <a:t>atmospheric</a:t>
            </a:r>
            <a:r>
              <a:rPr lang="fr-CA" sz="1600" dirty="0" smtClean="0"/>
              <a:t> pressure</a:t>
            </a:r>
          </a:p>
          <a:p>
            <a:pPr eaLnBrk="1" hangingPunct="1">
              <a:lnSpc>
                <a:spcPct val="90000"/>
              </a:lnSpc>
              <a:buFont typeface="Wingdings" pitchFamily="2" charset="2"/>
              <a:buNone/>
              <a:defRPr/>
            </a:pPr>
            <a:endParaRPr lang="fr-CA" sz="1800" dirty="0" smtClean="0"/>
          </a:p>
          <a:p>
            <a:pPr lvl="1" eaLnBrk="1" hangingPunct="1">
              <a:lnSpc>
                <a:spcPct val="90000"/>
              </a:lnSpc>
              <a:buFontTx/>
              <a:buNone/>
              <a:defRPr/>
            </a:pPr>
            <a:r>
              <a:rPr lang="fr-CA" sz="1600" dirty="0" smtClean="0"/>
              <a:t>	</a:t>
            </a:r>
            <a:r>
              <a:rPr lang="fr-CA" sz="1600" dirty="0" err="1" smtClean="0"/>
              <a:t>Atmospheric</a:t>
            </a:r>
            <a:r>
              <a:rPr lang="fr-CA" sz="1600" dirty="0" smtClean="0"/>
              <a:t> pressure. </a:t>
            </a:r>
            <a:r>
              <a:rPr lang="fr-CA" sz="1600" dirty="0" err="1" smtClean="0"/>
              <a:t>Higher</a:t>
            </a:r>
            <a:r>
              <a:rPr lang="fr-CA" sz="1600" dirty="0" smtClean="0"/>
              <a:t> inactivation rate.</a:t>
            </a:r>
            <a:endParaRPr lang="fr-CA" dirty="0"/>
          </a:p>
        </p:txBody>
      </p:sp>
      <p:sp>
        <p:nvSpPr>
          <p:cNvPr id="4" name="Espace réservé du numéro de diapositive 3"/>
          <p:cNvSpPr>
            <a:spLocks noGrp="1"/>
          </p:cNvSpPr>
          <p:nvPr>
            <p:ph type="sldNum" sz="quarter" idx="12"/>
          </p:nvPr>
        </p:nvSpPr>
        <p:spPr/>
        <p:txBody>
          <a:bodyPr/>
          <a:lstStyle/>
          <a:p>
            <a:pPr>
              <a:defRPr/>
            </a:pPr>
            <a:fld id="{D56A780C-D496-4EAD-98CE-4ECB086F7323}" type="slidenum">
              <a:rPr lang="fr-CA" smtClean="0"/>
              <a:pPr>
                <a:defRPr/>
              </a:pPr>
              <a:t>26</a:t>
            </a:fld>
            <a:endParaRPr lang="fr-CA"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CA" dirty="0" smtClean="0"/>
              <a:t>Plasma </a:t>
            </a:r>
            <a:r>
              <a:rPr lang="fr-CA" dirty="0" err="1" smtClean="0"/>
              <a:t>sterilization</a:t>
            </a:r>
            <a:endParaRPr lang="fr-CA" dirty="0"/>
          </a:p>
        </p:txBody>
      </p:sp>
      <p:sp>
        <p:nvSpPr>
          <p:cNvPr id="3" name="Espace réservé du contenu 2"/>
          <p:cNvSpPr>
            <a:spLocks noGrp="1"/>
          </p:cNvSpPr>
          <p:nvPr>
            <p:ph idx="1"/>
          </p:nvPr>
        </p:nvSpPr>
        <p:spPr>
          <a:xfrm>
            <a:off x="457200" y="1844675"/>
            <a:ext cx="8229600" cy="4464050"/>
          </a:xfrm>
        </p:spPr>
        <p:txBody>
          <a:bodyPr/>
          <a:lstStyle/>
          <a:p>
            <a:pPr marL="412750" indent="-412750" eaLnBrk="1" hangingPunct="1">
              <a:buFont typeface="Wingdings" pitchFamily="2" charset="2"/>
              <a:buNone/>
              <a:defRPr/>
            </a:pPr>
            <a:r>
              <a:rPr lang="fr-CA" sz="2000" dirty="0" smtClean="0">
                <a:solidFill>
                  <a:schemeClr val="accent1">
                    <a:lumMod val="60000"/>
                    <a:lumOff val="40000"/>
                  </a:schemeClr>
                </a:solidFill>
              </a:rPr>
              <a:t>Nature of the </a:t>
            </a:r>
            <a:r>
              <a:rPr lang="fr-CA" sz="2000" dirty="0" err="1" smtClean="0">
                <a:solidFill>
                  <a:schemeClr val="accent1">
                    <a:lumMod val="60000"/>
                    <a:lumOff val="40000"/>
                  </a:schemeClr>
                </a:solidFill>
              </a:rPr>
              <a:t>biocidal</a:t>
            </a:r>
            <a:r>
              <a:rPr lang="fr-CA" sz="2000" dirty="0" smtClean="0">
                <a:solidFill>
                  <a:schemeClr val="accent1">
                    <a:lumMod val="60000"/>
                    <a:lumOff val="40000"/>
                  </a:schemeClr>
                </a:solidFill>
              </a:rPr>
              <a:t> agents </a:t>
            </a:r>
            <a:r>
              <a:rPr lang="fr-CA" sz="2000" dirty="0" err="1" smtClean="0">
                <a:solidFill>
                  <a:schemeClr val="accent1">
                    <a:lumMod val="60000"/>
                    <a:lumOff val="40000"/>
                  </a:schemeClr>
                </a:solidFill>
              </a:rPr>
              <a:t>provided</a:t>
            </a:r>
            <a:r>
              <a:rPr lang="fr-CA" sz="2000" dirty="0" smtClean="0">
                <a:solidFill>
                  <a:schemeClr val="accent1">
                    <a:lumMod val="60000"/>
                    <a:lumOff val="40000"/>
                  </a:schemeClr>
                </a:solidFill>
              </a:rPr>
              <a:t> by plasma and </a:t>
            </a:r>
            <a:r>
              <a:rPr lang="fr-CA" sz="2000" dirty="0" err="1" smtClean="0">
                <a:solidFill>
                  <a:schemeClr val="accent1">
                    <a:lumMod val="60000"/>
                    <a:lumOff val="40000"/>
                  </a:schemeClr>
                </a:solidFill>
              </a:rPr>
              <a:t>their</a:t>
            </a:r>
            <a:r>
              <a:rPr lang="fr-CA" sz="2000" dirty="0" smtClean="0">
                <a:solidFill>
                  <a:schemeClr val="accent1">
                    <a:lumMod val="60000"/>
                    <a:lumOff val="40000"/>
                  </a:schemeClr>
                </a:solidFill>
              </a:rPr>
              <a:t> mode of action</a:t>
            </a:r>
          </a:p>
          <a:p>
            <a:pPr marL="412750" indent="-412750" eaLnBrk="1" hangingPunct="1">
              <a:buFont typeface="Wingdings" pitchFamily="2" charset="2"/>
              <a:buNone/>
              <a:defRPr/>
            </a:pPr>
            <a:endParaRPr lang="fr-CA" sz="2000" dirty="0" smtClean="0"/>
          </a:p>
          <a:p>
            <a:pPr marL="412750" indent="-412750" eaLnBrk="1" hangingPunct="1">
              <a:buFont typeface="Wingdings" pitchFamily="2" charset="2"/>
              <a:buNone/>
              <a:defRPr/>
            </a:pPr>
            <a:r>
              <a:rPr lang="fr-CA" sz="2000" dirty="0" err="1" smtClean="0"/>
              <a:t>Biocidal</a:t>
            </a:r>
            <a:r>
              <a:rPr lang="fr-CA" sz="2000" dirty="0" smtClean="0"/>
              <a:t> agents</a:t>
            </a:r>
          </a:p>
          <a:p>
            <a:pPr marL="457200" indent="-457200" eaLnBrk="1" hangingPunct="1">
              <a:buClr>
                <a:schemeClr val="tx2"/>
              </a:buClr>
              <a:buSzPct val="80000"/>
              <a:buFont typeface="+mj-lt"/>
              <a:buAutoNum type="arabicPeriod"/>
              <a:defRPr/>
            </a:pPr>
            <a:r>
              <a:rPr lang="fr-CA" sz="2000" dirty="0" err="1" smtClean="0"/>
              <a:t>chemically</a:t>
            </a:r>
            <a:r>
              <a:rPr lang="fr-CA" sz="2000" dirty="0" smtClean="0"/>
              <a:t> </a:t>
            </a:r>
            <a:r>
              <a:rPr lang="fr-CA" sz="2000" dirty="0" err="1" smtClean="0"/>
              <a:t>reactive</a:t>
            </a:r>
            <a:r>
              <a:rPr lang="fr-CA" sz="2000" dirty="0" smtClean="0"/>
              <a:t> </a:t>
            </a:r>
            <a:r>
              <a:rPr lang="fr-CA" sz="2000" dirty="0" err="1" smtClean="0"/>
              <a:t>radicals</a:t>
            </a:r>
            <a:r>
              <a:rPr lang="fr-CA" sz="2000" dirty="0" smtClean="0"/>
              <a:t> (</a:t>
            </a:r>
            <a:r>
              <a:rPr lang="fr-CA" sz="2000" dirty="0" err="1" smtClean="0"/>
              <a:t>e.g</a:t>
            </a:r>
            <a:r>
              <a:rPr lang="fr-CA" sz="2000" dirty="0" smtClean="0"/>
              <a:t>. O, OH) and </a:t>
            </a:r>
            <a:r>
              <a:rPr lang="fr-CA" sz="2000" dirty="0" err="1" smtClean="0"/>
              <a:t>energetic</a:t>
            </a:r>
            <a:r>
              <a:rPr lang="fr-CA" sz="2000" dirty="0" smtClean="0"/>
              <a:t> ions</a:t>
            </a:r>
          </a:p>
          <a:p>
            <a:pPr marL="914400" lvl="1" indent="-457200" eaLnBrk="1" hangingPunct="1">
              <a:buClr>
                <a:schemeClr val="tx2"/>
              </a:buClr>
              <a:buFont typeface="Wingdings 2" pitchFamily="18" charset="2"/>
              <a:buNone/>
              <a:defRPr/>
            </a:pPr>
            <a:r>
              <a:rPr lang="fr-CA" sz="1800" dirty="0" smtClean="0"/>
              <a:t>	More or </a:t>
            </a:r>
            <a:r>
              <a:rPr lang="fr-CA" sz="1800" dirty="0" err="1" smtClean="0"/>
              <a:t>less</a:t>
            </a:r>
            <a:r>
              <a:rPr lang="fr-CA" sz="1800" dirty="0" smtClean="0"/>
              <a:t> </a:t>
            </a:r>
            <a:r>
              <a:rPr lang="fr-CA" sz="1800" dirty="0" err="1" smtClean="0"/>
              <a:t>severe</a:t>
            </a:r>
            <a:r>
              <a:rPr lang="fr-CA" sz="1800" dirty="0" smtClean="0"/>
              <a:t> (structural) damage to vital </a:t>
            </a:r>
            <a:r>
              <a:rPr lang="fr-CA" sz="1800" dirty="0" err="1" smtClean="0"/>
              <a:t>metabolic</a:t>
            </a:r>
            <a:r>
              <a:rPr lang="fr-CA" sz="1800" dirty="0" smtClean="0"/>
              <a:t> </a:t>
            </a:r>
            <a:r>
              <a:rPr lang="fr-CA" sz="1800" dirty="0" err="1" smtClean="0"/>
              <a:t>functions</a:t>
            </a:r>
            <a:r>
              <a:rPr lang="fr-CA" sz="1800" dirty="0" smtClean="0"/>
              <a:t> of </a:t>
            </a:r>
            <a:r>
              <a:rPr lang="fr-CA" sz="1800" dirty="0" err="1" smtClean="0"/>
              <a:t>microorganisms</a:t>
            </a:r>
            <a:r>
              <a:rPr lang="fr-CA" sz="1800" dirty="0" smtClean="0"/>
              <a:t> (</a:t>
            </a:r>
            <a:r>
              <a:rPr lang="fr-CA" sz="1800" dirty="0" err="1" smtClean="0"/>
              <a:t>e.g</a:t>
            </a:r>
            <a:r>
              <a:rPr lang="fr-CA" sz="1800" dirty="0" smtClean="0"/>
              <a:t>. </a:t>
            </a:r>
            <a:r>
              <a:rPr lang="fr-CA" sz="1800" dirty="0" err="1" smtClean="0"/>
              <a:t>through</a:t>
            </a:r>
            <a:r>
              <a:rPr lang="fr-CA" sz="1800" dirty="0" smtClean="0"/>
              <a:t> </a:t>
            </a:r>
            <a:r>
              <a:rPr lang="fr-CA" sz="1800" dirty="0" err="1" smtClean="0"/>
              <a:t>chemical</a:t>
            </a:r>
            <a:r>
              <a:rPr lang="fr-CA" sz="1800" dirty="0" smtClean="0"/>
              <a:t> </a:t>
            </a:r>
            <a:r>
              <a:rPr lang="fr-CA" sz="1800" dirty="0" err="1" smtClean="0"/>
              <a:t>erosion</a:t>
            </a:r>
            <a:r>
              <a:rPr lang="fr-CA" sz="1800" dirty="0" smtClean="0"/>
              <a:t>)</a:t>
            </a:r>
          </a:p>
          <a:p>
            <a:pPr marL="457200" indent="-457200" eaLnBrk="1" hangingPunct="1">
              <a:buClr>
                <a:schemeClr val="tx2"/>
              </a:buClr>
              <a:buFont typeface="+mj-lt"/>
              <a:buAutoNum type="arabicPeriod"/>
              <a:defRPr/>
            </a:pPr>
            <a:endParaRPr lang="fr-CA" sz="2000" dirty="0" smtClean="0"/>
          </a:p>
          <a:p>
            <a:pPr marL="457200" indent="-457200" eaLnBrk="1" hangingPunct="1">
              <a:buClr>
                <a:schemeClr val="tx2"/>
              </a:buClr>
              <a:buSzPct val="80000"/>
              <a:buFont typeface="+mj-lt"/>
              <a:buAutoNum type="arabicPeriod"/>
              <a:defRPr/>
            </a:pPr>
            <a:r>
              <a:rPr lang="fr-CA" sz="2000" dirty="0" smtClean="0"/>
              <a:t>UV photons</a:t>
            </a:r>
          </a:p>
          <a:p>
            <a:pPr marL="828675" lvl="1" indent="-371475" eaLnBrk="1" hangingPunct="1">
              <a:buFontTx/>
              <a:buNone/>
              <a:defRPr/>
            </a:pPr>
            <a:r>
              <a:rPr lang="fr-CA" sz="1800" dirty="0" smtClean="0"/>
              <a:t>	</a:t>
            </a:r>
            <a:r>
              <a:rPr lang="fr-CA" sz="1800" dirty="0" err="1" smtClean="0"/>
              <a:t>Irreversible</a:t>
            </a:r>
            <a:r>
              <a:rPr lang="fr-CA" sz="1800" dirty="0" smtClean="0"/>
              <a:t> </a:t>
            </a:r>
            <a:r>
              <a:rPr lang="fr-CA" sz="1800" dirty="0" err="1" smtClean="0"/>
              <a:t>lesions</a:t>
            </a:r>
            <a:r>
              <a:rPr lang="fr-CA" sz="1800" dirty="0" smtClean="0"/>
              <a:t> to the </a:t>
            </a:r>
            <a:r>
              <a:rPr lang="fr-CA" sz="1800" dirty="0" err="1" smtClean="0"/>
              <a:t>genetic</a:t>
            </a:r>
            <a:r>
              <a:rPr lang="fr-CA" sz="1800" dirty="0" smtClean="0"/>
              <a:t> </a:t>
            </a:r>
            <a:r>
              <a:rPr lang="fr-CA" sz="1800" dirty="0" err="1" smtClean="0"/>
              <a:t>material</a:t>
            </a:r>
            <a:r>
              <a:rPr lang="fr-CA" sz="1800" dirty="0" smtClean="0"/>
              <a:t> (DNA, RNA), </a:t>
            </a:r>
            <a:r>
              <a:rPr lang="fr-CA" sz="1800" dirty="0" err="1" smtClean="0"/>
              <a:t>little</a:t>
            </a:r>
            <a:r>
              <a:rPr lang="fr-CA" sz="1800" dirty="0" smtClean="0"/>
              <a:t> apparent damage to the </a:t>
            </a:r>
            <a:r>
              <a:rPr lang="fr-CA" sz="1800" dirty="0" err="1" smtClean="0"/>
              <a:t>morphology</a:t>
            </a:r>
            <a:r>
              <a:rPr lang="fr-CA" sz="1800" dirty="0" smtClean="0"/>
              <a:t> of the </a:t>
            </a:r>
            <a:r>
              <a:rPr lang="fr-CA" sz="1800" dirty="0" err="1" smtClean="0"/>
              <a:t>bacterial</a:t>
            </a:r>
            <a:r>
              <a:rPr lang="fr-CA" sz="1800" dirty="0" smtClean="0"/>
              <a:t> spores</a:t>
            </a:r>
          </a:p>
          <a:p>
            <a:pPr>
              <a:defRPr/>
            </a:pPr>
            <a:endParaRPr lang="fr-CA" dirty="0"/>
          </a:p>
        </p:txBody>
      </p:sp>
      <p:sp>
        <p:nvSpPr>
          <p:cNvPr id="4" name="Espace réservé du numéro de diapositive 3"/>
          <p:cNvSpPr>
            <a:spLocks noGrp="1"/>
          </p:cNvSpPr>
          <p:nvPr>
            <p:ph type="sldNum" sz="quarter" idx="12"/>
          </p:nvPr>
        </p:nvSpPr>
        <p:spPr/>
        <p:txBody>
          <a:bodyPr/>
          <a:lstStyle/>
          <a:p>
            <a:pPr>
              <a:defRPr/>
            </a:pPr>
            <a:fld id="{D320BC0B-8ACE-44E6-9528-DBC1A60B8E15}" type="slidenum">
              <a:rPr lang="fr-CA" smtClean="0"/>
              <a:pPr>
                <a:defRPr/>
              </a:pPr>
              <a:t>27</a:t>
            </a:fld>
            <a:endParaRPr lang="fr-CA"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CA" dirty="0" smtClean="0"/>
              <a:t>Plasma </a:t>
            </a:r>
            <a:r>
              <a:rPr lang="fr-CA" dirty="0" err="1" smtClean="0"/>
              <a:t>sterilization</a:t>
            </a:r>
            <a:endParaRPr lang="fr-CA" dirty="0"/>
          </a:p>
        </p:txBody>
      </p:sp>
      <p:sp>
        <p:nvSpPr>
          <p:cNvPr id="3" name="Espace réservé du contenu 2"/>
          <p:cNvSpPr>
            <a:spLocks noGrp="1"/>
          </p:cNvSpPr>
          <p:nvPr>
            <p:ph idx="1"/>
          </p:nvPr>
        </p:nvSpPr>
        <p:spPr/>
        <p:txBody>
          <a:bodyPr/>
          <a:lstStyle/>
          <a:p>
            <a:pPr eaLnBrk="1" hangingPunct="1">
              <a:buFont typeface="Wingdings" pitchFamily="2" charset="2"/>
              <a:buNone/>
              <a:defRPr/>
            </a:pPr>
            <a:r>
              <a:rPr lang="fr-CA" sz="1800" dirty="0" err="1" smtClean="0"/>
              <a:t>Bacterial</a:t>
            </a:r>
            <a:r>
              <a:rPr lang="fr-CA" sz="1800" dirty="0" smtClean="0"/>
              <a:t> endospores as bio-</a:t>
            </a:r>
            <a:r>
              <a:rPr lang="fr-CA" sz="1800" dirty="0" err="1" smtClean="0"/>
              <a:t>indicators</a:t>
            </a:r>
            <a:endParaRPr lang="fr-CA" sz="1800" dirty="0" smtClean="0"/>
          </a:p>
          <a:p>
            <a:pPr eaLnBrk="1" hangingPunct="1">
              <a:buFont typeface="Wingdings" pitchFamily="2" charset="2"/>
              <a:buNone/>
              <a:defRPr/>
            </a:pPr>
            <a:r>
              <a:rPr lang="fr-CA" sz="1800" dirty="0" smtClean="0"/>
              <a:t>	</a:t>
            </a:r>
            <a:r>
              <a:rPr lang="fr-CA" sz="1600" dirty="0" smtClean="0"/>
              <a:t>Most </a:t>
            </a:r>
            <a:r>
              <a:rPr lang="fr-CA" sz="1600" dirty="0" err="1" smtClean="0"/>
              <a:t>resistant</a:t>
            </a:r>
            <a:r>
              <a:rPr lang="fr-CA" sz="1600" dirty="0" smtClean="0"/>
              <a:t> type of </a:t>
            </a:r>
            <a:r>
              <a:rPr lang="fr-CA" sz="1600" dirty="0" err="1" smtClean="0"/>
              <a:t>microorganisms</a:t>
            </a:r>
            <a:r>
              <a:rPr lang="fr-CA" sz="1600" dirty="0" smtClean="0"/>
              <a:t> : </a:t>
            </a:r>
            <a:r>
              <a:rPr lang="fr-CA" sz="1600" dirty="0" err="1" smtClean="0"/>
              <a:t>comprised</a:t>
            </a:r>
            <a:r>
              <a:rPr lang="fr-CA" sz="1600" dirty="0" smtClean="0"/>
              <a:t> of double-</a:t>
            </a:r>
            <a:r>
              <a:rPr lang="fr-CA" sz="1600" dirty="0" err="1" smtClean="0"/>
              <a:t>helix</a:t>
            </a:r>
            <a:r>
              <a:rPr lang="fr-CA" sz="1600" dirty="0" smtClean="0"/>
              <a:t> DNA, </a:t>
            </a:r>
            <a:r>
              <a:rPr lang="fr-CA" sz="1600" dirty="0" err="1" smtClean="0"/>
              <a:t>surrounded</a:t>
            </a:r>
            <a:r>
              <a:rPr lang="fr-CA" sz="1600" dirty="0" smtClean="0"/>
              <a:t> by </a:t>
            </a:r>
            <a:r>
              <a:rPr lang="fr-CA" sz="1600" dirty="0" err="1" smtClean="0"/>
              <a:t>protecting</a:t>
            </a:r>
            <a:r>
              <a:rPr lang="fr-CA" sz="1600" dirty="0" smtClean="0"/>
              <a:t> </a:t>
            </a:r>
            <a:r>
              <a:rPr lang="fr-CA" sz="1600" dirty="0" err="1" smtClean="0"/>
              <a:t>coats</a:t>
            </a:r>
            <a:endParaRPr lang="fr-CA" sz="1600" dirty="0" smtClean="0"/>
          </a:p>
          <a:p>
            <a:pPr eaLnBrk="1" hangingPunct="1">
              <a:buFont typeface="Wingdings" pitchFamily="2" charset="2"/>
              <a:buNone/>
              <a:defRPr/>
            </a:pPr>
            <a:endParaRPr lang="fr-CA" sz="1800" dirty="0" smtClean="0"/>
          </a:p>
          <a:p>
            <a:pPr eaLnBrk="1" hangingPunct="1">
              <a:buFont typeface="Wingdings" pitchFamily="2" charset="2"/>
              <a:buNone/>
              <a:defRPr/>
            </a:pPr>
            <a:r>
              <a:rPr lang="fr-CA" sz="1800" dirty="0" err="1" smtClean="0">
                <a:solidFill>
                  <a:schemeClr val="accent1">
                    <a:lumMod val="60000"/>
                    <a:lumOff val="40000"/>
                  </a:schemeClr>
                </a:solidFill>
              </a:rPr>
              <a:t>Characteristics</a:t>
            </a:r>
            <a:r>
              <a:rPr lang="fr-CA" sz="1800" dirty="0" smtClean="0">
                <a:solidFill>
                  <a:schemeClr val="accent1">
                    <a:lumMod val="60000"/>
                    <a:lumOff val="40000"/>
                  </a:schemeClr>
                </a:solidFill>
              </a:rPr>
              <a:t> of </a:t>
            </a:r>
            <a:r>
              <a:rPr lang="fr-CA" sz="1800" dirty="0" err="1" smtClean="0">
                <a:solidFill>
                  <a:schemeClr val="accent1">
                    <a:lumMod val="60000"/>
                    <a:lumOff val="40000"/>
                  </a:schemeClr>
                </a:solidFill>
              </a:rPr>
              <a:t>our</a:t>
            </a:r>
            <a:r>
              <a:rPr lang="fr-CA" sz="1800" dirty="0" smtClean="0">
                <a:solidFill>
                  <a:schemeClr val="accent1">
                    <a:lumMod val="60000"/>
                    <a:lumOff val="40000"/>
                  </a:schemeClr>
                </a:solidFill>
              </a:rPr>
              <a:t> </a:t>
            </a:r>
            <a:r>
              <a:rPr lang="fr-CA" sz="1800" dirty="0" err="1" smtClean="0">
                <a:solidFill>
                  <a:schemeClr val="accent1">
                    <a:lumMod val="60000"/>
                    <a:lumOff val="40000"/>
                  </a:schemeClr>
                </a:solidFill>
              </a:rPr>
              <a:t>sterilizer</a:t>
            </a:r>
            <a:endParaRPr lang="fr-CA" sz="1800" dirty="0" smtClean="0">
              <a:solidFill>
                <a:schemeClr val="accent1">
                  <a:lumMod val="60000"/>
                  <a:lumOff val="40000"/>
                </a:schemeClr>
              </a:solidFill>
            </a:endParaRPr>
          </a:p>
          <a:p>
            <a:pPr eaLnBrk="1" hangingPunct="1">
              <a:buClr>
                <a:schemeClr val="tx2"/>
              </a:buClr>
              <a:buFont typeface="Wingdings" pitchFamily="2" charset="2"/>
              <a:buAutoNum type="arabicPeriod"/>
              <a:defRPr/>
            </a:pPr>
            <a:r>
              <a:rPr lang="fr-CA" sz="1800" dirty="0" smtClean="0"/>
              <a:t>Minimum damage to </a:t>
            </a:r>
            <a:r>
              <a:rPr lang="fr-CA" sz="1800" dirty="0" err="1" smtClean="0"/>
              <a:t>MDs</a:t>
            </a:r>
            <a:r>
              <a:rPr lang="fr-CA" sz="1800" dirty="0" smtClean="0"/>
              <a:t>: </a:t>
            </a:r>
            <a:r>
              <a:rPr lang="fr-CA" sz="1800" dirty="0" err="1" smtClean="0"/>
              <a:t>subjected</a:t>
            </a:r>
            <a:r>
              <a:rPr lang="fr-CA" sz="1800" dirty="0" smtClean="0"/>
              <a:t> to UV photons, spore </a:t>
            </a:r>
            <a:r>
              <a:rPr lang="fr-CA" sz="1800" dirty="0" err="1" smtClean="0"/>
              <a:t>morphology</a:t>
            </a:r>
            <a:r>
              <a:rPr lang="fr-CA" sz="1800" dirty="0" smtClean="0"/>
              <a:t> </a:t>
            </a:r>
            <a:r>
              <a:rPr lang="fr-CA" sz="1800" dirty="0" err="1" smtClean="0"/>
              <a:t>externally</a:t>
            </a:r>
            <a:r>
              <a:rPr lang="fr-CA" sz="1800" dirty="0" smtClean="0"/>
              <a:t> </a:t>
            </a:r>
            <a:r>
              <a:rPr lang="fr-CA" sz="1800" dirty="0" err="1" smtClean="0"/>
              <a:t>unaffected</a:t>
            </a:r>
            <a:r>
              <a:rPr lang="fr-CA" sz="1800" dirty="0" smtClean="0"/>
              <a:t>. </a:t>
            </a:r>
            <a:r>
              <a:rPr lang="fr-CA" sz="1800" dirty="0" err="1" smtClean="0"/>
              <a:t>Less</a:t>
            </a:r>
            <a:r>
              <a:rPr lang="fr-CA" sz="1800" dirty="0" smtClean="0"/>
              <a:t> damage to </a:t>
            </a:r>
            <a:r>
              <a:rPr lang="fr-CA" sz="1800" dirty="0" err="1" smtClean="0"/>
              <a:t>MDs</a:t>
            </a:r>
            <a:r>
              <a:rPr lang="fr-CA" sz="1800" dirty="0" smtClean="0"/>
              <a:t> </a:t>
            </a:r>
            <a:r>
              <a:rPr lang="fr-CA" sz="1800" dirty="0" err="1" smtClean="0"/>
              <a:t>than</a:t>
            </a:r>
            <a:r>
              <a:rPr lang="fr-CA" sz="1800" dirty="0" smtClean="0"/>
              <a:t> </a:t>
            </a:r>
            <a:r>
              <a:rPr lang="fr-CA" sz="1800" dirty="0" err="1" smtClean="0"/>
              <a:t>with</a:t>
            </a:r>
            <a:r>
              <a:rPr lang="fr-CA" sz="1800" dirty="0" smtClean="0"/>
              <a:t> </a:t>
            </a:r>
            <a:r>
              <a:rPr lang="fr-CA" sz="1800" dirty="0" err="1" smtClean="0"/>
              <a:t>chemical</a:t>
            </a:r>
            <a:r>
              <a:rPr lang="fr-CA" sz="1800" dirty="0" smtClean="0"/>
              <a:t> agents and/or ion </a:t>
            </a:r>
            <a:r>
              <a:rPr lang="fr-CA" sz="1800" dirty="0" err="1" smtClean="0"/>
              <a:t>bombardment</a:t>
            </a:r>
            <a:endParaRPr lang="fr-CA" sz="1800" dirty="0" smtClean="0"/>
          </a:p>
          <a:p>
            <a:pPr eaLnBrk="1" hangingPunct="1">
              <a:buFont typeface="Wingdings" pitchFamily="2" charset="2"/>
              <a:buNone/>
              <a:defRPr/>
            </a:pPr>
            <a:r>
              <a:rPr lang="fr-CA" sz="1800" dirty="0" smtClean="0"/>
              <a:t>	Important issues to </a:t>
            </a:r>
            <a:r>
              <a:rPr lang="fr-CA" sz="1800" dirty="0" err="1" smtClean="0"/>
              <a:t>be</a:t>
            </a:r>
            <a:r>
              <a:rPr lang="fr-CA" sz="1800" dirty="0" smtClean="0"/>
              <a:t> </a:t>
            </a:r>
            <a:r>
              <a:rPr lang="fr-CA" sz="1800" dirty="0" err="1" smtClean="0"/>
              <a:t>assessed</a:t>
            </a:r>
            <a:r>
              <a:rPr lang="fr-CA" sz="1800" dirty="0" smtClean="0"/>
              <a:t>:</a:t>
            </a:r>
          </a:p>
          <a:p>
            <a:pPr marL="762000" lvl="1" indent="-304800" eaLnBrk="1" hangingPunct="1">
              <a:buFontTx/>
              <a:buNone/>
              <a:defRPr/>
            </a:pPr>
            <a:r>
              <a:rPr lang="fr-CA" sz="1600" dirty="0" smtClean="0"/>
              <a:t>	</a:t>
            </a:r>
            <a:r>
              <a:rPr lang="fr-CA" sz="1600" dirty="0" err="1" smtClean="0"/>
              <a:t>ability</a:t>
            </a:r>
            <a:r>
              <a:rPr lang="fr-CA" sz="1600" dirty="0" smtClean="0"/>
              <a:t> of UV photons to </a:t>
            </a:r>
            <a:r>
              <a:rPr lang="fr-CA" sz="1600" dirty="0" err="1" smtClean="0"/>
              <a:t>achieve</a:t>
            </a:r>
            <a:r>
              <a:rPr lang="fr-CA" sz="1600" dirty="0" smtClean="0"/>
              <a:t> inactivation of </a:t>
            </a:r>
            <a:r>
              <a:rPr lang="fr-CA" sz="1600" dirty="0" err="1" smtClean="0"/>
              <a:t>microorganisms</a:t>
            </a:r>
            <a:r>
              <a:rPr lang="fr-CA" sz="1600" dirty="0" smtClean="0"/>
              <a:t> </a:t>
            </a:r>
            <a:r>
              <a:rPr lang="fr-CA" sz="1600" dirty="0" err="1" smtClean="0"/>
              <a:t>even</a:t>
            </a:r>
            <a:r>
              <a:rPr lang="fr-CA" sz="1600" dirty="0" smtClean="0"/>
              <a:t> in </a:t>
            </a:r>
            <a:r>
              <a:rPr lang="fr-CA" sz="1600" dirty="0" err="1" smtClean="0"/>
              <a:t>presence</a:t>
            </a:r>
            <a:r>
              <a:rPr lang="fr-CA" sz="1600" dirty="0" smtClean="0"/>
              <a:t> of </a:t>
            </a:r>
            <a:r>
              <a:rPr lang="fr-CA" sz="1600" dirty="0" err="1" smtClean="0"/>
              <a:t>bioburden</a:t>
            </a:r>
            <a:endParaRPr lang="fr-CA" sz="1600" dirty="0" smtClean="0"/>
          </a:p>
          <a:p>
            <a:pPr marL="762000" lvl="1" indent="-304800" eaLnBrk="1" hangingPunct="1">
              <a:buFontTx/>
              <a:buNone/>
              <a:defRPr/>
            </a:pPr>
            <a:r>
              <a:rPr lang="fr-CA" sz="1600" dirty="0" smtClean="0"/>
              <a:t>	</a:t>
            </a:r>
            <a:r>
              <a:rPr lang="fr-CA" sz="1600" dirty="0" err="1" smtClean="0"/>
              <a:t>denaturation</a:t>
            </a:r>
            <a:r>
              <a:rPr lang="fr-CA" sz="1600" dirty="0" smtClean="0"/>
              <a:t> of </a:t>
            </a:r>
            <a:r>
              <a:rPr lang="fr-CA" sz="1600" dirty="0" err="1" smtClean="0"/>
              <a:t>infectious</a:t>
            </a:r>
            <a:r>
              <a:rPr lang="fr-CA" sz="1600" dirty="0" smtClean="0"/>
              <a:t> </a:t>
            </a:r>
            <a:r>
              <a:rPr lang="fr-CA" sz="1600" dirty="0" err="1" smtClean="0"/>
              <a:t>proteins</a:t>
            </a:r>
            <a:r>
              <a:rPr lang="fr-CA" sz="1600" dirty="0" smtClean="0"/>
              <a:t> and </a:t>
            </a:r>
            <a:r>
              <a:rPr lang="fr-CA" sz="1600" dirty="0" err="1" smtClean="0"/>
              <a:t>toxins</a:t>
            </a:r>
            <a:endParaRPr lang="fr-CA" sz="1600" dirty="0" smtClean="0"/>
          </a:p>
          <a:p>
            <a:pPr marL="762000" lvl="1" indent="-304800" eaLnBrk="1" hangingPunct="1">
              <a:buFontTx/>
              <a:buNone/>
              <a:defRPr/>
            </a:pPr>
            <a:endParaRPr lang="fr-CA" sz="1600" dirty="0" smtClean="0"/>
          </a:p>
          <a:p>
            <a:pPr eaLnBrk="1" hangingPunct="1">
              <a:buClr>
                <a:schemeClr val="tx2"/>
              </a:buClr>
              <a:buFont typeface="Wingdings" pitchFamily="2" charset="2"/>
              <a:buAutoNum type="arabicPeriod" startAt="2"/>
              <a:defRPr/>
            </a:pPr>
            <a:r>
              <a:rPr lang="fr-CA" sz="1800" dirty="0" err="1" smtClean="0"/>
              <a:t>Biocidal</a:t>
            </a:r>
            <a:r>
              <a:rPr lang="fr-CA" sz="1800" dirty="0" smtClean="0"/>
              <a:t> agent(s) </a:t>
            </a:r>
            <a:r>
              <a:rPr lang="fr-CA" sz="1800" dirty="0" err="1" smtClean="0"/>
              <a:t>uniformly</a:t>
            </a:r>
            <a:r>
              <a:rPr lang="fr-CA" sz="1800" dirty="0" smtClean="0"/>
              <a:t> </a:t>
            </a:r>
            <a:r>
              <a:rPr lang="fr-CA" sz="1800" dirty="0" err="1" smtClean="0"/>
              <a:t>distributed</a:t>
            </a:r>
            <a:r>
              <a:rPr lang="fr-CA" sz="1800" dirty="0" smtClean="0"/>
              <a:t> </a:t>
            </a:r>
            <a:r>
              <a:rPr lang="fr-CA" sz="1800" dirty="0" err="1" smtClean="0"/>
              <a:t>within</a:t>
            </a:r>
            <a:r>
              <a:rPr lang="fr-CA" sz="1800" dirty="0" smtClean="0"/>
              <a:t> </a:t>
            </a:r>
            <a:r>
              <a:rPr lang="fr-CA" sz="1800" dirty="0" err="1" smtClean="0"/>
              <a:t>sterilizer</a:t>
            </a:r>
            <a:r>
              <a:rPr lang="fr-CA" sz="1800" dirty="0" smtClean="0"/>
              <a:t> </a:t>
            </a:r>
            <a:r>
              <a:rPr lang="fr-CA" sz="1800" dirty="0" err="1" smtClean="0"/>
              <a:t>chamber</a:t>
            </a:r>
            <a:r>
              <a:rPr lang="fr-CA" sz="1800" dirty="0" smtClean="0"/>
              <a:t>: </a:t>
            </a:r>
          </a:p>
          <a:p>
            <a:pPr eaLnBrk="1" hangingPunct="1">
              <a:buClr>
                <a:schemeClr val="tx2"/>
              </a:buClr>
              <a:buFont typeface="Wingdings 2" pitchFamily="18" charset="2"/>
              <a:buNone/>
              <a:defRPr/>
            </a:pPr>
            <a:r>
              <a:rPr lang="fr-CA" sz="1800" dirty="0" smtClean="0"/>
              <a:t>	</a:t>
            </a:r>
            <a:r>
              <a:rPr lang="fr-CA" sz="1600" dirty="0" smtClean="0"/>
              <a:t>pressures </a:t>
            </a:r>
            <a:r>
              <a:rPr lang="fr-CA" sz="1600" dirty="0" err="1" smtClean="0"/>
              <a:t>typically</a:t>
            </a:r>
            <a:r>
              <a:rPr lang="fr-CA" sz="1600" dirty="0" smtClean="0"/>
              <a:t> </a:t>
            </a:r>
            <a:r>
              <a:rPr lang="fr-CA" sz="1600" dirty="0" err="1" smtClean="0"/>
              <a:t>less</a:t>
            </a:r>
            <a:r>
              <a:rPr lang="fr-CA" sz="1600" dirty="0" smtClean="0"/>
              <a:t> </a:t>
            </a:r>
            <a:r>
              <a:rPr lang="fr-CA" sz="1600" dirty="0" err="1" smtClean="0"/>
              <a:t>than</a:t>
            </a:r>
            <a:r>
              <a:rPr lang="fr-CA" sz="1600" dirty="0" smtClean="0"/>
              <a:t> 5-10 torr to </a:t>
            </a:r>
            <a:r>
              <a:rPr lang="fr-CA" sz="1600" dirty="0" err="1" smtClean="0"/>
              <a:t>benefit</a:t>
            </a:r>
            <a:r>
              <a:rPr lang="fr-CA" sz="1600" dirty="0" smtClean="0"/>
              <a:t> </a:t>
            </a:r>
            <a:r>
              <a:rPr lang="fr-CA" sz="1600" dirty="0" err="1" smtClean="0"/>
              <a:t>from</a:t>
            </a:r>
            <a:r>
              <a:rPr lang="fr-CA" sz="1600" dirty="0" smtClean="0"/>
              <a:t> diffusion</a:t>
            </a:r>
          </a:p>
          <a:p>
            <a:pPr>
              <a:defRPr/>
            </a:pPr>
            <a:endParaRPr lang="fr-CA" dirty="0"/>
          </a:p>
        </p:txBody>
      </p:sp>
      <p:sp>
        <p:nvSpPr>
          <p:cNvPr id="4" name="Espace réservé du numéro de diapositive 3"/>
          <p:cNvSpPr>
            <a:spLocks noGrp="1"/>
          </p:cNvSpPr>
          <p:nvPr>
            <p:ph type="sldNum" sz="quarter" idx="12"/>
          </p:nvPr>
        </p:nvSpPr>
        <p:spPr/>
        <p:txBody>
          <a:bodyPr/>
          <a:lstStyle/>
          <a:p>
            <a:pPr>
              <a:defRPr/>
            </a:pPr>
            <a:fld id="{C32AC62D-5E68-4CC9-9451-9FF612B2CB4D}" type="slidenum">
              <a:rPr lang="fr-CA" smtClean="0"/>
              <a:pPr>
                <a:defRPr/>
              </a:pPr>
              <a:t>28</a:t>
            </a:fld>
            <a:endParaRPr lang="fr-CA"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CA" dirty="0" smtClean="0"/>
              <a:t>Plasma </a:t>
            </a:r>
            <a:r>
              <a:rPr lang="fr-CA" dirty="0" err="1" smtClean="0"/>
              <a:t>sterilization</a:t>
            </a:r>
            <a:endParaRPr lang="fr-CA" dirty="0"/>
          </a:p>
        </p:txBody>
      </p:sp>
      <p:sp>
        <p:nvSpPr>
          <p:cNvPr id="32771" name="Espace réservé du contenu 2"/>
          <p:cNvSpPr>
            <a:spLocks noGrp="1"/>
          </p:cNvSpPr>
          <p:nvPr>
            <p:ph idx="1"/>
          </p:nvPr>
        </p:nvSpPr>
        <p:spPr/>
        <p:txBody>
          <a:bodyPr/>
          <a:lstStyle/>
          <a:p>
            <a:pPr>
              <a:buNone/>
            </a:pPr>
            <a:r>
              <a:rPr lang="fr-CA" dirty="0" smtClean="0"/>
              <a:t>						Bio-</a:t>
            </a:r>
            <a:r>
              <a:rPr lang="fr-CA" dirty="0" err="1" smtClean="0"/>
              <a:t>burden</a:t>
            </a:r>
            <a:endParaRPr lang="fr-CA" dirty="0" smtClean="0"/>
          </a:p>
        </p:txBody>
      </p:sp>
      <p:sp>
        <p:nvSpPr>
          <p:cNvPr id="4" name="Espace réservé du numéro de diapositive 3"/>
          <p:cNvSpPr>
            <a:spLocks noGrp="1"/>
          </p:cNvSpPr>
          <p:nvPr>
            <p:ph type="sldNum" sz="quarter" idx="12"/>
          </p:nvPr>
        </p:nvSpPr>
        <p:spPr/>
        <p:txBody>
          <a:bodyPr/>
          <a:lstStyle/>
          <a:p>
            <a:pPr>
              <a:defRPr/>
            </a:pPr>
            <a:fld id="{3BFD33CD-F0F9-4854-BF9E-E8FC03FC443A}" type="slidenum">
              <a:rPr lang="fr-CA" smtClean="0"/>
              <a:pPr>
                <a:defRPr/>
              </a:pPr>
              <a:t>29</a:t>
            </a:fld>
            <a:endParaRPr lang="fr-CA" dirty="0"/>
          </a:p>
        </p:txBody>
      </p:sp>
      <p:pic>
        <p:nvPicPr>
          <p:cNvPr id="32773" name="Picture 4" descr="Sf_empilement1"/>
          <p:cNvPicPr>
            <a:picLocks noChangeAspect="1" noChangeArrowheads="1"/>
          </p:cNvPicPr>
          <p:nvPr/>
        </p:nvPicPr>
        <p:blipFill>
          <a:blip r:embed="rId2" cstate="print"/>
          <a:srcRect/>
          <a:stretch>
            <a:fillRect/>
          </a:stretch>
        </p:blipFill>
        <p:spPr bwMode="auto">
          <a:xfrm>
            <a:off x="1066800" y="2676525"/>
            <a:ext cx="3276600" cy="2535238"/>
          </a:xfrm>
          <a:prstGeom prst="rect">
            <a:avLst/>
          </a:prstGeom>
          <a:noFill/>
          <a:ln w="9525">
            <a:noFill/>
            <a:miter lim="800000"/>
            <a:headEnd/>
            <a:tailEnd/>
          </a:ln>
        </p:spPr>
      </p:pic>
      <p:pic>
        <p:nvPicPr>
          <p:cNvPr id="32774" name="Picture 11"/>
          <p:cNvPicPr>
            <a:picLocks noChangeAspect="1" noChangeArrowheads="1"/>
          </p:cNvPicPr>
          <p:nvPr/>
        </p:nvPicPr>
        <p:blipFill>
          <a:blip r:embed="rId3" cstate="print"/>
          <a:srcRect t="50734" r="50288" b="24246"/>
          <a:stretch>
            <a:fillRect/>
          </a:stretch>
        </p:blipFill>
        <p:spPr bwMode="auto">
          <a:xfrm>
            <a:off x="4859338" y="2636838"/>
            <a:ext cx="3505200" cy="2598737"/>
          </a:xfrm>
          <a:prstGeom prst="rect">
            <a:avLst/>
          </a:prstGeom>
          <a:noFill/>
          <a:ln w="9525">
            <a:noFill/>
            <a:miter lim="800000"/>
            <a:headEnd/>
            <a:tailEnd/>
          </a:ln>
        </p:spPr>
      </p:pic>
      <p:sp>
        <p:nvSpPr>
          <p:cNvPr id="32775" name="Text Box 6"/>
          <p:cNvSpPr txBox="1">
            <a:spLocks noChangeArrowheads="1"/>
          </p:cNvSpPr>
          <p:nvPr/>
        </p:nvSpPr>
        <p:spPr bwMode="auto">
          <a:xfrm>
            <a:off x="1876425" y="5414963"/>
            <a:ext cx="1368425" cy="307975"/>
          </a:xfrm>
          <a:prstGeom prst="rect">
            <a:avLst/>
          </a:prstGeom>
          <a:noFill/>
          <a:ln w="9525">
            <a:noFill/>
            <a:miter lim="800000"/>
            <a:headEnd/>
            <a:tailEnd/>
          </a:ln>
        </p:spPr>
        <p:txBody>
          <a:bodyPr wrap="none">
            <a:spAutoFit/>
          </a:bodyPr>
          <a:lstStyle/>
          <a:p>
            <a:r>
              <a:rPr lang="en-CA" sz="1200">
                <a:latin typeface="Verdana" pitchFamily="34" charset="0"/>
                <a:cs typeface="Times New Roman" pitchFamily="18" charset="0"/>
              </a:rPr>
              <a:t>"Clean" spores</a:t>
            </a:r>
            <a:r>
              <a:rPr lang="en-CA" sz="1400">
                <a:cs typeface="Times New Roman" pitchFamily="18" charset="0"/>
              </a:rPr>
              <a:t> </a:t>
            </a:r>
            <a:endParaRPr lang="fr-CA" sz="1400">
              <a:cs typeface="Times New Roman" pitchFamily="18" charset="0"/>
            </a:endParaRPr>
          </a:p>
        </p:txBody>
      </p:sp>
      <p:sp>
        <p:nvSpPr>
          <p:cNvPr id="32776" name="Text Box 8"/>
          <p:cNvSpPr txBox="1">
            <a:spLocks noChangeArrowheads="1"/>
          </p:cNvSpPr>
          <p:nvPr/>
        </p:nvSpPr>
        <p:spPr bwMode="auto">
          <a:xfrm>
            <a:off x="4932363" y="5414963"/>
            <a:ext cx="3816350" cy="646331"/>
          </a:xfrm>
          <a:prstGeom prst="rect">
            <a:avLst/>
          </a:prstGeom>
          <a:noFill/>
          <a:ln w="9525">
            <a:noFill/>
            <a:miter lim="800000"/>
            <a:headEnd/>
            <a:tailEnd/>
          </a:ln>
        </p:spPr>
        <p:txBody>
          <a:bodyPr>
            <a:spAutoFit/>
          </a:bodyPr>
          <a:lstStyle/>
          <a:p>
            <a:r>
              <a:rPr lang="fr-CA" sz="1200" dirty="0" err="1">
                <a:latin typeface="Verdana" pitchFamily="34" charset="0"/>
              </a:rPr>
              <a:t>Microorganisms</a:t>
            </a:r>
            <a:r>
              <a:rPr lang="fr-CA" sz="1200" dirty="0">
                <a:latin typeface="Verdana" pitchFamily="34" charset="0"/>
              </a:rPr>
              <a:t> </a:t>
            </a:r>
            <a:r>
              <a:rPr lang="fr-CA" sz="1200" dirty="0" err="1">
                <a:latin typeface="Verdana" pitchFamily="34" charset="0"/>
              </a:rPr>
              <a:t>embedded</a:t>
            </a:r>
            <a:r>
              <a:rPr lang="fr-CA" sz="1200" dirty="0">
                <a:latin typeface="Verdana" pitchFamily="34" charset="0"/>
              </a:rPr>
              <a:t> in a bio-</a:t>
            </a:r>
            <a:r>
              <a:rPr lang="fr-CA" sz="1200" dirty="0" err="1">
                <a:latin typeface="Verdana" pitchFamily="34" charset="0"/>
              </a:rPr>
              <a:t>product</a:t>
            </a:r>
            <a:r>
              <a:rPr lang="fr-CA" sz="1200" dirty="0">
                <a:latin typeface="Verdana" pitchFamily="34" charset="0"/>
              </a:rPr>
              <a:t>, e.g., </a:t>
            </a:r>
            <a:r>
              <a:rPr lang="fr-CA" sz="1200" dirty="0" err="1">
                <a:latin typeface="Verdana" pitchFamily="34" charset="0"/>
              </a:rPr>
              <a:t>coagulated</a:t>
            </a:r>
            <a:r>
              <a:rPr lang="fr-CA" sz="1200" dirty="0">
                <a:latin typeface="Verdana" pitchFamily="34" charset="0"/>
              </a:rPr>
              <a:t> </a:t>
            </a:r>
            <a:r>
              <a:rPr lang="fr-CA" sz="1200" dirty="0" err="1">
                <a:latin typeface="Verdana" pitchFamily="34" charset="0"/>
              </a:rPr>
              <a:t>blood</a:t>
            </a:r>
            <a:r>
              <a:rPr lang="fr-CA" sz="1200" dirty="0">
                <a:latin typeface="Verdana" pitchFamily="34" charset="0"/>
              </a:rPr>
              <a:t>:</a:t>
            </a:r>
          </a:p>
          <a:p>
            <a:r>
              <a:rPr lang="fr-CA" sz="1200" dirty="0" smtClean="0">
                <a:latin typeface="Verdana" pitchFamily="34" charset="0"/>
              </a:rPr>
              <a:t> </a:t>
            </a:r>
            <a:r>
              <a:rPr lang="fr-CA" sz="1200" dirty="0" smtClean="0">
                <a:latin typeface="Verdana" pitchFamily="34" charset="0"/>
              </a:rPr>
              <a:t> </a:t>
            </a:r>
            <a:r>
              <a:rPr lang="fr-CA" sz="1200" dirty="0" err="1" smtClean="0">
                <a:latin typeface="Verdana" pitchFamily="34" charset="0"/>
              </a:rPr>
              <a:t>reduces</a:t>
            </a:r>
            <a:r>
              <a:rPr lang="fr-CA" sz="1200" dirty="0" smtClean="0">
                <a:latin typeface="Verdana" pitchFamily="34" charset="0"/>
              </a:rPr>
              <a:t> </a:t>
            </a:r>
            <a:r>
              <a:rPr lang="fr-CA" sz="1200" dirty="0">
                <a:latin typeface="Verdana" pitchFamily="34" charset="0"/>
              </a:rPr>
              <a:t>(</a:t>
            </a:r>
            <a:r>
              <a:rPr lang="fr-CA" sz="1200" dirty="0" err="1">
                <a:latin typeface="Verdana" pitchFamily="34" charset="0"/>
              </a:rPr>
              <a:t>delays</a:t>
            </a:r>
            <a:r>
              <a:rPr lang="fr-CA" sz="1200" dirty="0">
                <a:latin typeface="Verdana" pitchFamily="34" charset="0"/>
              </a:rPr>
              <a:t>) </a:t>
            </a:r>
            <a:r>
              <a:rPr lang="fr-CA" sz="1200" dirty="0" err="1">
                <a:latin typeface="Verdana" pitchFamily="34" charset="0"/>
              </a:rPr>
              <a:t>access</a:t>
            </a:r>
            <a:r>
              <a:rPr lang="fr-CA" sz="1200" dirty="0">
                <a:latin typeface="Verdana" pitchFamily="34" charset="0"/>
              </a:rPr>
              <a:t> of </a:t>
            </a:r>
            <a:r>
              <a:rPr lang="fr-CA" sz="1200" dirty="0" err="1">
                <a:latin typeface="Verdana" pitchFamily="34" charset="0"/>
              </a:rPr>
              <a:t>biocidal</a:t>
            </a:r>
            <a:r>
              <a:rPr lang="fr-CA" sz="1200" dirty="0">
                <a:latin typeface="Verdana" pitchFamily="34" charset="0"/>
              </a:rPr>
              <a:t> agents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fontAlgn="auto" hangingPunct="1">
              <a:spcAft>
                <a:spcPts val="0"/>
              </a:spcAft>
              <a:defRPr/>
            </a:pPr>
            <a:r>
              <a:rPr lang="fr-CA" dirty="0" err="1" smtClean="0"/>
              <a:t>Outline</a:t>
            </a:r>
            <a:endParaRPr lang="fr-CA" dirty="0"/>
          </a:p>
        </p:txBody>
      </p:sp>
      <p:sp>
        <p:nvSpPr>
          <p:cNvPr id="9219" name="Espace réservé du contenu 2"/>
          <p:cNvSpPr>
            <a:spLocks noGrp="1"/>
          </p:cNvSpPr>
          <p:nvPr>
            <p:ph idx="1"/>
          </p:nvPr>
        </p:nvSpPr>
        <p:spPr/>
        <p:txBody>
          <a:bodyPr/>
          <a:lstStyle/>
          <a:p>
            <a:pPr marL="650875" indent="-514350" eaLnBrk="1" hangingPunct="1">
              <a:lnSpc>
                <a:spcPct val="150000"/>
              </a:lnSpc>
              <a:spcBef>
                <a:spcPts val="300"/>
              </a:spcBef>
              <a:buSzPct val="100000"/>
              <a:buFont typeface="Gill Sans MT" pitchFamily="34" charset="0"/>
              <a:buAutoNum type="arabicPeriod"/>
            </a:pPr>
            <a:r>
              <a:rPr lang="fr-CA" sz="2400" smtClean="0"/>
              <a:t>Basic research</a:t>
            </a:r>
          </a:p>
          <a:p>
            <a:pPr marL="971550" lvl="1" indent="-514350" eaLnBrk="1" hangingPunct="1">
              <a:lnSpc>
                <a:spcPct val="150000"/>
              </a:lnSpc>
              <a:spcBef>
                <a:spcPts val="300"/>
              </a:spcBef>
              <a:buSzPct val="100000"/>
              <a:buFont typeface="Wingdings 2" pitchFamily="18" charset="2"/>
              <a:buNone/>
            </a:pPr>
            <a:r>
              <a:rPr lang="fr-CA" smtClean="0"/>
              <a:t>	Plasma sources produced by RF and microwave fields</a:t>
            </a:r>
            <a:endParaRPr lang="fr-CA" sz="700" smtClean="0"/>
          </a:p>
          <a:p>
            <a:pPr marL="650875" indent="-514350" eaLnBrk="1" hangingPunct="1">
              <a:lnSpc>
                <a:spcPct val="150000"/>
              </a:lnSpc>
              <a:buSzPct val="100000"/>
              <a:buFont typeface="Gill Sans MT" pitchFamily="34" charset="0"/>
              <a:buAutoNum type="arabicPeriod"/>
            </a:pPr>
            <a:r>
              <a:rPr lang="fr-CA" sz="2400" smtClean="0"/>
              <a:t>Industrial applications</a:t>
            </a:r>
          </a:p>
          <a:p>
            <a:pPr marL="650875" indent="-514350" eaLnBrk="1" hangingPunct="1">
              <a:lnSpc>
                <a:spcPct val="150000"/>
              </a:lnSpc>
              <a:buSzPct val="100000"/>
              <a:buFont typeface="Wingdings 2" pitchFamily="18" charset="2"/>
              <a:buNone/>
            </a:pPr>
            <a:r>
              <a:rPr lang="fr-CA" sz="2400" smtClean="0"/>
              <a:t>		Abatement of perfluorinated compounds (PFCs)</a:t>
            </a:r>
          </a:p>
          <a:p>
            <a:pPr marL="650875" indent="-514350" eaLnBrk="1" hangingPunct="1">
              <a:lnSpc>
                <a:spcPct val="150000"/>
              </a:lnSpc>
              <a:buSzPct val="100000"/>
              <a:buFont typeface="Wingdings 2" pitchFamily="18" charset="2"/>
              <a:buNone/>
            </a:pPr>
            <a:r>
              <a:rPr lang="fr-CA" sz="2400" smtClean="0"/>
              <a:t>		Plasma sterilization of medical devices (MDs)</a:t>
            </a:r>
          </a:p>
          <a:p>
            <a:pPr marL="650875" indent="-514350" eaLnBrk="1" hangingPunct="1">
              <a:lnSpc>
                <a:spcPct val="150000"/>
              </a:lnSpc>
              <a:buSzPct val="100000"/>
              <a:buFont typeface="Gill Sans MT" pitchFamily="34" charset="0"/>
              <a:buAutoNum type="arabicPeriod" startAt="3"/>
            </a:pPr>
            <a:r>
              <a:rPr lang="fr-CA" sz="2400" smtClean="0"/>
              <a:t>Additional comments</a:t>
            </a:r>
          </a:p>
          <a:p>
            <a:pPr marL="650875" indent="-514350" eaLnBrk="1" hangingPunct="1">
              <a:lnSpc>
                <a:spcPct val="150000"/>
              </a:lnSpc>
              <a:buSzPct val="100000"/>
              <a:buFont typeface="Wingdings 2" pitchFamily="18" charset="2"/>
              <a:buNone/>
            </a:pPr>
            <a:r>
              <a:rPr lang="fr-CA" sz="2400" smtClean="0"/>
              <a:t>		Patents</a:t>
            </a:r>
          </a:p>
        </p:txBody>
      </p:sp>
      <p:sp>
        <p:nvSpPr>
          <p:cNvPr id="4" name="Espace réservé du numéro de diapositive 3"/>
          <p:cNvSpPr>
            <a:spLocks noGrp="1"/>
          </p:cNvSpPr>
          <p:nvPr>
            <p:ph type="sldNum" sz="quarter" idx="12"/>
          </p:nvPr>
        </p:nvSpPr>
        <p:spPr/>
        <p:txBody>
          <a:bodyPr/>
          <a:lstStyle/>
          <a:p>
            <a:pPr>
              <a:defRPr/>
            </a:pPr>
            <a:fld id="{03480AFC-4206-4C69-85D9-89AC9B2E884E}" type="slidenum">
              <a:rPr lang="fr-CA"/>
              <a:pPr>
                <a:defRPr/>
              </a:pPr>
              <a:t>3</a:t>
            </a:fld>
            <a:endParaRPr lang="fr-CA"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CA" dirty="0" smtClean="0"/>
              <a:t>Plasma </a:t>
            </a:r>
            <a:r>
              <a:rPr lang="fr-CA" dirty="0" err="1" smtClean="0"/>
              <a:t>sterilization</a:t>
            </a:r>
            <a:endParaRPr lang="fr-CA" dirty="0"/>
          </a:p>
        </p:txBody>
      </p:sp>
      <p:sp>
        <p:nvSpPr>
          <p:cNvPr id="33795" name="Espace réservé du contenu 2"/>
          <p:cNvSpPr>
            <a:spLocks noGrp="1"/>
          </p:cNvSpPr>
          <p:nvPr>
            <p:ph idx="1"/>
          </p:nvPr>
        </p:nvSpPr>
        <p:spPr/>
        <p:txBody>
          <a:bodyPr/>
          <a:lstStyle/>
          <a:p>
            <a:pPr eaLnBrk="1" hangingPunct="1">
              <a:buFont typeface="Wingdings" pitchFamily="2" charset="2"/>
              <a:buNone/>
            </a:pPr>
            <a:r>
              <a:rPr lang="fr-CA" sz="2400" smtClean="0"/>
              <a:t>UV radiation in the N</a:t>
            </a:r>
            <a:r>
              <a:rPr lang="fr-CA" sz="2400" baseline="-25000" smtClean="0"/>
              <a:t>2</a:t>
            </a:r>
            <a:r>
              <a:rPr lang="fr-CA" sz="2400" smtClean="0"/>
              <a:t>-O</a:t>
            </a:r>
            <a:r>
              <a:rPr lang="fr-CA" sz="2400" baseline="-25000" smtClean="0"/>
              <a:t>2</a:t>
            </a:r>
            <a:r>
              <a:rPr lang="fr-CA" sz="2400" smtClean="0"/>
              <a:t> flowing afterglow : characteristics and biocidal efficiency</a:t>
            </a:r>
          </a:p>
          <a:p>
            <a:pPr eaLnBrk="1" hangingPunct="1">
              <a:buFont typeface="Wingdings" pitchFamily="2" charset="2"/>
              <a:buNone/>
            </a:pPr>
            <a:endParaRPr lang="fr-CA" sz="2400" smtClean="0"/>
          </a:p>
          <a:p>
            <a:pPr eaLnBrk="1" hangingPunct="1">
              <a:buFont typeface="Wingdings" pitchFamily="2" charset="2"/>
              <a:buNone/>
            </a:pPr>
            <a:endParaRPr lang="fr-CA" sz="2400" smtClean="0"/>
          </a:p>
          <a:p>
            <a:pPr eaLnBrk="1" hangingPunct="1">
              <a:buFont typeface="Wingdings" pitchFamily="2" charset="2"/>
              <a:buNone/>
            </a:pPr>
            <a:endParaRPr lang="fr-CA" sz="2400" smtClean="0"/>
          </a:p>
          <a:p>
            <a:pPr eaLnBrk="1" hangingPunct="1">
              <a:buFont typeface="Wingdings" pitchFamily="2" charset="2"/>
              <a:buNone/>
            </a:pPr>
            <a:endParaRPr lang="fr-CA" sz="2400" smtClean="0"/>
          </a:p>
          <a:p>
            <a:pPr eaLnBrk="1" hangingPunct="1">
              <a:buFont typeface="Wingdings" pitchFamily="2" charset="2"/>
              <a:buNone/>
            </a:pPr>
            <a:endParaRPr lang="fr-CA" sz="2400" smtClean="0"/>
          </a:p>
          <a:p>
            <a:pPr eaLnBrk="1" hangingPunct="1">
              <a:buFont typeface="Wingdings" pitchFamily="2" charset="2"/>
              <a:buNone/>
            </a:pPr>
            <a:endParaRPr lang="fr-CA" sz="2000" smtClean="0"/>
          </a:p>
          <a:p>
            <a:pPr eaLnBrk="1" hangingPunct="1">
              <a:buFont typeface="Wingdings" pitchFamily="2" charset="2"/>
              <a:buNone/>
            </a:pPr>
            <a:r>
              <a:rPr lang="fr-CA" sz="2000" smtClean="0"/>
              <a:t>			Outflow from discharge : flowing afterglow</a:t>
            </a:r>
            <a:endParaRPr lang="fr-CA" smtClean="0"/>
          </a:p>
        </p:txBody>
      </p:sp>
      <p:sp>
        <p:nvSpPr>
          <p:cNvPr id="4" name="Espace réservé du numéro de diapositive 3"/>
          <p:cNvSpPr>
            <a:spLocks noGrp="1"/>
          </p:cNvSpPr>
          <p:nvPr>
            <p:ph type="sldNum" sz="quarter" idx="12"/>
          </p:nvPr>
        </p:nvSpPr>
        <p:spPr/>
        <p:txBody>
          <a:bodyPr/>
          <a:lstStyle/>
          <a:p>
            <a:pPr>
              <a:defRPr/>
            </a:pPr>
            <a:fld id="{25FF5105-E5B4-4E23-B730-2D1CA64809CB}" type="slidenum">
              <a:rPr lang="fr-CA" smtClean="0"/>
              <a:pPr>
                <a:defRPr/>
              </a:pPr>
              <a:t>30</a:t>
            </a:fld>
            <a:endParaRPr lang="fr-CA" dirty="0"/>
          </a:p>
        </p:txBody>
      </p:sp>
      <p:pic>
        <p:nvPicPr>
          <p:cNvPr id="33797" name="Picture 7"/>
          <p:cNvPicPr>
            <a:picLocks noChangeAspect="1" noChangeArrowheads="1"/>
          </p:cNvPicPr>
          <p:nvPr/>
        </p:nvPicPr>
        <p:blipFill>
          <a:blip r:embed="rId2" cstate="print"/>
          <a:srcRect/>
          <a:stretch>
            <a:fillRect/>
          </a:stretch>
        </p:blipFill>
        <p:spPr bwMode="auto">
          <a:xfrm>
            <a:off x="2227263" y="2565400"/>
            <a:ext cx="4576762" cy="2098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CA" dirty="0" smtClean="0"/>
              <a:t>Plasma </a:t>
            </a:r>
            <a:r>
              <a:rPr lang="fr-CA" dirty="0" err="1" smtClean="0"/>
              <a:t>sterilization</a:t>
            </a:r>
            <a:endParaRPr lang="fr-CA" dirty="0"/>
          </a:p>
        </p:txBody>
      </p:sp>
      <p:sp>
        <p:nvSpPr>
          <p:cNvPr id="3" name="Espace réservé du contenu 2"/>
          <p:cNvSpPr>
            <a:spLocks noGrp="1"/>
          </p:cNvSpPr>
          <p:nvPr>
            <p:ph idx="1"/>
          </p:nvPr>
        </p:nvSpPr>
        <p:spPr>
          <a:xfrm>
            <a:off x="457200" y="1484313"/>
            <a:ext cx="8229600" cy="4824412"/>
          </a:xfrm>
        </p:spPr>
        <p:txBody>
          <a:bodyPr/>
          <a:lstStyle/>
          <a:p>
            <a:pPr>
              <a:defRPr/>
            </a:pPr>
            <a:r>
              <a:rPr lang="fr-CA" sz="2400" dirty="0" smtClean="0"/>
              <a:t>N</a:t>
            </a:r>
            <a:r>
              <a:rPr lang="fr-CA" sz="2400" baseline="-25000" dirty="0" smtClean="0"/>
              <a:t>2</a:t>
            </a:r>
            <a:r>
              <a:rPr lang="fr-CA" sz="2400" dirty="0" smtClean="0"/>
              <a:t>-O</a:t>
            </a:r>
            <a:r>
              <a:rPr lang="fr-CA" sz="2400" baseline="-25000" dirty="0" smtClean="0"/>
              <a:t>2</a:t>
            </a:r>
            <a:r>
              <a:rPr lang="fr-CA" sz="2400" dirty="0" smtClean="0"/>
              <a:t> </a:t>
            </a:r>
            <a:r>
              <a:rPr lang="fr-CA" sz="2400" dirty="0" err="1" smtClean="0"/>
              <a:t>discharge</a:t>
            </a:r>
            <a:r>
              <a:rPr lang="fr-CA" sz="2400" dirty="0" smtClean="0"/>
              <a:t> </a:t>
            </a:r>
            <a:r>
              <a:rPr lang="fr-CA" sz="2400" dirty="0" err="1" smtClean="0"/>
              <a:t>flowing</a:t>
            </a:r>
            <a:r>
              <a:rPr lang="fr-CA" sz="2400" dirty="0" smtClean="0"/>
              <a:t>-</a:t>
            </a:r>
            <a:r>
              <a:rPr lang="fr-CA" sz="2400" dirty="0" err="1" smtClean="0"/>
              <a:t>afterglow</a:t>
            </a:r>
            <a:r>
              <a:rPr lang="fr-CA" sz="2400" dirty="0" smtClean="0"/>
              <a:t> system : a </a:t>
            </a:r>
            <a:r>
              <a:rPr lang="fr-CA" sz="2400" dirty="0" err="1" smtClean="0"/>
              <a:t>remote</a:t>
            </a:r>
            <a:r>
              <a:rPr lang="fr-CA" sz="2400" dirty="0" smtClean="0"/>
              <a:t>-plasma </a:t>
            </a:r>
            <a:r>
              <a:rPr lang="fr-CA" sz="2400" dirty="0" err="1" smtClean="0"/>
              <a:t>sterilizer</a:t>
            </a:r>
            <a:endParaRPr lang="fr-CA" sz="2400" dirty="0" smtClean="0"/>
          </a:p>
          <a:p>
            <a:pPr>
              <a:defRPr/>
            </a:pPr>
            <a:endParaRPr lang="fr-CA" sz="2400" dirty="0" smtClean="0"/>
          </a:p>
          <a:p>
            <a:pPr>
              <a:defRPr/>
            </a:pPr>
            <a:endParaRPr lang="fr-CA" sz="2400" dirty="0" smtClean="0"/>
          </a:p>
          <a:p>
            <a:pPr>
              <a:defRPr/>
            </a:pPr>
            <a:endParaRPr lang="fr-CA" sz="2400" dirty="0" smtClean="0"/>
          </a:p>
          <a:p>
            <a:pPr>
              <a:defRPr/>
            </a:pPr>
            <a:endParaRPr lang="fr-CA" sz="2400" dirty="0" smtClean="0"/>
          </a:p>
          <a:p>
            <a:pPr>
              <a:defRPr/>
            </a:pPr>
            <a:endParaRPr lang="fr-CA" sz="2400" dirty="0" smtClean="0"/>
          </a:p>
          <a:p>
            <a:pPr>
              <a:defRPr/>
            </a:pPr>
            <a:endParaRPr lang="fr-CA" sz="2000" dirty="0" smtClean="0"/>
          </a:p>
          <a:p>
            <a:pPr marL="85725" indent="0">
              <a:buFont typeface="Wingdings 2" pitchFamily="18" charset="2"/>
              <a:buNone/>
              <a:defRPr/>
            </a:pPr>
            <a:r>
              <a:rPr lang="fr-CA" sz="1400" dirty="0" smtClean="0">
                <a:latin typeface="Verdana" pitchFamily="34" charset="0"/>
              </a:rPr>
              <a:t>50 L </a:t>
            </a:r>
            <a:r>
              <a:rPr lang="fr-CA" sz="1400" dirty="0" err="1" smtClean="0">
                <a:latin typeface="Verdana" pitchFamily="34" charset="0"/>
              </a:rPr>
              <a:t>flowing</a:t>
            </a:r>
            <a:r>
              <a:rPr lang="fr-CA" sz="1400" dirty="0" smtClean="0">
                <a:latin typeface="Verdana" pitchFamily="34" charset="0"/>
              </a:rPr>
              <a:t>-</a:t>
            </a:r>
            <a:r>
              <a:rPr lang="fr-CA" sz="1400" dirty="0" err="1" smtClean="0">
                <a:latin typeface="Verdana" pitchFamily="34" charset="0"/>
              </a:rPr>
              <a:t>afterglow</a:t>
            </a:r>
            <a:r>
              <a:rPr lang="fr-CA" sz="1400" dirty="0" smtClean="0">
                <a:latin typeface="Verdana" pitchFamily="34" charset="0"/>
              </a:rPr>
              <a:t> plasma </a:t>
            </a:r>
            <a:r>
              <a:rPr lang="fr-CA" sz="1400" dirty="0" err="1" smtClean="0">
                <a:latin typeface="Verdana" pitchFamily="34" charset="0"/>
              </a:rPr>
              <a:t>sterilizer</a:t>
            </a:r>
            <a:r>
              <a:rPr lang="fr-CA" sz="1400" dirty="0" smtClean="0">
                <a:latin typeface="Verdana" pitchFamily="34" charset="0"/>
              </a:rPr>
              <a:t>. N</a:t>
            </a:r>
            <a:r>
              <a:rPr lang="fr-CA" sz="1400" baseline="-25000" dirty="0" smtClean="0">
                <a:latin typeface="Verdana" pitchFamily="34" charset="0"/>
              </a:rPr>
              <a:t>2</a:t>
            </a:r>
            <a:r>
              <a:rPr lang="fr-CA" sz="1400" dirty="0" smtClean="0">
                <a:latin typeface="Verdana" pitchFamily="34" charset="0"/>
              </a:rPr>
              <a:t> </a:t>
            </a:r>
            <a:r>
              <a:rPr lang="fr-CA" sz="1400" dirty="0" err="1" smtClean="0">
                <a:latin typeface="Verdana" pitchFamily="34" charset="0"/>
              </a:rPr>
              <a:t>gas</a:t>
            </a:r>
            <a:r>
              <a:rPr lang="fr-CA" sz="1400" dirty="0" smtClean="0">
                <a:latin typeface="Verdana" pitchFamily="34" charset="0"/>
              </a:rPr>
              <a:t> flow :1 standard L/min, </a:t>
            </a:r>
            <a:r>
              <a:rPr lang="fr-CA" sz="1400" dirty="0" err="1" smtClean="0">
                <a:latin typeface="Verdana" pitchFamily="34" charset="0"/>
              </a:rPr>
              <a:t>gas</a:t>
            </a:r>
            <a:r>
              <a:rPr lang="fr-CA" sz="1400" dirty="0" smtClean="0">
                <a:latin typeface="Verdana" pitchFamily="34" charset="0"/>
              </a:rPr>
              <a:t> pressure in the </a:t>
            </a:r>
            <a:r>
              <a:rPr lang="fr-CA" sz="1400" dirty="0" err="1" smtClean="0">
                <a:latin typeface="Verdana" pitchFamily="34" charset="0"/>
              </a:rPr>
              <a:t>chamber</a:t>
            </a:r>
            <a:r>
              <a:rPr lang="fr-CA" sz="1400" dirty="0" smtClean="0">
                <a:latin typeface="Verdana" pitchFamily="34" charset="0"/>
              </a:rPr>
              <a:t> set </a:t>
            </a:r>
            <a:r>
              <a:rPr lang="fr-CA" sz="1400" dirty="0" err="1" smtClean="0">
                <a:latin typeface="Verdana" pitchFamily="34" charset="0"/>
              </a:rPr>
              <a:t>at</a:t>
            </a:r>
            <a:r>
              <a:rPr lang="fr-CA" sz="1400" dirty="0" smtClean="0">
                <a:latin typeface="Verdana" pitchFamily="34" charset="0"/>
              </a:rPr>
              <a:t> 2 or 5 torr. Plasma </a:t>
            </a:r>
            <a:r>
              <a:rPr lang="fr-CA" sz="1400" dirty="0" err="1" smtClean="0">
                <a:latin typeface="Verdana" pitchFamily="34" charset="0"/>
              </a:rPr>
              <a:t>sustained</a:t>
            </a:r>
            <a:r>
              <a:rPr lang="fr-CA" sz="1400" dirty="0" smtClean="0">
                <a:latin typeface="Verdana" pitchFamily="34" charset="0"/>
              </a:rPr>
              <a:t> </a:t>
            </a:r>
            <a:r>
              <a:rPr lang="fr-CA" sz="1400" dirty="0" err="1" smtClean="0">
                <a:latin typeface="Verdana" pitchFamily="34" charset="0"/>
              </a:rPr>
              <a:t>either</a:t>
            </a:r>
            <a:r>
              <a:rPr lang="fr-CA" sz="1400" dirty="0" smtClean="0">
                <a:latin typeface="Verdana" pitchFamily="34" charset="0"/>
              </a:rPr>
              <a:t> </a:t>
            </a:r>
            <a:r>
              <a:rPr lang="fr-CA" sz="1400" dirty="0" err="1" smtClean="0">
                <a:latin typeface="Verdana" pitchFamily="34" charset="0"/>
              </a:rPr>
              <a:t>at</a:t>
            </a:r>
            <a:r>
              <a:rPr lang="fr-CA" sz="1400" dirty="0" smtClean="0">
                <a:latin typeface="Verdana" pitchFamily="34" charset="0"/>
              </a:rPr>
              <a:t> 915 MHz or 2450 MHz by a </a:t>
            </a:r>
            <a:r>
              <a:rPr lang="fr-CA" sz="1400" dirty="0" err="1" smtClean="0">
                <a:latin typeface="Verdana" pitchFamily="34" charset="0"/>
              </a:rPr>
              <a:t>surfatron</a:t>
            </a:r>
            <a:r>
              <a:rPr lang="fr-CA" sz="1400" dirty="0" smtClean="0">
                <a:latin typeface="Verdana" pitchFamily="34" charset="0"/>
              </a:rPr>
              <a:t> </a:t>
            </a:r>
          </a:p>
          <a:p>
            <a:pPr>
              <a:defRPr/>
            </a:pPr>
            <a:endParaRPr lang="fr-CA" sz="2400" dirty="0" smtClean="0"/>
          </a:p>
          <a:p>
            <a:pPr>
              <a:defRPr/>
            </a:pPr>
            <a:endParaRPr lang="fr-CA" dirty="0"/>
          </a:p>
        </p:txBody>
      </p:sp>
      <p:sp>
        <p:nvSpPr>
          <p:cNvPr id="4" name="Espace réservé du numéro de diapositive 3"/>
          <p:cNvSpPr>
            <a:spLocks noGrp="1"/>
          </p:cNvSpPr>
          <p:nvPr>
            <p:ph type="sldNum" sz="quarter" idx="12"/>
          </p:nvPr>
        </p:nvSpPr>
        <p:spPr/>
        <p:txBody>
          <a:bodyPr/>
          <a:lstStyle/>
          <a:p>
            <a:pPr>
              <a:defRPr/>
            </a:pPr>
            <a:fld id="{1A012B9C-B897-46A7-BE08-47A57C78E4C4}" type="slidenum">
              <a:rPr lang="fr-CA" smtClean="0"/>
              <a:pPr>
                <a:defRPr/>
              </a:pPr>
              <a:t>31</a:t>
            </a:fld>
            <a:endParaRPr lang="fr-CA" dirty="0"/>
          </a:p>
        </p:txBody>
      </p:sp>
      <p:pic>
        <p:nvPicPr>
          <p:cNvPr id="34821" name="Image 691" descr="steril_en"/>
          <p:cNvPicPr>
            <a:picLocks noChangeAspect="1" noChangeArrowheads="1"/>
          </p:cNvPicPr>
          <p:nvPr/>
        </p:nvPicPr>
        <p:blipFill>
          <a:blip r:embed="rId2" cstate="print"/>
          <a:srcRect/>
          <a:stretch>
            <a:fillRect/>
          </a:stretch>
        </p:blipFill>
        <p:spPr bwMode="auto">
          <a:xfrm>
            <a:off x="2124075" y="2420938"/>
            <a:ext cx="4824413" cy="225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CA" dirty="0" smtClean="0"/>
              <a:t>Plasma </a:t>
            </a:r>
            <a:r>
              <a:rPr lang="fr-CA" dirty="0" err="1" smtClean="0"/>
              <a:t>sterilization</a:t>
            </a:r>
            <a:endParaRPr lang="fr-CA" dirty="0"/>
          </a:p>
        </p:txBody>
      </p:sp>
      <p:sp>
        <p:nvSpPr>
          <p:cNvPr id="3" name="Espace réservé du contenu 2"/>
          <p:cNvSpPr>
            <a:spLocks noGrp="1"/>
          </p:cNvSpPr>
          <p:nvPr>
            <p:ph idx="1"/>
          </p:nvPr>
        </p:nvSpPr>
        <p:spPr>
          <a:xfrm>
            <a:off x="457200" y="1412875"/>
            <a:ext cx="8229600" cy="4895850"/>
          </a:xfrm>
        </p:spPr>
        <p:txBody>
          <a:bodyPr/>
          <a:lstStyle/>
          <a:p>
            <a:pPr eaLnBrk="1" hangingPunct="1">
              <a:buFont typeface="Wingdings" pitchFamily="2" charset="2"/>
              <a:buNone/>
              <a:defRPr/>
            </a:pPr>
            <a:r>
              <a:rPr lang="fr-CA" dirty="0" smtClean="0"/>
              <a:t>Shape of </a:t>
            </a:r>
            <a:r>
              <a:rPr lang="fr-CA" dirty="0" err="1" smtClean="0"/>
              <a:t>survival</a:t>
            </a:r>
            <a:r>
              <a:rPr lang="fr-CA" dirty="0" smtClean="0"/>
              <a:t> </a:t>
            </a:r>
            <a:r>
              <a:rPr lang="fr-CA" dirty="0" err="1" smtClean="0"/>
              <a:t>curves</a:t>
            </a:r>
            <a:endParaRPr lang="fr-CA" dirty="0" smtClean="0"/>
          </a:p>
          <a:p>
            <a:pPr eaLnBrk="1" hangingPunct="1">
              <a:buFont typeface="Wingdings" pitchFamily="2" charset="2"/>
              <a:buNone/>
              <a:defRPr/>
            </a:pPr>
            <a:endParaRPr lang="fr-CA" dirty="0" smtClean="0">
              <a:solidFill>
                <a:schemeClr val="tx2"/>
              </a:solidFill>
            </a:endParaRPr>
          </a:p>
          <a:p>
            <a:pPr eaLnBrk="1" hangingPunct="1">
              <a:buFont typeface="Wingdings" pitchFamily="2" charset="2"/>
              <a:buNone/>
              <a:defRPr/>
            </a:pPr>
            <a:endParaRPr lang="fr-CA" dirty="0" smtClean="0">
              <a:solidFill>
                <a:schemeClr val="tx2"/>
              </a:solidFill>
            </a:endParaRPr>
          </a:p>
          <a:p>
            <a:pPr eaLnBrk="1" hangingPunct="1">
              <a:spcBef>
                <a:spcPts val="0"/>
              </a:spcBef>
              <a:buFont typeface="Wingdings" pitchFamily="2" charset="2"/>
              <a:buNone/>
              <a:defRPr/>
            </a:pPr>
            <a:endParaRPr lang="fr-CA" dirty="0" smtClean="0">
              <a:solidFill>
                <a:schemeClr val="tx2"/>
              </a:solidFill>
            </a:endParaRPr>
          </a:p>
          <a:p>
            <a:pPr eaLnBrk="1" hangingPunct="1">
              <a:spcBef>
                <a:spcPts val="0"/>
              </a:spcBef>
              <a:buFont typeface="Wingdings" pitchFamily="2" charset="2"/>
              <a:buNone/>
              <a:defRPr/>
            </a:pPr>
            <a:endParaRPr lang="fr-CA" dirty="0" smtClean="0">
              <a:solidFill>
                <a:schemeClr val="tx2"/>
              </a:solidFill>
            </a:endParaRPr>
          </a:p>
          <a:p>
            <a:pPr eaLnBrk="1" hangingPunct="1">
              <a:spcBef>
                <a:spcPts val="0"/>
              </a:spcBef>
              <a:buFont typeface="Wingdings" pitchFamily="2" charset="2"/>
              <a:buNone/>
              <a:defRPr/>
            </a:pPr>
            <a:endParaRPr lang="fr-CA" dirty="0" smtClean="0">
              <a:solidFill>
                <a:schemeClr val="tx2"/>
              </a:solidFill>
            </a:endParaRPr>
          </a:p>
          <a:p>
            <a:pPr eaLnBrk="1" hangingPunct="1">
              <a:buFont typeface="Wingdings" pitchFamily="2" charset="2"/>
              <a:buNone/>
              <a:defRPr/>
            </a:pPr>
            <a:endParaRPr lang="fr-CA" dirty="0" smtClean="0">
              <a:solidFill>
                <a:schemeClr val="tx2"/>
              </a:solidFill>
            </a:endParaRPr>
          </a:p>
          <a:p>
            <a:pPr marL="85725" indent="0">
              <a:buFont typeface="Wingdings 2" pitchFamily="18" charset="2"/>
              <a:buNone/>
              <a:defRPr/>
            </a:pPr>
            <a:endParaRPr lang="en-CA" sz="1400" dirty="0" smtClean="0">
              <a:latin typeface="Verdana" pitchFamily="34" charset="0"/>
              <a:cs typeface="Times New Roman" pitchFamily="18" charset="0"/>
            </a:endParaRPr>
          </a:p>
          <a:p>
            <a:pPr marL="85725" indent="0">
              <a:buFont typeface="Wingdings 2" pitchFamily="18" charset="2"/>
              <a:buNone/>
              <a:defRPr/>
            </a:pPr>
            <a:endParaRPr lang="en-CA" sz="1400" dirty="0" smtClean="0">
              <a:latin typeface="Verdana" pitchFamily="34" charset="0"/>
              <a:cs typeface="Times New Roman" pitchFamily="18" charset="0"/>
            </a:endParaRPr>
          </a:p>
          <a:p>
            <a:pPr marL="85725" indent="0">
              <a:buFont typeface="Wingdings 2" pitchFamily="18" charset="2"/>
              <a:buNone/>
              <a:defRPr/>
            </a:pPr>
            <a:r>
              <a:rPr lang="en-CA" sz="1400" dirty="0" smtClean="0">
                <a:latin typeface="Verdana" pitchFamily="34" charset="0"/>
                <a:cs typeface="Times New Roman" pitchFamily="18" charset="0"/>
              </a:rPr>
              <a:t>Bi-</a:t>
            </a:r>
            <a:r>
              <a:rPr lang="en-CA" sz="1400" dirty="0" err="1" smtClean="0">
                <a:latin typeface="Verdana" pitchFamily="34" charset="0"/>
                <a:cs typeface="Times New Roman" pitchFamily="18" charset="0"/>
              </a:rPr>
              <a:t>phasic</a:t>
            </a:r>
            <a:r>
              <a:rPr lang="en-CA" sz="1400" dirty="0" smtClean="0">
                <a:latin typeface="Verdana" pitchFamily="34" charset="0"/>
                <a:cs typeface="Times New Roman" pitchFamily="18" charset="0"/>
              </a:rPr>
              <a:t> survival curve. Decimal time D</a:t>
            </a:r>
            <a:r>
              <a:rPr lang="en-CA" sz="1400" baseline="-30000" dirty="0" smtClean="0">
                <a:latin typeface="Verdana" pitchFamily="34" charset="0"/>
                <a:cs typeface="Times New Roman" pitchFamily="18" charset="0"/>
              </a:rPr>
              <a:t>2</a:t>
            </a:r>
            <a:r>
              <a:rPr lang="en-CA" sz="1400" dirty="0" smtClean="0">
                <a:latin typeface="Verdana" pitchFamily="34" charset="0"/>
                <a:cs typeface="Times New Roman" pitchFamily="18" charset="0"/>
              </a:rPr>
              <a:t> »D</a:t>
            </a:r>
            <a:r>
              <a:rPr lang="en-CA" sz="1400" baseline="-30000" dirty="0" smtClean="0">
                <a:latin typeface="Verdana" pitchFamily="34" charset="0"/>
                <a:cs typeface="Times New Roman" pitchFamily="18" charset="0"/>
              </a:rPr>
              <a:t>1</a:t>
            </a:r>
            <a:r>
              <a:rPr lang="en-CA" sz="1400" dirty="0" smtClean="0">
                <a:latin typeface="Verdana" pitchFamily="34" charset="0"/>
                <a:cs typeface="Times New Roman" pitchFamily="18" charset="0"/>
              </a:rPr>
              <a:t>. </a:t>
            </a:r>
            <a:endParaRPr lang="fr-CA" sz="1400" dirty="0" smtClean="0">
              <a:latin typeface="Verdana" pitchFamily="34" charset="0"/>
              <a:cs typeface="Times New Roman" pitchFamily="18" charset="0"/>
            </a:endParaRPr>
          </a:p>
          <a:p>
            <a:pPr eaLnBrk="1" hangingPunct="1">
              <a:buFont typeface="Wingdings 2" pitchFamily="18" charset="2"/>
              <a:buNone/>
              <a:defRPr/>
            </a:pPr>
            <a:endParaRPr lang="fr-CA" sz="1600" dirty="0" smtClean="0">
              <a:solidFill>
                <a:schemeClr val="tx2"/>
              </a:solidFill>
            </a:endParaRPr>
          </a:p>
        </p:txBody>
      </p:sp>
      <p:sp>
        <p:nvSpPr>
          <p:cNvPr id="4" name="Espace réservé du numéro de diapositive 3"/>
          <p:cNvSpPr>
            <a:spLocks noGrp="1"/>
          </p:cNvSpPr>
          <p:nvPr>
            <p:ph type="sldNum" sz="quarter" idx="12"/>
          </p:nvPr>
        </p:nvSpPr>
        <p:spPr/>
        <p:txBody>
          <a:bodyPr/>
          <a:lstStyle/>
          <a:p>
            <a:pPr>
              <a:defRPr/>
            </a:pPr>
            <a:fld id="{1DA0638B-145A-4397-A568-9BC90E5B1949}" type="slidenum">
              <a:rPr lang="fr-CA" smtClean="0"/>
              <a:pPr>
                <a:defRPr/>
              </a:pPr>
              <a:t>32</a:t>
            </a:fld>
            <a:endParaRPr lang="fr-CA" dirty="0"/>
          </a:p>
        </p:txBody>
      </p:sp>
      <p:pic>
        <p:nvPicPr>
          <p:cNvPr id="35845" name="Image 348"/>
          <p:cNvPicPr>
            <a:picLocks noChangeAspect="1" noChangeArrowheads="1"/>
          </p:cNvPicPr>
          <p:nvPr/>
        </p:nvPicPr>
        <p:blipFill>
          <a:blip r:embed="rId2" cstate="print"/>
          <a:srcRect l="3973" t="9091" r="7948" b="4604"/>
          <a:stretch>
            <a:fillRect/>
          </a:stretch>
        </p:blipFill>
        <p:spPr bwMode="auto">
          <a:xfrm>
            <a:off x="971550" y="2060575"/>
            <a:ext cx="3440113" cy="2952750"/>
          </a:xfrm>
          <a:prstGeom prst="rect">
            <a:avLst/>
          </a:prstGeom>
          <a:solidFill>
            <a:schemeClr val="tx1"/>
          </a:solidFill>
          <a:ln w="9525">
            <a:noFill/>
            <a:miter lim="800000"/>
            <a:headEnd/>
            <a:tailEnd/>
          </a:ln>
        </p:spPr>
      </p:pic>
      <p:sp>
        <p:nvSpPr>
          <p:cNvPr id="35846" name="ZoneTexte 5"/>
          <p:cNvSpPr txBox="1">
            <a:spLocks noChangeArrowheads="1"/>
          </p:cNvSpPr>
          <p:nvPr/>
        </p:nvSpPr>
        <p:spPr bwMode="auto">
          <a:xfrm>
            <a:off x="4716463" y="2133600"/>
            <a:ext cx="3908425" cy="2508250"/>
          </a:xfrm>
          <a:prstGeom prst="rect">
            <a:avLst/>
          </a:prstGeom>
          <a:noFill/>
          <a:ln w="9525">
            <a:noFill/>
            <a:miter lim="800000"/>
            <a:headEnd/>
            <a:tailEnd/>
          </a:ln>
        </p:spPr>
        <p:txBody>
          <a:bodyPr>
            <a:spAutoFit/>
          </a:bodyPr>
          <a:lstStyle/>
          <a:p>
            <a:pPr>
              <a:spcAft>
                <a:spcPts val="600"/>
              </a:spcAft>
            </a:pPr>
            <a:r>
              <a:rPr lang="en-CA" sz="1400" i="1">
                <a:latin typeface="Verdana" pitchFamily="34" charset="0"/>
                <a:cs typeface="Times New Roman" pitchFamily="18" charset="0"/>
              </a:rPr>
              <a:t>B. atrophaeus</a:t>
            </a:r>
            <a:r>
              <a:rPr lang="en-CA" sz="1400">
                <a:latin typeface="Verdana" pitchFamily="34" charset="0"/>
                <a:cs typeface="Times New Roman" pitchFamily="18" charset="0"/>
              </a:rPr>
              <a:t> spores exposed to the discharge afterglow from a N</a:t>
            </a:r>
            <a:r>
              <a:rPr lang="en-CA" sz="1400" baseline="-30000">
                <a:latin typeface="Verdana" pitchFamily="34" charset="0"/>
                <a:cs typeface="Times New Roman" pitchFamily="18" charset="0"/>
              </a:rPr>
              <a:t>2</a:t>
            </a:r>
            <a:r>
              <a:rPr lang="en-CA" sz="1400">
                <a:latin typeface="Verdana" pitchFamily="34" charset="0"/>
                <a:cs typeface="Times New Roman" pitchFamily="18" charset="0"/>
              </a:rPr>
              <a:t>-0.3% O</a:t>
            </a:r>
            <a:r>
              <a:rPr lang="en-CA" sz="1400" baseline="-30000">
                <a:latin typeface="Verdana" pitchFamily="34" charset="0"/>
                <a:cs typeface="Times New Roman" pitchFamily="18" charset="0"/>
              </a:rPr>
              <a:t>2</a:t>
            </a:r>
            <a:r>
              <a:rPr lang="en-CA" sz="1400">
                <a:latin typeface="Verdana" pitchFamily="34" charset="0"/>
                <a:cs typeface="Times New Roman" pitchFamily="18" charset="0"/>
              </a:rPr>
              <a:t> gas mixture (O</a:t>
            </a:r>
            <a:r>
              <a:rPr lang="en-CA" sz="1400" baseline="-30000">
                <a:latin typeface="Verdana" pitchFamily="34" charset="0"/>
                <a:cs typeface="Times New Roman" pitchFamily="18" charset="0"/>
              </a:rPr>
              <a:t>2</a:t>
            </a:r>
            <a:r>
              <a:rPr lang="en-CA" sz="1400">
                <a:latin typeface="Verdana" pitchFamily="34" charset="0"/>
                <a:cs typeface="Times New Roman" pitchFamily="18" charset="0"/>
              </a:rPr>
              <a:t> percentage for maximum UV intensity) at 5 torr under a 2 slm total flow.</a:t>
            </a:r>
          </a:p>
          <a:p>
            <a:pPr>
              <a:spcAft>
                <a:spcPts val="600"/>
              </a:spcAft>
            </a:pPr>
            <a:r>
              <a:rPr lang="en-CA" sz="1400">
                <a:latin typeface="Verdana" pitchFamily="34" charset="0"/>
                <a:cs typeface="Times New Roman" pitchFamily="18" charset="0"/>
              </a:rPr>
              <a:t>Total microwave power 500 W (50 L), 915 MHz. </a:t>
            </a:r>
          </a:p>
          <a:p>
            <a:pPr>
              <a:spcAft>
                <a:spcPts val="600"/>
              </a:spcAft>
            </a:pPr>
            <a:r>
              <a:rPr lang="en-CA" sz="1400">
                <a:latin typeface="Verdana" pitchFamily="34" charset="0"/>
                <a:cs typeface="Times New Roman" pitchFamily="18" charset="0"/>
              </a:rPr>
              <a:t>Dotted lines are best fit to the data and the error bars are standard deviations</a:t>
            </a:r>
            <a:r>
              <a:rPr lang="fr-CA" sz="1400">
                <a:latin typeface="Verdana" pitchFamily="34" charset="0"/>
              </a:rPr>
              <a:t> </a:t>
            </a:r>
          </a:p>
          <a:p>
            <a:endParaRPr lang="fr-CA" sz="1600"/>
          </a:p>
        </p:txBody>
      </p:sp>
      <p:sp>
        <p:nvSpPr>
          <p:cNvPr id="35847" name="ZoneTexte 6"/>
          <p:cNvSpPr txBox="1">
            <a:spLocks noChangeArrowheads="1"/>
          </p:cNvSpPr>
          <p:nvPr/>
        </p:nvSpPr>
        <p:spPr bwMode="auto">
          <a:xfrm>
            <a:off x="2987675" y="3141663"/>
            <a:ext cx="766557" cy="369332"/>
          </a:xfrm>
          <a:prstGeom prst="rect">
            <a:avLst/>
          </a:prstGeom>
          <a:noFill/>
          <a:ln w="9525">
            <a:noFill/>
            <a:miter lim="800000"/>
            <a:headEnd/>
            <a:tailEnd/>
          </a:ln>
        </p:spPr>
        <p:txBody>
          <a:bodyPr wrap="none">
            <a:spAutoFit/>
          </a:bodyPr>
          <a:lstStyle/>
          <a:p>
            <a:r>
              <a:rPr lang="fr-CA" sz="800" i="1">
                <a:solidFill>
                  <a:schemeClr val="bg1"/>
                </a:solidFill>
              </a:rPr>
              <a:t>D</a:t>
            </a:r>
            <a:r>
              <a:rPr lang="fr-CA" sz="800" baseline="-25000">
                <a:solidFill>
                  <a:schemeClr val="bg1"/>
                </a:solidFill>
              </a:rPr>
              <a:t>2</a:t>
            </a:r>
            <a:r>
              <a:rPr lang="fr-CA" sz="800">
                <a:solidFill>
                  <a:schemeClr val="bg1"/>
                </a:solidFill>
              </a:rPr>
              <a:t> = </a:t>
            </a:r>
            <a:r>
              <a:rPr lang="fr-CA" sz="800" smtClean="0">
                <a:solidFill>
                  <a:schemeClr val="bg1"/>
                </a:solidFill>
              </a:rPr>
              <a:t>16 </a:t>
            </a:r>
            <a:r>
              <a:rPr lang="fr-CA" sz="800">
                <a:solidFill>
                  <a:schemeClr val="bg1"/>
                </a:solidFill>
              </a:rPr>
              <a:t>min</a:t>
            </a:r>
            <a:r>
              <a:rPr lang="fr-CA" baseline="-25000">
                <a:solidFill>
                  <a:schemeClr val="bg1"/>
                </a:solidFill>
              </a:rPr>
              <a:t> </a:t>
            </a:r>
            <a:endParaRPr lang="fr-CA">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CA" dirty="0" smtClean="0"/>
              <a:t>Plasma </a:t>
            </a:r>
            <a:r>
              <a:rPr lang="fr-CA" dirty="0" err="1" smtClean="0"/>
              <a:t>sterilization</a:t>
            </a:r>
            <a:endParaRPr lang="fr-CA" dirty="0"/>
          </a:p>
        </p:txBody>
      </p:sp>
      <p:sp>
        <p:nvSpPr>
          <p:cNvPr id="3" name="Espace réservé du contenu 2"/>
          <p:cNvSpPr>
            <a:spLocks noGrp="1"/>
          </p:cNvSpPr>
          <p:nvPr>
            <p:ph idx="1"/>
          </p:nvPr>
        </p:nvSpPr>
        <p:spPr>
          <a:xfrm>
            <a:off x="457200" y="1484313"/>
            <a:ext cx="8229600" cy="4824412"/>
          </a:xfrm>
        </p:spPr>
        <p:txBody>
          <a:bodyPr/>
          <a:lstStyle/>
          <a:p>
            <a:pPr marL="85725" indent="0">
              <a:spcBef>
                <a:spcPts val="0"/>
              </a:spcBef>
              <a:buFont typeface="Wingdings 2" pitchFamily="18" charset="2"/>
              <a:buNone/>
              <a:defRPr/>
            </a:pPr>
            <a:r>
              <a:rPr lang="fr-CA" dirty="0" smtClean="0"/>
              <a:t>Spore </a:t>
            </a:r>
            <a:r>
              <a:rPr lang="fr-CA" dirty="0" err="1" smtClean="0"/>
              <a:t>stacking</a:t>
            </a:r>
            <a:r>
              <a:rPr lang="fr-CA" dirty="0" smtClean="0"/>
              <a:t> and UV </a:t>
            </a:r>
            <a:r>
              <a:rPr lang="fr-CA" dirty="0" err="1" smtClean="0"/>
              <a:t>access</a:t>
            </a:r>
            <a:endParaRPr lang="en-CA" dirty="0" smtClean="0">
              <a:cs typeface="Times New Roman" pitchFamily="18" charset="0"/>
            </a:endParaRPr>
          </a:p>
          <a:p>
            <a:pPr marL="85725" indent="0">
              <a:buFont typeface="Wingdings 2" pitchFamily="18" charset="2"/>
              <a:buNone/>
              <a:defRPr/>
            </a:pPr>
            <a:endParaRPr lang="en-CA" sz="1800" dirty="0" smtClean="0">
              <a:cs typeface="Times New Roman" pitchFamily="18" charset="0"/>
            </a:endParaRPr>
          </a:p>
          <a:p>
            <a:pPr marL="85725" indent="0">
              <a:buFont typeface="Wingdings 2" pitchFamily="18" charset="2"/>
              <a:buNone/>
              <a:defRPr/>
            </a:pPr>
            <a:endParaRPr lang="en-CA" sz="1800" dirty="0" smtClean="0">
              <a:cs typeface="Times New Roman" pitchFamily="18" charset="0"/>
            </a:endParaRPr>
          </a:p>
          <a:p>
            <a:pPr marL="85725" indent="0">
              <a:buFont typeface="Wingdings 2" pitchFamily="18" charset="2"/>
              <a:buNone/>
              <a:defRPr/>
            </a:pPr>
            <a:endParaRPr lang="en-CA" sz="1800" dirty="0" smtClean="0">
              <a:cs typeface="Times New Roman" pitchFamily="18" charset="0"/>
            </a:endParaRPr>
          </a:p>
          <a:p>
            <a:pPr marL="85725" indent="0">
              <a:buFont typeface="Wingdings 2" pitchFamily="18" charset="2"/>
              <a:buNone/>
              <a:defRPr/>
            </a:pPr>
            <a:endParaRPr lang="en-CA" sz="1800" dirty="0" smtClean="0">
              <a:cs typeface="Times New Roman" pitchFamily="18" charset="0"/>
            </a:endParaRPr>
          </a:p>
          <a:p>
            <a:pPr marL="85725" indent="0">
              <a:buFont typeface="Wingdings 2" pitchFamily="18" charset="2"/>
              <a:buNone/>
              <a:defRPr/>
            </a:pPr>
            <a:endParaRPr lang="en-CA" sz="1800" dirty="0" smtClean="0">
              <a:cs typeface="Times New Roman" pitchFamily="18" charset="0"/>
            </a:endParaRPr>
          </a:p>
          <a:p>
            <a:pPr marL="85725" indent="0">
              <a:buFont typeface="Wingdings 2" pitchFamily="18" charset="2"/>
              <a:buNone/>
              <a:defRPr/>
            </a:pPr>
            <a:endParaRPr lang="en-CA" sz="1800" dirty="0" smtClean="0">
              <a:cs typeface="Times New Roman" pitchFamily="18" charset="0"/>
            </a:endParaRPr>
          </a:p>
          <a:p>
            <a:pPr marL="85725" indent="0">
              <a:buFont typeface="Wingdings 2" pitchFamily="18" charset="2"/>
              <a:buNone/>
              <a:defRPr/>
            </a:pPr>
            <a:endParaRPr lang="en-CA" sz="1800" dirty="0" smtClean="0">
              <a:cs typeface="Times New Roman" pitchFamily="18" charset="0"/>
            </a:endParaRPr>
          </a:p>
          <a:p>
            <a:pPr marL="85725" indent="0">
              <a:buFont typeface="Wingdings 2" pitchFamily="18" charset="2"/>
              <a:buNone/>
              <a:defRPr/>
            </a:pPr>
            <a:endParaRPr lang="en-CA" sz="1800" dirty="0" smtClean="0">
              <a:cs typeface="Times New Roman" pitchFamily="18" charset="0"/>
            </a:endParaRPr>
          </a:p>
          <a:p>
            <a:pPr marL="85725" indent="0">
              <a:buFont typeface="Wingdings 2" pitchFamily="18" charset="2"/>
              <a:buNone/>
              <a:defRPr/>
            </a:pPr>
            <a:endParaRPr lang="en-CA" sz="1800" dirty="0" smtClean="0">
              <a:cs typeface="Times New Roman" pitchFamily="18" charset="0"/>
            </a:endParaRPr>
          </a:p>
          <a:p>
            <a:pPr marL="85725" indent="0">
              <a:buFont typeface="Wingdings 2" pitchFamily="18" charset="2"/>
              <a:buNone/>
              <a:defRPr/>
            </a:pPr>
            <a:endParaRPr lang="en-CA" sz="1800" dirty="0" smtClean="0">
              <a:cs typeface="Times New Roman" pitchFamily="18" charset="0"/>
            </a:endParaRPr>
          </a:p>
          <a:p>
            <a:pPr marL="85725" indent="0">
              <a:buFont typeface="Wingdings 2" pitchFamily="18" charset="2"/>
              <a:buNone/>
              <a:defRPr/>
            </a:pPr>
            <a:r>
              <a:rPr lang="en-CA" sz="1800" dirty="0" smtClean="0">
                <a:cs typeface="Times New Roman" pitchFamily="18" charset="0"/>
              </a:rPr>
              <a:t>Schematized representation of: (a) an isolated spore with its genetic material (DNA) surrounded by various protecting coats and membranes (white part of the "box"); (b), (c) and (d) possible spore assemblies.</a:t>
            </a:r>
            <a:endParaRPr lang="fr-CA" sz="1800" dirty="0" smtClean="0"/>
          </a:p>
          <a:p>
            <a:pPr>
              <a:defRPr/>
            </a:pPr>
            <a:endParaRPr lang="fr-CA" dirty="0"/>
          </a:p>
        </p:txBody>
      </p:sp>
      <p:sp>
        <p:nvSpPr>
          <p:cNvPr id="4" name="Espace réservé du numéro de diapositive 3"/>
          <p:cNvSpPr>
            <a:spLocks noGrp="1"/>
          </p:cNvSpPr>
          <p:nvPr>
            <p:ph type="sldNum" sz="quarter" idx="12"/>
          </p:nvPr>
        </p:nvSpPr>
        <p:spPr/>
        <p:txBody>
          <a:bodyPr/>
          <a:lstStyle/>
          <a:p>
            <a:pPr>
              <a:defRPr/>
            </a:pPr>
            <a:fld id="{49706365-71A5-4682-B952-B0C4FA47D4D6}" type="slidenum">
              <a:rPr lang="fr-CA" smtClean="0"/>
              <a:pPr>
                <a:defRPr/>
              </a:pPr>
              <a:t>33</a:t>
            </a:fld>
            <a:endParaRPr lang="fr-CA" dirty="0"/>
          </a:p>
        </p:txBody>
      </p:sp>
      <p:pic>
        <p:nvPicPr>
          <p:cNvPr id="36869" name="Image 349"/>
          <p:cNvPicPr>
            <a:picLocks noChangeAspect="1" noChangeArrowheads="1"/>
          </p:cNvPicPr>
          <p:nvPr/>
        </p:nvPicPr>
        <p:blipFill>
          <a:blip r:embed="rId2" cstate="print"/>
          <a:srcRect/>
          <a:stretch>
            <a:fillRect/>
          </a:stretch>
        </p:blipFill>
        <p:spPr bwMode="auto">
          <a:xfrm>
            <a:off x="1692275" y="1989138"/>
            <a:ext cx="5688013" cy="3224212"/>
          </a:xfrm>
          <a:prstGeom prst="rect">
            <a:avLst/>
          </a:prstGeom>
          <a:solidFill>
            <a:schemeClr val="tx1"/>
          </a:solid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fontAlgn="auto" hangingPunct="1">
              <a:spcAft>
                <a:spcPts val="0"/>
              </a:spcAft>
              <a:defRPr/>
            </a:pPr>
            <a:r>
              <a:rPr lang="fr-CA" dirty="0" smtClean="0"/>
              <a:t>Plasma </a:t>
            </a:r>
            <a:r>
              <a:rPr lang="fr-CA" dirty="0" err="1" smtClean="0"/>
              <a:t>sterilization</a:t>
            </a:r>
            <a:endParaRPr lang="fr-CA" dirty="0"/>
          </a:p>
        </p:txBody>
      </p:sp>
      <p:pic>
        <p:nvPicPr>
          <p:cNvPr id="37891" name="Espace réservé du contenu 6" descr="steril.jpg"/>
          <p:cNvPicPr>
            <a:picLocks noGrp="1" noChangeAspect="1"/>
          </p:cNvPicPr>
          <p:nvPr>
            <p:ph idx="1"/>
          </p:nvPr>
        </p:nvPicPr>
        <p:blipFill>
          <a:blip r:embed="rId2" cstate="print"/>
          <a:srcRect/>
          <a:stretch>
            <a:fillRect/>
          </a:stretch>
        </p:blipFill>
        <p:spPr>
          <a:xfrm>
            <a:off x="323850" y="1916113"/>
            <a:ext cx="4176713" cy="2554287"/>
          </a:xfrm>
        </p:spPr>
      </p:pic>
      <p:sp>
        <p:nvSpPr>
          <p:cNvPr id="4" name="Espace réservé du numéro de diapositive 3"/>
          <p:cNvSpPr>
            <a:spLocks noGrp="1"/>
          </p:cNvSpPr>
          <p:nvPr>
            <p:ph type="sldNum" sz="quarter" idx="12"/>
          </p:nvPr>
        </p:nvSpPr>
        <p:spPr/>
        <p:txBody>
          <a:bodyPr/>
          <a:lstStyle/>
          <a:p>
            <a:pPr>
              <a:defRPr/>
            </a:pPr>
            <a:fld id="{12CE2BF7-8532-4CF3-B028-0F626A668013}" type="slidenum">
              <a:rPr lang="fr-CA"/>
              <a:pPr>
                <a:defRPr/>
              </a:pPr>
              <a:t>34</a:t>
            </a:fld>
            <a:endParaRPr lang="fr-CA" dirty="0"/>
          </a:p>
        </p:txBody>
      </p:sp>
      <p:pic>
        <p:nvPicPr>
          <p:cNvPr id="37893" name="Image 1"/>
          <p:cNvPicPr>
            <a:picLocks noChangeAspect="1" noChangeArrowheads="1"/>
          </p:cNvPicPr>
          <p:nvPr/>
        </p:nvPicPr>
        <p:blipFill>
          <a:blip r:embed="rId3" cstate="print"/>
          <a:srcRect/>
          <a:stretch>
            <a:fillRect/>
          </a:stretch>
        </p:blipFill>
        <p:spPr bwMode="auto">
          <a:xfrm>
            <a:off x="4716463" y="1700213"/>
            <a:ext cx="3743325" cy="2846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CA" dirty="0" smtClean="0"/>
              <a:t>Plasma </a:t>
            </a:r>
            <a:r>
              <a:rPr lang="fr-CA" dirty="0" err="1" smtClean="0"/>
              <a:t>sterilization</a:t>
            </a:r>
            <a:endParaRPr lang="fr-CA" dirty="0"/>
          </a:p>
        </p:txBody>
      </p:sp>
      <p:sp>
        <p:nvSpPr>
          <p:cNvPr id="3" name="Espace réservé du contenu 2"/>
          <p:cNvSpPr>
            <a:spLocks noGrp="1"/>
          </p:cNvSpPr>
          <p:nvPr>
            <p:ph idx="1"/>
          </p:nvPr>
        </p:nvSpPr>
        <p:spPr/>
        <p:txBody>
          <a:bodyPr/>
          <a:lstStyle/>
          <a:p>
            <a:pPr marL="85725" indent="0">
              <a:buFont typeface="Wingdings 2" pitchFamily="18" charset="2"/>
              <a:buNone/>
              <a:defRPr/>
            </a:pPr>
            <a:r>
              <a:rPr lang="en-US" sz="2400" dirty="0" smtClean="0"/>
              <a:t>Plasma post discharge treatments on inactivation of </a:t>
            </a:r>
            <a:r>
              <a:rPr lang="en-US" sz="2400" dirty="0" err="1" smtClean="0"/>
              <a:t>PrPsc</a:t>
            </a:r>
            <a:endParaRPr lang="en-US" sz="2400" dirty="0" smtClean="0"/>
          </a:p>
          <a:p>
            <a:pPr marL="406400" lvl="1" indent="0">
              <a:buFont typeface="Wingdings 2" pitchFamily="18" charset="2"/>
              <a:buNone/>
              <a:defRPr/>
            </a:pPr>
            <a:r>
              <a:rPr lang="fr-CA" sz="2000" dirty="0" err="1" smtClean="0"/>
              <a:t>Infectious</a:t>
            </a:r>
            <a:r>
              <a:rPr lang="fr-CA" sz="2000" dirty="0" smtClean="0"/>
              <a:t> prion in bovin </a:t>
            </a:r>
            <a:r>
              <a:rPr lang="fr-CA" sz="2000" dirty="0" err="1" smtClean="0"/>
              <a:t>brain</a:t>
            </a:r>
            <a:r>
              <a:rPr lang="fr-CA" sz="2000" dirty="0" smtClean="0"/>
              <a:t> </a:t>
            </a:r>
            <a:r>
              <a:rPr lang="fr-CA" sz="2000" dirty="0" err="1" smtClean="0"/>
              <a:t>extracts</a:t>
            </a:r>
            <a:r>
              <a:rPr lang="fr-CA" sz="2000" dirty="0" smtClean="0"/>
              <a:t> 10% (w/v) </a:t>
            </a:r>
            <a:r>
              <a:rPr lang="fr-CA" sz="2000" dirty="0" err="1" smtClean="0"/>
              <a:t>adsorbed</a:t>
            </a:r>
            <a:r>
              <a:rPr lang="fr-CA" sz="2000" dirty="0" smtClean="0"/>
              <a:t> on  </a:t>
            </a:r>
            <a:r>
              <a:rPr lang="fr-CA" sz="2000" dirty="0" err="1" smtClean="0"/>
              <a:t>polystyrene</a:t>
            </a:r>
            <a:r>
              <a:rPr lang="fr-CA" sz="2000" dirty="0" smtClean="0"/>
              <a:t> or </a:t>
            </a:r>
            <a:r>
              <a:rPr lang="fr-CA" sz="2000" dirty="0" err="1" smtClean="0"/>
              <a:t>polypropylene</a:t>
            </a:r>
            <a:r>
              <a:rPr lang="fr-CA" sz="2000" dirty="0" smtClean="0"/>
              <a:t> → ELISA</a:t>
            </a:r>
            <a:endParaRPr lang="fr-CA" dirty="0" smtClean="0"/>
          </a:p>
          <a:p>
            <a:pPr>
              <a:defRPr/>
            </a:pPr>
            <a:endParaRPr lang="fr-CA" dirty="0"/>
          </a:p>
        </p:txBody>
      </p:sp>
      <p:sp>
        <p:nvSpPr>
          <p:cNvPr id="4" name="Espace réservé du numéro de diapositive 3"/>
          <p:cNvSpPr>
            <a:spLocks noGrp="1"/>
          </p:cNvSpPr>
          <p:nvPr>
            <p:ph type="sldNum" sz="quarter" idx="12"/>
          </p:nvPr>
        </p:nvSpPr>
        <p:spPr/>
        <p:txBody>
          <a:bodyPr/>
          <a:lstStyle/>
          <a:p>
            <a:pPr>
              <a:defRPr/>
            </a:pPr>
            <a:fld id="{4D7B52F1-46D7-4566-A581-EF62FAF5F191}" type="slidenum">
              <a:rPr lang="fr-CA" smtClean="0"/>
              <a:pPr>
                <a:defRPr/>
              </a:pPr>
              <a:t>35</a:t>
            </a:fld>
            <a:endParaRPr lang="fr-CA" dirty="0"/>
          </a:p>
        </p:txBody>
      </p:sp>
      <p:pic>
        <p:nvPicPr>
          <p:cNvPr id="38917" name="Picture 2" descr="CRPP - Centre de Recherche sur les Protéines Prion">
            <a:hlinkClick r:id="rId2" action="ppaction://hlinkfile"/>
          </p:cNvPr>
          <p:cNvPicPr>
            <a:picLocks noChangeAspect="1" noChangeArrowheads="1"/>
          </p:cNvPicPr>
          <p:nvPr/>
        </p:nvPicPr>
        <p:blipFill>
          <a:blip r:embed="rId3" cstate="print"/>
          <a:srcRect/>
          <a:stretch>
            <a:fillRect/>
          </a:stretch>
        </p:blipFill>
        <p:spPr bwMode="auto">
          <a:xfrm>
            <a:off x="7812088" y="2997200"/>
            <a:ext cx="787400" cy="1223963"/>
          </a:xfrm>
          <a:prstGeom prst="rect">
            <a:avLst/>
          </a:prstGeom>
          <a:noFill/>
          <a:ln w="9525">
            <a:noFill/>
            <a:miter lim="800000"/>
            <a:headEnd/>
            <a:tailEnd/>
          </a:ln>
        </p:spPr>
      </p:pic>
      <p:pic>
        <p:nvPicPr>
          <p:cNvPr id="38918" name="Picture 7" descr="photo stérilisateur"/>
          <p:cNvPicPr>
            <a:picLocks noChangeAspect="1" noChangeArrowheads="1"/>
          </p:cNvPicPr>
          <p:nvPr/>
        </p:nvPicPr>
        <p:blipFill>
          <a:blip r:embed="rId4" cstate="print"/>
          <a:srcRect/>
          <a:stretch>
            <a:fillRect/>
          </a:stretch>
        </p:blipFill>
        <p:spPr bwMode="auto">
          <a:xfrm>
            <a:off x="1835150" y="2852738"/>
            <a:ext cx="4824413" cy="3617912"/>
          </a:xfrm>
          <a:prstGeom prst="rect">
            <a:avLst/>
          </a:prstGeom>
          <a:noFill/>
          <a:ln w="9525">
            <a:noFill/>
            <a:miter lim="800000"/>
            <a:headEnd/>
            <a:tailEnd/>
          </a:ln>
        </p:spPr>
      </p:pic>
      <p:pic>
        <p:nvPicPr>
          <p:cNvPr id="38919" name="Picture 5" descr="AIR LIQUIDE"/>
          <p:cNvPicPr>
            <a:picLocks noChangeAspect="1" noChangeArrowheads="1"/>
          </p:cNvPicPr>
          <p:nvPr/>
        </p:nvPicPr>
        <p:blipFill>
          <a:blip r:embed="rId5" cstate="print"/>
          <a:srcRect/>
          <a:stretch>
            <a:fillRect/>
          </a:stretch>
        </p:blipFill>
        <p:spPr bwMode="auto">
          <a:xfrm>
            <a:off x="7596188" y="5013325"/>
            <a:ext cx="1152525" cy="358775"/>
          </a:xfrm>
          <a:prstGeom prst="rect">
            <a:avLst/>
          </a:prstGeom>
          <a:noFill/>
          <a:ln w="9525">
            <a:noFill/>
            <a:miter lim="800000"/>
            <a:headEnd/>
            <a:tailEnd/>
          </a:ln>
        </p:spPr>
      </p:pic>
      <p:pic>
        <p:nvPicPr>
          <p:cNvPr id="38920" name="Picture 4"/>
          <p:cNvPicPr>
            <a:picLocks noChangeAspect="1" noChangeArrowheads="1"/>
          </p:cNvPicPr>
          <p:nvPr/>
        </p:nvPicPr>
        <p:blipFill>
          <a:blip r:embed="rId6" cstate="print"/>
          <a:srcRect/>
          <a:stretch>
            <a:fillRect/>
          </a:stretch>
        </p:blipFill>
        <p:spPr bwMode="auto">
          <a:xfrm>
            <a:off x="7596188" y="4365625"/>
            <a:ext cx="1079500" cy="47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fontAlgn="auto" hangingPunct="1">
              <a:spcAft>
                <a:spcPts val="0"/>
              </a:spcAft>
              <a:defRPr/>
            </a:pPr>
            <a:r>
              <a:rPr lang="fr-CA" dirty="0" err="1" smtClean="0"/>
              <a:t>Outline</a:t>
            </a:r>
            <a:endParaRPr lang="fr-CA" dirty="0"/>
          </a:p>
        </p:txBody>
      </p:sp>
      <p:sp>
        <p:nvSpPr>
          <p:cNvPr id="39939" name="Espace réservé du contenu 2"/>
          <p:cNvSpPr>
            <a:spLocks noGrp="1"/>
          </p:cNvSpPr>
          <p:nvPr>
            <p:ph idx="1"/>
          </p:nvPr>
        </p:nvSpPr>
        <p:spPr/>
        <p:txBody>
          <a:bodyPr/>
          <a:lstStyle/>
          <a:p>
            <a:pPr marL="650875" indent="-514350" eaLnBrk="1" hangingPunct="1">
              <a:lnSpc>
                <a:spcPct val="150000"/>
              </a:lnSpc>
              <a:spcBef>
                <a:spcPts val="300"/>
              </a:spcBef>
              <a:buSzPct val="100000"/>
              <a:buFont typeface="Gill Sans MT" pitchFamily="34" charset="0"/>
              <a:buAutoNum type="arabicPeriod"/>
            </a:pPr>
            <a:r>
              <a:rPr lang="fr-CA" sz="2400" smtClean="0"/>
              <a:t>Basic research</a:t>
            </a:r>
          </a:p>
          <a:p>
            <a:pPr marL="971550" lvl="1" indent="-514350" eaLnBrk="1" hangingPunct="1">
              <a:lnSpc>
                <a:spcPct val="150000"/>
              </a:lnSpc>
              <a:spcBef>
                <a:spcPts val="300"/>
              </a:spcBef>
              <a:buSzPct val="100000"/>
              <a:buFont typeface="Wingdings 2" pitchFamily="18" charset="2"/>
              <a:buNone/>
            </a:pPr>
            <a:r>
              <a:rPr lang="fr-CA" smtClean="0"/>
              <a:t>	Plasma sources produced by RF and microwave fields</a:t>
            </a:r>
            <a:endParaRPr lang="fr-CA" sz="700" smtClean="0"/>
          </a:p>
          <a:p>
            <a:pPr marL="650875" indent="-514350" eaLnBrk="1" hangingPunct="1">
              <a:lnSpc>
                <a:spcPct val="150000"/>
              </a:lnSpc>
              <a:buSzPct val="100000"/>
              <a:buFont typeface="Gill Sans MT" pitchFamily="34" charset="0"/>
              <a:buAutoNum type="arabicPeriod"/>
            </a:pPr>
            <a:r>
              <a:rPr lang="fr-CA" sz="2400" smtClean="0"/>
              <a:t>Industrial applications</a:t>
            </a:r>
          </a:p>
          <a:p>
            <a:pPr marL="650875" indent="-514350" eaLnBrk="1" hangingPunct="1">
              <a:lnSpc>
                <a:spcPct val="150000"/>
              </a:lnSpc>
              <a:buSzPct val="100000"/>
              <a:buFont typeface="Wingdings 2" pitchFamily="18" charset="2"/>
              <a:buNone/>
            </a:pPr>
            <a:r>
              <a:rPr lang="fr-CA" sz="2400" smtClean="0"/>
              <a:t>		Abatement of perfluorinated compounds (PFCs)</a:t>
            </a:r>
          </a:p>
          <a:p>
            <a:pPr marL="650875" indent="-514350" eaLnBrk="1" hangingPunct="1">
              <a:lnSpc>
                <a:spcPct val="150000"/>
              </a:lnSpc>
              <a:buSzPct val="100000"/>
              <a:buFont typeface="Wingdings 2" pitchFamily="18" charset="2"/>
              <a:buNone/>
            </a:pPr>
            <a:r>
              <a:rPr lang="fr-CA" sz="2400" smtClean="0"/>
              <a:t>		Plasma sterilization of medical devices (MDs)</a:t>
            </a:r>
          </a:p>
          <a:p>
            <a:pPr marL="650875" indent="-514350" eaLnBrk="1" hangingPunct="1">
              <a:lnSpc>
                <a:spcPct val="150000"/>
              </a:lnSpc>
              <a:buSzPct val="100000"/>
              <a:buFont typeface="Gill Sans MT" pitchFamily="34" charset="0"/>
              <a:buAutoNum type="arabicPeriod" startAt="3"/>
            </a:pPr>
            <a:r>
              <a:rPr lang="fr-CA" sz="2400" smtClean="0">
                <a:solidFill>
                  <a:schemeClr val="accent1"/>
                </a:solidFill>
              </a:rPr>
              <a:t>Additional comments</a:t>
            </a:r>
          </a:p>
          <a:p>
            <a:pPr marL="650875" indent="-514350" eaLnBrk="1" hangingPunct="1">
              <a:lnSpc>
                <a:spcPct val="150000"/>
              </a:lnSpc>
              <a:buSzPct val="100000"/>
              <a:buFont typeface="Wingdings 2" pitchFamily="18" charset="2"/>
              <a:buNone/>
            </a:pPr>
            <a:r>
              <a:rPr lang="fr-CA" sz="2400" smtClean="0"/>
              <a:t>		</a:t>
            </a:r>
            <a:r>
              <a:rPr lang="fr-CA" sz="2400" smtClean="0">
                <a:solidFill>
                  <a:schemeClr val="accent1"/>
                </a:solidFill>
              </a:rPr>
              <a:t>Patents</a:t>
            </a:r>
          </a:p>
        </p:txBody>
      </p:sp>
      <p:sp>
        <p:nvSpPr>
          <p:cNvPr id="4" name="Espace réservé du numéro de diapositive 3"/>
          <p:cNvSpPr>
            <a:spLocks noGrp="1"/>
          </p:cNvSpPr>
          <p:nvPr>
            <p:ph type="sldNum" sz="quarter" idx="12"/>
          </p:nvPr>
        </p:nvSpPr>
        <p:spPr/>
        <p:txBody>
          <a:bodyPr/>
          <a:lstStyle/>
          <a:p>
            <a:pPr>
              <a:defRPr/>
            </a:pPr>
            <a:fld id="{B63C7768-5A0D-49B9-BDDC-35E9622DA397}" type="slidenum">
              <a:rPr lang="fr-CA"/>
              <a:pPr>
                <a:defRPr/>
              </a:pPr>
              <a:t>36</a:t>
            </a:fld>
            <a:endParaRPr lang="fr-CA"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CA" dirty="0" err="1" smtClean="0"/>
              <a:t>Additional</a:t>
            </a:r>
            <a:r>
              <a:rPr lang="fr-CA" dirty="0" smtClean="0"/>
              <a:t> </a:t>
            </a:r>
            <a:r>
              <a:rPr lang="fr-CA" dirty="0" err="1" smtClean="0"/>
              <a:t>comments</a:t>
            </a:r>
            <a:endParaRPr lang="fr-CA" dirty="0"/>
          </a:p>
        </p:txBody>
      </p:sp>
      <p:sp>
        <p:nvSpPr>
          <p:cNvPr id="3" name="Espace réservé du contenu 2"/>
          <p:cNvSpPr>
            <a:spLocks noGrp="1"/>
          </p:cNvSpPr>
          <p:nvPr>
            <p:ph idx="1"/>
          </p:nvPr>
        </p:nvSpPr>
        <p:spPr/>
        <p:txBody>
          <a:bodyPr/>
          <a:lstStyle/>
          <a:p>
            <a:pPr>
              <a:buFont typeface="Wingdings 2" pitchFamily="18" charset="2"/>
              <a:buNone/>
              <a:defRPr/>
            </a:pPr>
            <a:r>
              <a:rPr lang="en-GB" sz="1800" dirty="0" smtClean="0"/>
              <a:t>Patent</a:t>
            </a:r>
          </a:p>
          <a:p>
            <a:pPr>
              <a:buFont typeface="Wingdings 2" pitchFamily="18" charset="2"/>
              <a:buNone/>
              <a:defRPr/>
            </a:pPr>
            <a:r>
              <a:rPr lang="en-GB" sz="1800" dirty="0" smtClean="0"/>
              <a:t>	A grant made by a government that confers upon the creator of an invention the sole right to make, use, and sell that invention for a set period of time. </a:t>
            </a:r>
            <a:r>
              <a:rPr lang="en-GB" sz="1800" b="1" dirty="0" smtClean="0"/>
              <a:t> </a:t>
            </a:r>
          </a:p>
          <a:p>
            <a:pPr>
              <a:buFont typeface="Wingdings 2" pitchFamily="18" charset="2"/>
              <a:buNone/>
              <a:defRPr/>
            </a:pPr>
            <a:endParaRPr lang="en-GB" sz="1800" b="1" dirty="0" smtClean="0"/>
          </a:p>
          <a:p>
            <a:pPr>
              <a:buFont typeface="Wingdings 2" pitchFamily="18" charset="2"/>
              <a:buNone/>
              <a:defRPr/>
            </a:pPr>
            <a:r>
              <a:rPr lang="fr-CA" sz="1800" dirty="0" smtClean="0"/>
              <a:t>PCT</a:t>
            </a:r>
          </a:p>
          <a:p>
            <a:pPr indent="-4763">
              <a:buFont typeface="Wingdings 2" pitchFamily="18" charset="2"/>
              <a:buNone/>
              <a:defRPr/>
            </a:pPr>
            <a:r>
              <a:rPr lang="en-CA" sz="1800" dirty="0" smtClean="0"/>
              <a:t>The patent cooperation treaty (PCT) allows the applicant to file one single international application (in one prescribed language), who will then be able to file additional applications in about 140 countries at a later stage (around 30 months after the filing date). </a:t>
            </a:r>
            <a:endParaRPr lang="fr-CA" sz="1800" dirty="0" smtClean="0"/>
          </a:p>
          <a:p>
            <a:pPr indent="-4763">
              <a:buFont typeface="Wingdings 2" pitchFamily="18" charset="2"/>
              <a:buNone/>
              <a:defRPr/>
            </a:pPr>
            <a:r>
              <a:rPr lang="en-CA" sz="1800" dirty="0" smtClean="0"/>
              <a:t>The PCT searching authorities will provide a search report to the applicant before the publication of the application, allowing the applicant to either continue the process or withdraw the application depending on the outcome of the search report. </a:t>
            </a:r>
            <a:endParaRPr lang="fr-CA" sz="1800" dirty="0" smtClean="0"/>
          </a:p>
          <a:p>
            <a:pPr indent="-4763">
              <a:buFont typeface="Wingdings 2" pitchFamily="18" charset="2"/>
              <a:buNone/>
              <a:defRPr/>
            </a:pPr>
            <a:r>
              <a:rPr lang="en-CA" sz="1800" dirty="0" smtClean="0"/>
              <a:t>The PCT allows the applicant to defer the costs of translation and prosecution in each designated country but does not provide an international patent</a:t>
            </a:r>
            <a:endParaRPr lang="fr-CA" sz="1800" dirty="0" smtClean="0"/>
          </a:p>
          <a:p>
            <a:pPr>
              <a:buFont typeface="Wingdings 2" pitchFamily="18" charset="2"/>
              <a:buNone/>
              <a:defRPr/>
            </a:pPr>
            <a:endParaRPr lang="fr-CA" sz="1800" dirty="0"/>
          </a:p>
        </p:txBody>
      </p:sp>
      <p:sp>
        <p:nvSpPr>
          <p:cNvPr id="4" name="Espace réservé du numéro de diapositive 3"/>
          <p:cNvSpPr>
            <a:spLocks noGrp="1"/>
          </p:cNvSpPr>
          <p:nvPr>
            <p:ph type="sldNum" sz="quarter" idx="12"/>
          </p:nvPr>
        </p:nvSpPr>
        <p:spPr/>
        <p:txBody>
          <a:bodyPr/>
          <a:lstStyle/>
          <a:p>
            <a:pPr>
              <a:defRPr/>
            </a:pPr>
            <a:fld id="{FBADC707-465F-4C08-BC47-B39D4D6B5451}" type="slidenum">
              <a:rPr lang="fr-CA" smtClean="0"/>
              <a:pPr>
                <a:defRPr/>
              </a:pPr>
              <a:t>37</a:t>
            </a:fld>
            <a:endParaRPr lang="fr-CA"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lstStyle/>
          <a:p>
            <a:pPr eaLnBrk="1" hangingPunct="1">
              <a:defRPr/>
            </a:pPr>
            <a:r>
              <a:rPr lang="fr-CA" dirty="0" err="1" smtClean="0"/>
              <a:t>Additional</a:t>
            </a:r>
            <a:r>
              <a:rPr lang="fr-CA" dirty="0" smtClean="0"/>
              <a:t> </a:t>
            </a:r>
            <a:r>
              <a:rPr lang="fr-CA" dirty="0" err="1" smtClean="0"/>
              <a:t>comments</a:t>
            </a:r>
            <a:endParaRPr lang="fr-CA" dirty="0"/>
          </a:p>
        </p:txBody>
      </p:sp>
      <p:sp>
        <p:nvSpPr>
          <p:cNvPr id="4" name="Espace réservé du numéro de diapositive 3"/>
          <p:cNvSpPr>
            <a:spLocks noGrp="1"/>
          </p:cNvSpPr>
          <p:nvPr>
            <p:ph type="sldNum" sz="quarter" idx="12"/>
          </p:nvPr>
        </p:nvSpPr>
        <p:spPr/>
        <p:txBody>
          <a:bodyPr/>
          <a:lstStyle/>
          <a:p>
            <a:pPr>
              <a:defRPr/>
            </a:pPr>
            <a:fld id="{FCE578AF-C13B-4F84-9403-F1D9EB65AFD1}" type="slidenum">
              <a:rPr lang="fr-CA" smtClean="0"/>
              <a:pPr>
                <a:defRPr/>
              </a:pPr>
              <a:t>38</a:t>
            </a:fld>
            <a:endParaRPr lang="fr-CA" dirty="0"/>
          </a:p>
        </p:txBody>
      </p:sp>
      <p:pic>
        <p:nvPicPr>
          <p:cNvPr id="41988" name="Picture 5"/>
          <p:cNvPicPr>
            <a:picLocks noGrp="1" noChangeAspect="1" noChangeArrowheads="1"/>
          </p:cNvPicPr>
          <p:nvPr>
            <p:ph idx="1"/>
          </p:nvPr>
        </p:nvPicPr>
        <p:blipFill>
          <a:blip r:embed="rId2" cstate="print"/>
          <a:srcRect/>
          <a:stretch>
            <a:fillRect/>
          </a:stretch>
        </p:blipFill>
        <p:spPr>
          <a:xfrm>
            <a:off x="2700338" y="1196975"/>
            <a:ext cx="3744912" cy="5500688"/>
          </a:xfr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r>
              <a:rPr lang="fr-CA" dirty="0" err="1" smtClean="0"/>
              <a:t>Additional</a:t>
            </a:r>
            <a:r>
              <a:rPr lang="fr-CA" dirty="0" smtClean="0"/>
              <a:t> </a:t>
            </a:r>
            <a:r>
              <a:rPr lang="fr-CA" dirty="0" err="1" smtClean="0"/>
              <a:t>comments</a:t>
            </a:r>
            <a:endParaRPr lang="fr-CA" dirty="0"/>
          </a:p>
        </p:txBody>
      </p:sp>
      <p:sp>
        <p:nvSpPr>
          <p:cNvPr id="4" name="Espace réservé du numéro de diapositive 3"/>
          <p:cNvSpPr>
            <a:spLocks noGrp="1"/>
          </p:cNvSpPr>
          <p:nvPr>
            <p:ph type="sldNum" sz="quarter" idx="12"/>
          </p:nvPr>
        </p:nvSpPr>
        <p:spPr/>
        <p:txBody>
          <a:bodyPr/>
          <a:lstStyle/>
          <a:p>
            <a:pPr>
              <a:defRPr/>
            </a:pPr>
            <a:fld id="{92AF9F59-C8B6-4366-842D-81E212F791EF}" type="slidenum">
              <a:rPr lang="fr-CA" smtClean="0"/>
              <a:pPr>
                <a:defRPr/>
              </a:pPr>
              <a:t>39</a:t>
            </a:fld>
            <a:endParaRPr lang="fr-CA" dirty="0"/>
          </a:p>
        </p:txBody>
      </p:sp>
      <p:pic>
        <p:nvPicPr>
          <p:cNvPr id="43012" name="Picture 7"/>
          <p:cNvPicPr>
            <a:picLocks noChangeAspect="1" noChangeArrowheads="1"/>
          </p:cNvPicPr>
          <p:nvPr/>
        </p:nvPicPr>
        <p:blipFill>
          <a:blip r:embed="rId2" cstate="print"/>
          <a:srcRect/>
          <a:stretch>
            <a:fillRect/>
          </a:stretch>
        </p:blipFill>
        <p:spPr bwMode="auto">
          <a:xfrm>
            <a:off x="676275" y="1196975"/>
            <a:ext cx="3535363" cy="5194300"/>
          </a:xfrm>
          <a:prstGeom prst="rect">
            <a:avLst/>
          </a:prstGeom>
          <a:noFill/>
          <a:ln w="9525">
            <a:noFill/>
            <a:miter lim="800000"/>
            <a:headEnd/>
            <a:tailEnd/>
          </a:ln>
        </p:spPr>
      </p:pic>
      <p:pic>
        <p:nvPicPr>
          <p:cNvPr id="43013" name="Picture 8"/>
          <p:cNvPicPr>
            <a:picLocks noChangeAspect="1" noChangeArrowheads="1"/>
          </p:cNvPicPr>
          <p:nvPr/>
        </p:nvPicPr>
        <p:blipFill>
          <a:blip r:embed="rId3" cstate="print"/>
          <a:srcRect/>
          <a:stretch>
            <a:fillRect/>
          </a:stretch>
        </p:blipFill>
        <p:spPr bwMode="auto">
          <a:xfrm>
            <a:off x="4932363" y="1196975"/>
            <a:ext cx="3535362" cy="5194300"/>
          </a:xfrm>
          <a:prstGeom prst="rect">
            <a:avLst/>
          </a:prstGeom>
          <a:noFill/>
          <a:ln w="9525">
            <a:noFill/>
            <a:miter lim="800000"/>
            <a:headEnd/>
            <a:tailEnd/>
          </a:ln>
        </p:spPr>
      </p:pic>
      <p:sp>
        <p:nvSpPr>
          <p:cNvPr id="8" name="Rectangle 7"/>
          <p:cNvSpPr/>
          <p:nvPr/>
        </p:nvSpPr>
        <p:spPr>
          <a:xfrm>
            <a:off x="5373688" y="5680075"/>
            <a:ext cx="360362" cy="144463"/>
          </a:xfrm>
          <a:prstGeom prst="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507288" cy="1143000"/>
          </a:xfrm>
        </p:spPr>
        <p:txBody>
          <a:bodyPr/>
          <a:lstStyle/>
          <a:p>
            <a:pPr eaLnBrk="1" fontAlgn="auto" hangingPunct="1">
              <a:spcAft>
                <a:spcPts val="0"/>
              </a:spcAft>
              <a:defRPr/>
            </a:pPr>
            <a:r>
              <a:rPr lang="fr-CA" dirty="0" smtClean="0"/>
              <a:t>RF and </a:t>
            </a:r>
            <a:r>
              <a:rPr lang="fr-CA" dirty="0" err="1" smtClean="0"/>
              <a:t>microwave</a:t>
            </a:r>
            <a:r>
              <a:rPr lang="fr-CA" dirty="0" smtClean="0"/>
              <a:t> plasma sources</a:t>
            </a:r>
            <a:endParaRPr lang="fr-CA" dirty="0"/>
          </a:p>
        </p:txBody>
      </p:sp>
      <p:sp>
        <p:nvSpPr>
          <p:cNvPr id="10243" name="Espace réservé du contenu 2"/>
          <p:cNvSpPr>
            <a:spLocks noGrp="1"/>
          </p:cNvSpPr>
          <p:nvPr>
            <p:ph idx="1"/>
          </p:nvPr>
        </p:nvSpPr>
        <p:spPr/>
        <p:txBody>
          <a:bodyPr/>
          <a:lstStyle/>
          <a:p>
            <a:pPr eaLnBrk="1" hangingPunct="1"/>
            <a:r>
              <a:rPr lang="fr-CA" smtClean="0"/>
              <a:t>Plasma: free moving electrons &amp; ions</a:t>
            </a:r>
          </a:p>
          <a:p>
            <a:pPr lvl="1" eaLnBrk="1" hangingPunct="1"/>
            <a:r>
              <a:rPr lang="fr-CA" smtClean="0"/>
              <a:t>a collective medium</a:t>
            </a:r>
          </a:p>
          <a:p>
            <a:pPr lvl="1" eaLnBrk="1" hangingPunct="1"/>
            <a:r>
              <a:rPr lang="fr-CA" smtClean="0"/>
              <a:t>macroscopically neutral (Debye sphere)</a:t>
            </a:r>
          </a:p>
          <a:p>
            <a:pPr lvl="2" eaLnBrk="1" hangingPunct="1">
              <a:buFont typeface="Wingdings" pitchFamily="2" charset="2"/>
              <a:buNone/>
            </a:pPr>
            <a:r>
              <a:rPr lang="fr-CA" smtClean="0"/>
              <a:t>Example: sun</a:t>
            </a:r>
          </a:p>
          <a:p>
            <a:pPr lvl="2" eaLnBrk="1" hangingPunct="1">
              <a:buFont typeface="Wingdings" pitchFamily="2" charset="2"/>
              <a:buNone/>
            </a:pPr>
            <a:endParaRPr lang="fr-CA" smtClean="0"/>
          </a:p>
          <a:p>
            <a:pPr eaLnBrk="1" hangingPunct="1"/>
            <a:r>
              <a:rPr lang="fr-CA" smtClean="0"/>
              <a:t>Ionized gas: electrons, ions </a:t>
            </a:r>
          </a:p>
          <a:p>
            <a:pPr eaLnBrk="1" hangingPunct="1">
              <a:buFont typeface="Wingdings 2" pitchFamily="18" charset="2"/>
              <a:buNone/>
            </a:pPr>
            <a:r>
              <a:rPr lang="fr-CA" smtClean="0"/>
              <a:t>	and electrically neutral atoms (molecules)</a:t>
            </a:r>
          </a:p>
          <a:p>
            <a:pPr lvl="2" eaLnBrk="1" hangingPunct="1">
              <a:buFont typeface="Wingdings" pitchFamily="2" charset="2"/>
              <a:buNone/>
            </a:pPr>
            <a:r>
              <a:rPr lang="fr-CA" smtClean="0"/>
              <a:t>Example: fluorescent tube</a:t>
            </a:r>
          </a:p>
        </p:txBody>
      </p:sp>
      <p:sp>
        <p:nvSpPr>
          <p:cNvPr id="4" name="Espace réservé du numéro de diapositive 3"/>
          <p:cNvSpPr>
            <a:spLocks noGrp="1"/>
          </p:cNvSpPr>
          <p:nvPr>
            <p:ph type="sldNum" sz="quarter" idx="12"/>
          </p:nvPr>
        </p:nvSpPr>
        <p:spPr/>
        <p:txBody>
          <a:bodyPr/>
          <a:lstStyle/>
          <a:p>
            <a:pPr>
              <a:defRPr/>
            </a:pPr>
            <a:fld id="{6109B3B2-EC7A-424D-A46B-39CA19BBC0AD}" type="slidenum">
              <a:rPr lang="fr-CA"/>
              <a:pPr>
                <a:defRPr/>
              </a:pPr>
              <a:t>4</a:t>
            </a:fld>
            <a:endParaRPr lang="fr-CA"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pPr>
              <a:defRPr/>
            </a:pPr>
            <a:r>
              <a:rPr lang="fr-CA" dirty="0" err="1" smtClean="0"/>
              <a:t>Thank</a:t>
            </a:r>
            <a:r>
              <a:rPr lang="fr-CA" dirty="0" smtClean="0"/>
              <a:t> </a:t>
            </a:r>
            <a:r>
              <a:rPr lang="fr-CA" dirty="0" err="1" smtClean="0"/>
              <a:t>you</a:t>
            </a:r>
            <a:r>
              <a:rPr lang="fr-CA" dirty="0" smtClean="0"/>
              <a:t> for </a:t>
            </a:r>
            <a:r>
              <a:rPr lang="fr-CA" dirty="0" err="1" smtClean="0"/>
              <a:t>your</a:t>
            </a:r>
            <a:r>
              <a:rPr lang="fr-CA" dirty="0" smtClean="0"/>
              <a:t> attention</a:t>
            </a:r>
            <a:endParaRPr lang="fr-CA" dirty="0"/>
          </a:p>
        </p:txBody>
      </p:sp>
      <p:sp>
        <p:nvSpPr>
          <p:cNvPr id="4" name="Espace réservé du numéro de diapositive 3"/>
          <p:cNvSpPr>
            <a:spLocks noGrp="1"/>
          </p:cNvSpPr>
          <p:nvPr>
            <p:ph type="sldNum" sz="quarter" idx="12"/>
          </p:nvPr>
        </p:nvSpPr>
        <p:spPr/>
        <p:txBody>
          <a:bodyPr/>
          <a:lstStyle/>
          <a:p>
            <a:pPr>
              <a:defRPr/>
            </a:pPr>
            <a:fld id="{4BBF3AF8-6B0D-4532-813A-A65BAD20C8E4}" type="slidenum">
              <a:rPr lang="fr-CA" smtClean="0"/>
              <a:pPr>
                <a:defRPr/>
              </a:pPr>
              <a:t>40</a:t>
            </a:fld>
            <a:endParaRPr lang="fr-CA" dirty="0"/>
          </a:p>
        </p:txBody>
      </p:sp>
      <p:sp>
        <p:nvSpPr>
          <p:cNvPr id="44036" name="Espace réservé du texte 5"/>
          <p:cNvSpPr>
            <a:spLocks noGrp="1"/>
          </p:cNvSpPr>
          <p:nvPr>
            <p:ph type="body" idx="1"/>
          </p:nvPr>
        </p:nvSpPr>
        <p:spPr>
          <a:xfrm>
            <a:off x="1600200" y="2508250"/>
            <a:ext cx="7086600" cy="1509713"/>
          </a:xfrm>
        </p:spPr>
        <p:txBody>
          <a:bodyPr/>
          <a:lstStyle/>
          <a:p>
            <a:pPr marL="73025"/>
            <a:endParaRPr lang="fr-CA" smtClean="0"/>
          </a:p>
          <a:p>
            <a:pPr marL="73025"/>
            <a:r>
              <a:rPr lang="fr-CA" sz="2400" smtClean="0"/>
              <a:t>To obtain reprints : michel.moisan@umontreal.ca</a:t>
            </a:r>
            <a:endParaRPr lang="fr-CA"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fontAlgn="auto" hangingPunct="1">
              <a:spcAft>
                <a:spcPts val="0"/>
              </a:spcAft>
              <a:defRPr/>
            </a:pPr>
            <a:r>
              <a:rPr lang="fr-CA" dirty="0" smtClean="0"/>
              <a:t>RF and </a:t>
            </a:r>
            <a:r>
              <a:rPr lang="fr-CA" dirty="0" err="1" smtClean="0"/>
              <a:t>microwave</a:t>
            </a:r>
            <a:r>
              <a:rPr lang="fr-CA" dirty="0" smtClean="0"/>
              <a:t> plasma sources</a:t>
            </a:r>
            <a:br>
              <a:rPr lang="fr-CA" dirty="0" smtClean="0"/>
            </a:br>
            <a:r>
              <a:rPr lang="fr-CA" sz="2400" dirty="0" smtClean="0"/>
              <a:t>(</a:t>
            </a:r>
            <a:r>
              <a:rPr lang="fr-CA" sz="2400" dirty="0" err="1" smtClean="0"/>
              <a:t>outline</a:t>
            </a:r>
            <a:r>
              <a:rPr lang="fr-CA" sz="2400" dirty="0" smtClean="0"/>
              <a:t>)</a:t>
            </a:r>
            <a:endParaRPr lang="fr-CA" dirty="0"/>
          </a:p>
        </p:txBody>
      </p:sp>
      <p:sp>
        <p:nvSpPr>
          <p:cNvPr id="5123" name="Espace réservé du contenu 2"/>
          <p:cNvSpPr>
            <a:spLocks noGrp="1"/>
          </p:cNvSpPr>
          <p:nvPr>
            <p:ph idx="1"/>
          </p:nvPr>
        </p:nvSpPr>
        <p:spPr>
          <a:xfrm>
            <a:off x="457200" y="1600200"/>
            <a:ext cx="8229600" cy="4637088"/>
          </a:xfrm>
        </p:spPr>
        <p:txBody>
          <a:bodyPr>
            <a:normAutofit/>
          </a:bodyPr>
          <a:lstStyle/>
          <a:p>
            <a:pPr marL="631825" indent="-514350" eaLnBrk="1" fontAlgn="auto" hangingPunct="1">
              <a:spcBef>
                <a:spcPts val="300"/>
              </a:spcBef>
              <a:spcAft>
                <a:spcPts val="0"/>
              </a:spcAft>
              <a:buClr>
                <a:schemeClr val="tx1">
                  <a:shade val="95000"/>
                </a:schemeClr>
              </a:buClr>
              <a:buSzPct val="100000"/>
              <a:buFont typeface="Wingdings 2" pitchFamily="18" charset="2"/>
              <a:buNone/>
              <a:defRPr/>
            </a:pPr>
            <a:r>
              <a:rPr lang="fr-CA" sz="2400" dirty="0" smtClean="0"/>
              <a:t>Plasma sources in </a:t>
            </a:r>
            <a:r>
              <a:rPr lang="fr-CA" sz="2400" dirty="0" err="1" smtClean="0"/>
              <a:t>general</a:t>
            </a:r>
            <a:endParaRPr lang="fr-CA" sz="2400" dirty="0" smtClean="0"/>
          </a:p>
          <a:p>
            <a:pPr marL="971550" lvl="1" indent="-514350" eaLnBrk="1" fontAlgn="auto" hangingPunct="1">
              <a:spcBef>
                <a:spcPts val="300"/>
              </a:spcBef>
              <a:spcAft>
                <a:spcPts val="0"/>
              </a:spcAft>
              <a:buFont typeface="Wingdings 2"/>
              <a:buChar char=""/>
              <a:defRPr/>
            </a:pPr>
            <a:r>
              <a:rPr lang="fr-CA" sz="2000" dirty="0" err="1" smtClean="0"/>
              <a:t>Electrical</a:t>
            </a:r>
            <a:r>
              <a:rPr lang="fr-CA" sz="2000" dirty="0" smtClean="0"/>
              <a:t> </a:t>
            </a:r>
            <a:r>
              <a:rPr lang="fr-CA" sz="2000" dirty="0" err="1" smtClean="0"/>
              <a:t>discharges</a:t>
            </a:r>
            <a:endParaRPr lang="fr-CA" sz="2000" dirty="0" smtClean="0"/>
          </a:p>
          <a:p>
            <a:pPr marL="1235075" lvl="2" indent="-514350" eaLnBrk="1" fontAlgn="auto" hangingPunct="1">
              <a:spcBef>
                <a:spcPts val="300"/>
              </a:spcBef>
              <a:spcAft>
                <a:spcPts val="0"/>
              </a:spcAft>
              <a:buFont typeface="Wingdings"/>
              <a:buChar char=""/>
              <a:defRPr/>
            </a:pPr>
            <a:r>
              <a:rPr lang="fr-CA" sz="1800" dirty="0" smtClean="0"/>
              <a:t>DC </a:t>
            </a:r>
            <a:r>
              <a:rPr lang="fr-CA" sz="1800" dirty="0" err="1" smtClean="0"/>
              <a:t>discharges</a:t>
            </a:r>
            <a:endParaRPr lang="fr-CA" sz="1800" dirty="0" smtClean="0"/>
          </a:p>
          <a:p>
            <a:pPr marL="1235075" lvl="2" indent="-514350" eaLnBrk="1" fontAlgn="auto" hangingPunct="1">
              <a:spcBef>
                <a:spcPts val="300"/>
              </a:spcBef>
              <a:spcAft>
                <a:spcPts val="0"/>
              </a:spcAft>
              <a:buFont typeface="Wingdings"/>
              <a:buChar char=""/>
              <a:defRPr/>
            </a:pPr>
            <a:r>
              <a:rPr lang="fr-CA" sz="1800" dirty="0" smtClean="0">
                <a:solidFill>
                  <a:srgbClr val="FFFF00"/>
                </a:solidFill>
              </a:rPr>
              <a:t>RF and </a:t>
            </a:r>
            <a:r>
              <a:rPr lang="fr-CA" sz="1800" dirty="0" err="1" smtClean="0">
                <a:solidFill>
                  <a:srgbClr val="FFFF00"/>
                </a:solidFill>
              </a:rPr>
              <a:t>microwave</a:t>
            </a:r>
            <a:r>
              <a:rPr lang="fr-CA" sz="1800" dirty="0" smtClean="0">
                <a:solidFill>
                  <a:srgbClr val="FFFF00"/>
                </a:solidFill>
              </a:rPr>
              <a:t> (HF) </a:t>
            </a:r>
            <a:r>
              <a:rPr lang="fr-CA" sz="1800" dirty="0" err="1" smtClean="0">
                <a:solidFill>
                  <a:srgbClr val="FFFF00"/>
                </a:solidFill>
              </a:rPr>
              <a:t>discharges</a:t>
            </a:r>
            <a:r>
              <a:rPr lang="fr-CA" sz="1800" dirty="0" smtClean="0">
                <a:solidFill>
                  <a:srgbClr val="FFFF00"/>
                </a:solidFill>
              </a:rPr>
              <a:t> : </a:t>
            </a:r>
          </a:p>
          <a:p>
            <a:pPr marL="1454150" lvl="3" indent="-514350" eaLnBrk="1" fontAlgn="auto" hangingPunct="1">
              <a:spcBef>
                <a:spcPts val="300"/>
              </a:spcBef>
              <a:spcAft>
                <a:spcPts val="0"/>
              </a:spcAft>
              <a:buFont typeface="Wingdings 3" pitchFamily="18" charset="2"/>
              <a:buNone/>
              <a:defRPr/>
            </a:pPr>
            <a:r>
              <a:rPr lang="fr-CA" sz="1600" dirty="0" smtClean="0">
                <a:solidFill>
                  <a:srgbClr val="FFFF00"/>
                </a:solidFill>
              </a:rPr>
              <a:t>		(RF </a:t>
            </a:r>
            <a:r>
              <a:rPr lang="fr-CA" sz="1600" dirty="0" smtClean="0">
                <a:solidFill>
                  <a:srgbClr val="FFFF00"/>
                </a:solidFill>
                <a:sym typeface="Symbol"/>
              </a:rPr>
              <a:t></a:t>
            </a:r>
            <a:r>
              <a:rPr lang="fr-CA" sz="1600" dirty="0" smtClean="0">
                <a:solidFill>
                  <a:srgbClr val="FFFF00"/>
                </a:solidFill>
              </a:rPr>
              <a:t> 1 - 200 MHz, MW: 200MHz - 300 GHz)</a:t>
            </a:r>
          </a:p>
          <a:p>
            <a:pPr marL="1235075" lvl="2" indent="-514350" eaLnBrk="1" fontAlgn="auto" hangingPunct="1">
              <a:spcBef>
                <a:spcPts val="300"/>
              </a:spcBef>
              <a:spcAft>
                <a:spcPts val="0"/>
              </a:spcAft>
              <a:buFont typeface="Wingdings"/>
              <a:buNone/>
              <a:defRPr/>
            </a:pPr>
            <a:r>
              <a:rPr lang="fr-CA" sz="1800" dirty="0" smtClean="0"/>
              <a:t>	</a:t>
            </a:r>
            <a:r>
              <a:rPr lang="fr-CA" sz="1800" dirty="0" smtClean="0">
                <a:sym typeface="Symbol"/>
              </a:rPr>
              <a:t> </a:t>
            </a:r>
            <a:r>
              <a:rPr lang="fr-CA" sz="1800" dirty="0" smtClean="0"/>
              <a:t>Surface </a:t>
            </a:r>
            <a:r>
              <a:rPr lang="fr-CA" sz="1800" dirty="0" err="1" smtClean="0"/>
              <a:t>wave</a:t>
            </a:r>
            <a:r>
              <a:rPr lang="fr-CA" sz="1800" dirty="0" smtClean="0"/>
              <a:t> </a:t>
            </a:r>
            <a:r>
              <a:rPr lang="fr-CA" sz="1800" dirty="0" err="1" smtClean="0"/>
              <a:t>discharges</a:t>
            </a:r>
            <a:r>
              <a:rPr lang="fr-CA" sz="1800" dirty="0" smtClean="0"/>
              <a:t> (</a:t>
            </a:r>
            <a:r>
              <a:rPr lang="fr-CA" sz="1800" dirty="0" err="1" smtClean="0"/>
              <a:t>SWDs</a:t>
            </a:r>
            <a:r>
              <a:rPr lang="fr-CA" sz="1800" dirty="0" smtClean="0"/>
              <a:t>)</a:t>
            </a:r>
          </a:p>
          <a:p>
            <a:pPr marL="1235075" lvl="2" indent="-514350" eaLnBrk="1" fontAlgn="auto" hangingPunct="1">
              <a:spcBef>
                <a:spcPts val="300"/>
              </a:spcBef>
              <a:spcAft>
                <a:spcPts val="0"/>
              </a:spcAft>
              <a:buFont typeface="Wingdings"/>
              <a:buNone/>
              <a:defRPr/>
            </a:pPr>
            <a:endParaRPr lang="fr-CA" sz="1800" dirty="0" smtClean="0"/>
          </a:p>
          <a:p>
            <a:pPr marL="627063" lvl="1" indent="-514350" eaLnBrk="1" fontAlgn="auto" hangingPunct="1">
              <a:spcBef>
                <a:spcPts val="300"/>
              </a:spcBef>
              <a:spcAft>
                <a:spcPts val="0"/>
              </a:spcAft>
              <a:buFont typeface="Wingdings 2" pitchFamily="18" charset="2"/>
              <a:buNone/>
              <a:defRPr/>
            </a:pPr>
            <a:r>
              <a:rPr lang="fr-CA" dirty="0" err="1" smtClean="0">
                <a:solidFill>
                  <a:srgbClr val="FFFF00"/>
                </a:solidFill>
                <a:sym typeface="Symbol"/>
              </a:rPr>
              <a:t>Modelling</a:t>
            </a:r>
            <a:r>
              <a:rPr lang="fr-CA" dirty="0" smtClean="0">
                <a:solidFill>
                  <a:srgbClr val="FFFF00"/>
                </a:solidFill>
                <a:sym typeface="Symbol"/>
              </a:rPr>
              <a:t> of </a:t>
            </a:r>
            <a:r>
              <a:rPr lang="fr-CA" dirty="0" smtClean="0">
                <a:solidFill>
                  <a:srgbClr val="FFFF00"/>
                </a:solidFill>
                <a:sym typeface="Symbol"/>
              </a:rPr>
              <a:t>HF </a:t>
            </a:r>
            <a:r>
              <a:rPr lang="fr-CA" dirty="0" err="1" smtClean="0">
                <a:solidFill>
                  <a:srgbClr val="FFFF00"/>
                </a:solidFill>
                <a:sym typeface="Symbol"/>
              </a:rPr>
              <a:t>discharges</a:t>
            </a:r>
            <a:endParaRPr lang="fr-CA" dirty="0" smtClean="0">
              <a:solidFill>
                <a:srgbClr val="FFFF00"/>
              </a:solidFill>
              <a:sym typeface="Symbol"/>
            </a:endParaRPr>
          </a:p>
          <a:p>
            <a:pPr marL="627063" lvl="1" indent="-514350" eaLnBrk="1" fontAlgn="auto" hangingPunct="1">
              <a:spcBef>
                <a:spcPts val="300"/>
              </a:spcBef>
              <a:spcAft>
                <a:spcPts val="0"/>
              </a:spcAft>
              <a:buFont typeface="Wingdings 2" pitchFamily="18" charset="2"/>
              <a:buNone/>
              <a:defRPr/>
            </a:pPr>
            <a:endParaRPr lang="fr-CA" dirty="0" smtClean="0">
              <a:solidFill>
                <a:srgbClr val="FFFF00"/>
              </a:solidFill>
            </a:endParaRPr>
          </a:p>
          <a:p>
            <a:pPr marL="627063" lvl="1" indent="-514350" eaLnBrk="1" fontAlgn="auto" hangingPunct="1">
              <a:spcBef>
                <a:spcPts val="300"/>
              </a:spcBef>
              <a:spcAft>
                <a:spcPts val="0"/>
              </a:spcAft>
              <a:buFont typeface="Wingdings 2" pitchFamily="18" charset="2"/>
              <a:buNone/>
              <a:defRPr/>
            </a:pPr>
            <a:r>
              <a:rPr lang="fr-CA" dirty="0" err="1" smtClean="0">
                <a:solidFill>
                  <a:srgbClr val="FFFF00"/>
                </a:solidFill>
              </a:rPr>
              <a:t>Equivalent</a:t>
            </a:r>
            <a:r>
              <a:rPr lang="fr-CA" dirty="0" smtClean="0">
                <a:solidFill>
                  <a:srgbClr val="FFFF00"/>
                </a:solidFill>
              </a:rPr>
              <a:t> circuit model of HF </a:t>
            </a:r>
            <a:r>
              <a:rPr lang="fr-CA" dirty="0" err="1" smtClean="0">
                <a:solidFill>
                  <a:srgbClr val="FFFF00"/>
                </a:solidFill>
              </a:rPr>
              <a:t>discharges</a:t>
            </a:r>
            <a:endParaRPr lang="fr-CA" dirty="0" smtClean="0">
              <a:solidFill>
                <a:srgbClr val="FFFF00"/>
              </a:solidFill>
            </a:endParaRPr>
          </a:p>
          <a:p>
            <a:pPr marL="1235139" lvl="2" indent="-514350" eaLnBrk="1" fontAlgn="auto" hangingPunct="1">
              <a:spcBef>
                <a:spcPts val="300"/>
              </a:spcBef>
              <a:spcAft>
                <a:spcPts val="0"/>
              </a:spcAft>
              <a:buFont typeface="Wingdings"/>
              <a:buNone/>
              <a:defRPr/>
            </a:pPr>
            <a:r>
              <a:rPr lang="fr-CA" sz="1600" dirty="0" smtClean="0">
                <a:sym typeface="Symbol"/>
              </a:rPr>
              <a:t>	</a:t>
            </a:r>
            <a:r>
              <a:rPr lang="fr-CA" sz="1800" dirty="0" smtClean="0">
                <a:sym typeface="Symbol"/>
              </a:rPr>
              <a:t> </a:t>
            </a:r>
            <a:r>
              <a:rPr lang="fr-CA" sz="1800" dirty="0" err="1" smtClean="0">
                <a:sym typeface="Symbol"/>
              </a:rPr>
              <a:t>Impedance</a:t>
            </a:r>
            <a:r>
              <a:rPr lang="fr-CA" sz="1800" dirty="0" smtClean="0">
                <a:sym typeface="Symbol"/>
              </a:rPr>
              <a:t> </a:t>
            </a:r>
            <a:r>
              <a:rPr lang="fr-CA" sz="1800" dirty="0" err="1" smtClean="0">
                <a:sym typeface="Symbol"/>
              </a:rPr>
              <a:t>matching</a:t>
            </a:r>
            <a:endParaRPr lang="fr-CA" sz="1800" dirty="0" smtClean="0">
              <a:sym typeface="Symbol"/>
            </a:endParaRPr>
          </a:p>
          <a:p>
            <a:pPr marL="649352" indent="-514350" eaLnBrk="1" fontAlgn="auto" hangingPunct="1">
              <a:spcBef>
                <a:spcPts val="300"/>
              </a:spcBef>
              <a:spcAft>
                <a:spcPts val="0"/>
              </a:spcAft>
              <a:buFont typeface="Wingdings"/>
              <a:buNone/>
              <a:defRPr/>
            </a:pPr>
            <a:endParaRPr lang="fr-CA" sz="2400" dirty="0" smtClean="0">
              <a:solidFill>
                <a:srgbClr val="FFFF00"/>
              </a:solidFill>
            </a:endParaRPr>
          </a:p>
        </p:txBody>
      </p:sp>
      <p:sp>
        <p:nvSpPr>
          <p:cNvPr id="4" name="Espace réservé du numéro de diapositive 3"/>
          <p:cNvSpPr>
            <a:spLocks noGrp="1"/>
          </p:cNvSpPr>
          <p:nvPr>
            <p:ph type="sldNum" sz="quarter" idx="12"/>
          </p:nvPr>
        </p:nvSpPr>
        <p:spPr/>
        <p:txBody>
          <a:bodyPr/>
          <a:lstStyle/>
          <a:p>
            <a:pPr>
              <a:defRPr/>
            </a:pPr>
            <a:fld id="{A6556DA4-9262-4A82-BDE4-A92D9B1B3133}" type="slidenum">
              <a:rPr lang="fr-CA"/>
              <a:pPr>
                <a:defRPr/>
              </a:pPr>
              <a:t>5</a:t>
            </a:fld>
            <a:endParaRPr lang="fr-C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74638"/>
            <a:ext cx="8712968" cy="1143000"/>
          </a:xfrm>
        </p:spPr>
        <p:txBody>
          <a:bodyPr/>
          <a:lstStyle/>
          <a:p>
            <a:pPr eaLnBrk="1" fontAlgn="auto" hangingPunct="1">
              <a:spcAft>
                <a:spcPts val="0"/>
              </a:spcAft>
              <a:defRPr/>
            </a:pPr>
            <a:r>
              <a:rPr lang="fr-CA" dirty="0" smtClean="0"/>
              <a:t>RF and </a:t>
            </a:r>
            <a:r>
              <a:rPr lang="fr-CA" dirty="0" err="1" smtClean="0"/>
              <a:t>microwave</a:t>
            </a:r>
            <a:r>
              <a:rPr lang="fr-CA" dirty="0" smtClean="0"/>
              <a:t> plasma sources</a:t>
            </a:r>
            <a:endParaRPr lang="fr-CA" dirty="0"/>
          </a:p>
        </p:txBody>
      </p:sp>
      <p:sp>
        <p:nvSpPr>
          <p:cNvPr id="12291" name="Espace réservé du contenu 2"/>
          <p:cNvSpPr>
            <a:spLocks noGrp="1"/>
          </p:cNvSpPr>
          <p:nvPr>
            <p:ph idx="1"/>
          </p:nvPr>
        </p:nvSpPr>
        <p:spPr/>
        <p:txBody>
          <a:bodyPr/>
          <a:lstStyle/>
          <a:p>
            <a:pPr eaLnBrk="1" hangingPunct="1"/>
            <a:r>
              <a:rPr lang="fr-CA" smtClean="0"/>
              <a:t>Electrical discharges</a:t>
            </a:r>
          </a:p>
          <a:p>
            <a:pPr lvl="1" eaLnBrk="1" hangingPunct="1"/>
            <a:r>
              <a:rPr lang="fr-CA" smtClean="0"/>
              <a:t>DC discharges</a:t>
            </a:r>
          </a:p>
          <a:p>
            <a:pPr lvl="1" eaLnBrk="1" hangingPunct="1"/>
            <a:endParaRPr lang="fr-CA" smtClean="0"/>
          </a:p>
          <a:p>
            <a:pPr lvl="1" eaLnBrk="1" hangingPunct="1"/>
            <a:endParaRPr lang="fr-CA" smtClean="0"/>
          </a:p>
          <a:p>
            <a:pPr lvl="1" eaLnBrk="1" hangingPunct="1"/>
            <a:endParaRPr lang="fr-CA" smtClean="0"/>
          </a:p>
          <a:p>
            <a:pPr lvl="1" eaLnBrk="1" hangingPunct="1"/>
            <a:r>
              <a:rPr lang="fr-CA" smtClean="0"/>
              <a:t>High frequency (HF) discharges</a:t>
            </a:r>
          </a:p>
        </p:txBody>
      </p:sp>
      <p:sp>
        <p:nvSpPr>
          <p:cNvPr id="8" name="Espace réservé du numéro de diapositive 7"/>
          <p:cNvSpPr>
            <a:spLocks noGrp="1"/>
          </p:cNvSpPr>
          <p:nvPr>
            <p:ph type="sldNum" sz="quarter" idx="12"/>
          </p:nvPr>
        </p:nvSpPr>
        <p:spPr/>
        <p:txBody>
          <a:bodyPr/>
          <a:lstStyle/>
          <a:p>
            <a:pPr>
              <a:defRPr/>
            </a:pPr>
            <a:fld id="{2037AD03-4187-4FC7-8715-1C06AC0DF954}" type="slidenum">
              <a:rPr lang="fr-CA"/>
              <a:pPr>
                <a:defRPr/>
              </a:pPr>
              <a:t>6</a:t>
            </a:fld>
            <a:endParaRPr lang="fr-CA" dirty="0"/>
          </a:p>
        </p:txBody>
      </p:sp>
      <p:pic>
        <p:nvPicPr>
          <p:cNvPr id="12293" name="Image 3" descr="figures41.jpg"/>
          <p:cNvPicPr>
            <a:picLocks noChangeAspect="1"/>
          </p:cNvPicPr>
          <p:nvPr/>
        </p:nvPicPr>
        <p:blipFill>
          <a:blip r:embed="rId2" cstate="print"/>
          <a:srcRect/>
          <a:stretch>
            <a:fillRect/>
          </a:stretch>
        </p:blipFill>
        <p:spPr bwMode="auto">
          <a:xfrm>
            <a:off x="4859338" y="2492375"/>
            <a:ext cx="2808287" cy="1079500"/>
          </a:xfrm>
          <a:prstGeom prst="rect">
            <a:avLst/>
          </a:prstGeom>
          <a:noFill/>
          <a:ln w="9525">
            <a:noFill/>
            <a:miter lim="800000"/>
            <a:headEnd/>
            <a:tailEnd/>
          </a:ln>
        </p:spPr>
      </p:pic>
      <p:sp>
        <p:nvSpPr>
          <p:cNvPr id="12294" name="ZoneTexte 4"/>
          <p:cNvSpPr txBox="1">
            <a:spLocks noChangeArrowheads="1"/>
          </p:cNvSpPr>
          <p:nvPr/>
        </p:nvSpPr>
        <p:spPr bwMode="auto">
          <a:xfrm>
            <a:off x="4786313" y="3643313"/>
            <a:ext cx="3313112" cy="307975"/>
          </a:xfrm>
          <a:prstGeom prst="rect">
            <a:avLst/>
          </a:prstGeom>
          <a:noFill/>
          <a:ln w="9525">
            <a:noFill/>
            <a:miter lim="800000"/>
            <a:headEnd/>
            <a:tailEnd/>
          </a:ln>
        </p:spPr>
        <p:txBody>
          <a:bodyPr>
            <a:spAutoFit/>
          </a:bodyPr>
          <a:lstStyle/>
          <a:p>
            <a:r>
              <a:rPr lang="fr-CA" sz="1400"/>
              <a:t>Schematic of a tubular DC discharge</a:t>
            </a:r>
          </a:p>
        </p:txBody>
      </p:sp>
      <p:pic>
        <p:nvPicPr>
          <p:cNvPr id="12295" name="Image 5" descr="figures44.jpg"/>
          <p:cNvPicPr>
            <a:picLocks noChangeAspect="1"/>
          </p:cNvPicPr>
          <p:nvPr/>
        </p:nvPicPr>
        <p:blipFill>
          <a:blip r:embed="rId3" cstate="print"/>
          <a:srcRect/>
          <a:stretch>
            <a:fillRect/>
          </a:stretch>
        </p:blipFill>
        <p:spPr bwMode="auto">
          <a:xfrm>
            <a:off x="5867400" y="4437063"/>
            <a:ext cx="2232025" cy="1822450"/>
          </a:xfrm>
          <a:prstGeom prst="rect">
            <a:avLst/>
          </a:prstGeom>
          <a:noFill/>
          <a:ln w="9525">
            <a:noFill/>
            <a:miter lim="800000"/>
            <a:headEnd/>
            <a:tailEnd/>
          </a:ln>
        </p:spPr>
      </p:pic>
      <p:sp>
        <p:nvSpPr>
          <p:cNvPr id="12296" name="ZoneTexte 31"/>
          <p:cNvSpPr txBox="1">
            <a:spLocks noChangeArrowheads="1"/>
          </p:cNvSpPr>
          <p:nvPr/>
        </p:nvSpPr>
        <p:spPr bwMode="auto">
          <a:xfrm>
            <a:off x="5795963" y="6362700"/>
            <a:ext cx="2592387" cy="306388"/>
          </a:xfrm>
          <a:prstGeom prst="rect">
            <a:avLst/>
          </a:prstGeom>
          <a:noFill/>
          <a:ln w="9525">
            <a:noFill/>
            <a:miter lim="800000"/>
            <a:headEnd/>
            <a:tailEnd/>
          </a:ln>
        </p:spPr>
        <p:txBody>
          <a:bodyPr>
            <a:spAutoFit/>
          </a:bodyPr>
          <a:lstStyle/>
          <a:p>
            <a:r>
              <a:rPr lang="fr-CA" sz="1400"/>
              <a:t>Electrodeless discharge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fontAlgn="auto" hangingPunct="1">
              <a:spcAft>
                <a:spcPts val="0"/>
              </a:spcAft>
              <a:defRPr/>
            </a:pPr>
            <a:r>
              <a:rPr lang="fr-CA" dirty="0" smtClean="0"/>
              <a:t>HF plasma sources</a:t>
            </a:r>
            <a:endParaRPr lang="fr-CA" dirty="0"/>
          </a:p>
        </p:txBody>
      </p:sp>
      <p:sp>
        <p:nvSpPr>
          <p:cNvPr id="13315" name="Espace réservé du contenu 2"/>
          <p:cNvSpPr>
            <a:spLocks noGrp="1"/>
          </p:cNvSpPr>
          <p:nvPr>
            <p:ph idx="1"/>
          </p:nvPr>
        </p:nvSpPr>
        <p:spPr>
          <a:xfrm>
            <a:off x="457200" y="1341438"/>
            <a:ext cx="8229600" cy="4967287"/>
          </a:xfrm>
        </p:spPr>
        <p:txBody>
          <a:bodyPr/>
          <a:lstStyle/>
          <a:p>
            <a:pPr eaLnBrk="1" hangingPunct="1">
              <a:lnSpc>
                <a:spcPct val="150000"/>
              </a:lnSpc>
              <a:spcAft>
                <a:spcPts val="1200"/>
              </a:spcAft>
              <a:buFont typeface="Wingdings 2" pitchFamily="18" charset="2"/>
              <a:buNone/>
            </a:pPr>
            <a:r>
              <a:rPr lang="fr-CA" smtClean="0"/>
              <a:t>A particular class of HF discharges</a:t>
            </a:r>
          </a:p>
          <a:p>
            <a:pPr lvl="1" eaLnBrk="1" hangingPunct="1">
              <a:buFont typeface="Wingdings 2" pitchFamily="18" charset="2"/>
              <a:buNone/>
            </a:pPr>
            <a:r>
              <a:rPr lang="fr-CA" smtClean="0"/>
              <a:t>Surface-wave discharges (SWDs)</a:t>
            </a:r>
          </a:p>
          <a:p>
            <a:pPr eaLnBrk="1" hangingPunct="1"/>
            <a:endParaRPr lang="fr-CA" smtClean="0"/>
          </a:p>
          <a:p>
            <a:pPr eaLnBrk="1" hangingPunct="1"/>
            <a:endParaRPr lang="fr-CA" smtClean="0"/>
          </a:p>
          <a:p>
            <a:pPr eaLnBrk="1" hangingPunct="1"/>
            <a:endParaRPr lang="fr-CA" smtClean="0"/>
          </a:p>
          <a:p>
            <a:pPr eaLnBrk="1" hangingPunct="1"/>
            <a:endParaRPr lang="fr-CA" smtClean="0"/>
          </a:p>
        </p:txBody>
      </p:sp>
      <p:sp>
        <p:nvSpPr>
          <p:cNvPr id="6" name="Espace réservé du numéro de diapositive 5"/>
          <p:cNvSpPr>
            <a:spLocks noGrp="1"/>
          </p:cNvSpPr>
          <p:nvPr>
            <p:ph type="sldNum" sz="quarter" idx="12"/>
          </p:nvPr>
        </p:nvSpPr>
        <p:spPr/>
        <p:txBody>
          <a:bodyPr/>
          <a:lstStyle/>
          <a:p>
            <a:pPr>
              <a:defRPr/>
            </a:pPr>
            <a:fld id="{C6014784-FD35-43FB-9CBC-CE2A79BCA508}" type="slidenum">
              <a:rPr lang="fr-CA"/>
              <a:pPr>
                <a:defRPr/>
              </a:pPr>
              <a:t>7</a:t>
            </a:fld>
            <a:endParaRPr lang="fr-CA" dirty="0"/>
          </a:p>
        </p:txBody>
      </p:sp>
      <p:pic>
        <p:nvPicPr>
          <p:cNvPr id="13317" name="Image 3" descr="figuresanderniere_Page_4.jpg"/>
          <p:cNvPicPr>
            <a:picLocks noChangeAspect="1" noChangeArrowheads="1"/>
          </p:cNvPicPr>
          <p:nvPr/>
        </p:nvPicPr>
        <p:blipFill>
          <a:blip r:embed="rId2" cstate="print"/>
          <a:srcRect/>
          <a:stretch>
            <a:fillRect/>
          </a:stretch>
        </p:blipFill>
        <p:spPr bwMode="auto">
          <a:xfrm>
            <a:off x="4687888" y="3141663"/>
            <a:ext cx="4132262" cy="2232025"/>
          </a:xfrm>
          <a:prstGeom prst="rect">
            <a:avLst/>
          </a:prstGeom>
          <a:noFill/>
          <a:ln w="9525">
            <a:noFill/>
            <a:miter lim="800000"/>
            <a:headEnd/>
            <a:tailEnd/>
          </a:ln>
        </p:spPr>
      </p:pic>
      <p:sp>
        <p:nvSpPr>
          <p:cNvPr id="13318" name="ZoneTexte 7"/>
          <p:cNvSpPr txBox="1">
            <a:spLocks noChangeArrowheads="1"/>
          </p:cNvSpPr>
          <p:nvPr/>
        </p:nvSpPr>
        <p:spPr bwMode="auto">
          <a:xfrm>
            <a:off x="971550" y="5661025"/>
            <a:ext cx="2197100" cy="584200"/>
          </a:xfrm>
          <a:prstGeom prst="rect">
            <a:avLst/>
          </a:prstGeom>
          <a:noFill/>
          <a:ln w="9525">
            <a:noFill/>
            <a:miter lim="800000"/>
            <a:headEnd/>
            <a:tailEnd/>
          </a:ln>
        </p:spPr>
        <p:txBody>
          <a:bodyPr wrap="none">
            <a:spAutoFit/>
          </a:bodyPr>
          <a:lstStyle/>
          <a:p>
            <a:r>
              <a:rPr lang="fr-CA" sz="1600"/>
              <a:t>Argon, 50 mtorr, 40 W</a:t>
            </a:r>
          </a:p>
          <a:p>
            <a:r>
              <a:rPr lang="fr-CA" sz="1600"/>
              <a:t>Total length 1.05 m</a:t>
            </a:r>
          </a:p>
        </p:txBody>
      </p:sp>
      <p:pic>
        <p:nvPicPr>
          <p:cNvPr id="13319" name="Image 7" descr="P1010150.jpg"/>
          <p:cNvPicPr>
            <a:picLocks noChangeAspect="1"/>
          </p:cNvPicPr>
          <p:nvPr/>
        </p:nvPicPr>
        <p:blipFill>
          <a:blip r:embed="rId3" cstate="print"/>
          <a:srcRect l="1720" t="6879" b="8298"/>
          <a:stretch>
            <a:fillRect/>
          </a:stretch>
        </p:blipFill>
        <p:spPr bwMode="auto">
          <a:xfrm>
            <a:off x="323850" y="2997200"/>
            <a:ext cx="4116388" cy="2663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CA" dirty="0" smtClean="0"/>
              <a:t>HF plasma sources</a:t>
            </a:r>
            <a:endParaRPr lang="fr-CA" dirty="0"/>
          </a:p>
        </p:txBody>
      </p:sp>
      <p:sp>
        <p:nvSpPr>
          <p:cNvPr id="14339" name="Espace réservé du contenu 2"/>
          <p:cNvSpPr>
            <a:spLocks noGrp="1"/>
          </p:cNvSpPr>
          <p:nvPr>
            <p:ph idx="1"/>
          </p:nvPr>
        </p:nvSpPr>
        <p:spPr/>
        <p:txBody>
          <a:bodyPr/>
          <a:lstStyle/>
          <a:p>
            <a:pPr>
              <a:buFont typeface="Wingdings 2" pitchFamily="18" charset="2"/>
              <a:buNone/>
            </a:pPr>
            <a:r>
              <a:rPr lang="fr-CA" smtClean="0"/>
              <a:t>Parametric domain of SWDs</a:t>
            </a:r>
          </a:p>
          <a:p>
            <a:pPr>
              <a:buFont typeface="Wingdings 2" pitchFamily="18" charset="2"/>
              <a:buNone/>
            </a:pPr>
            <a:r>
              <a:rPr lang="fr-CA" smtClean="0"/>
              <a:t>	</a:t>
            </a:r>
            <a:r>
              <a:rPr lang="fr-CA" sz="2400" smtClean="0"/>
              <a:t>Tube diameter: 1 mm to at least 350 mm</a:t>
            </a:r>
          </a:p>
          <a:p>
            <a:pPr>
              <a:buFont typeface="Wingdings 2" pitchFamily="18" charset="2"/>
              <a:buNone/>
            </a:pPr>
            <a:r>
              <a:rPr lang="fr-CA" sz="2400" smtClean="0"/>
              <a:t>	Operating frequency: 200 kHz to at least 40 GHz</a:t>
            </a:r>
          </a:p>
          <a:p>
            <a:pPr>
              <a:buFont typeface="Wingdings 2" pitchFamily="18" charset="2"/>
              <a:buNone/>
            </a:pPr>
            <a:r>
              <a:rPr lang="fr-CA" sz="2400" smtClean="0"/>
              <a:t>	Gas pressure (any kind of gas): 0.5 mtorr to at least 10 times atmospheric</a:t>
            </a:r>
          </a:p>
          <a:p>
            <a:pPr>
              <a:buFont typeface="Wingdings 2" pitchFamily="18" charset="2"/>
              <a:buNone/>
            </a:pPr>
            <a:r>
              <a:rPr lang="fr-CA" sz="2400" smtClean="0"/>
              <a:t>	</a:t>
            </a:r>
          </a:p>
          <a:p>
            <a:pPr>
              <a:buFont typeface="Wingdings 2" pitchFamily="18" charset="2"/>
              <a:buNone/>
            </a:pPr>
            <a:endParaRPr lang="fr-CA" sz="2400" smtClean="0"/>
          </a:p>
          <a:p>
            <a:pPr>
              <a:buFont typeface="Wingdings 2" pitchFamily="18" charset="2"/>
              <a:buNone/>
            </a:pPr>
            <a:r>
              <a:rPr lang="fr-CA" sz="2400" smtClean="0">
                <a:sym typeface="Symbol" pitchFamily="18" charset="2"/>
              </a:rPr>
              <a:t> </a:t>
            </a:r>
            <a:r>
              <a:rPr lang="fr-CA" sz="2400" smtClean="0"/>
              <a:t>Main "application" of SWDs: basic research</a:t>
            </a:r>
          </a:p>
          <a:p>
            <a:pPr>
              <a:buFont typeface="Wingdings 2" pitchFamily="18" charset="2"/>
              <a:buNone/>
            </a:pPr>
            <a:r>
              <a:rPr lang="fr-CA" sz="2400" smtClean="0"/>
              <a:t>		parametric study of HF plasmas</a:t>
            </a:r>
            <a:endParaRPr lang="fr-CA" smtClean="0"/>
          </a:p>
        </p:txBody>
      </p:sp>
      <p:sp>
        <p:nvSpPr>
          <p:cNvPr id="4" name="Espace réservé du numéro de diapositive 3"/>
          <p:cNvSpPr>
            <a:spLocks noGrp="1"/>
          </p:cNvSpPr>
          <p:nvPr>
            <p:ph type="sldNum" sz="quarter" idx="12"/>
          </p:nvPr>
        </p:nvSpPr>
        <p:spPr/>
        <p:txBody>
          <a:bodyPr/>
          <a:lstStyle/>
          <a:p>
            <a:pPr>
              <a:defRPr/>
            </a:pPr>
            <a:fld id="{0BCB1397-C24C-43A5-AAE6-BC6388FA9AA5}" type="slidenum">
              <a:rPr lang="fr-CA" smtClean="0"/>
              <a:pPr>
                <a:defRPr/>
              </a:pPr>
              <a:t>8</a:t>
            </a:fld>
            <a:endParaRPr lang="fr-C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CA" dirty="0" err="1" smtClean="0"/>
              <a:t>Modelling</a:t>
            </a:r>
            <a:r>
              <a:rPr lang="fr-CA" dirty="0" smtClean="0"/>
              <a:t> HF plasmas</a:t>
            </a:r>
            <a:endParaRPr lang="fr-CA" dirty="0"/>
          </a:p>
        </p:txBody>
      </p:sp>
      <p:sp>
        <p:nvSpPr>
          <p:cNvPr id="1030" name="Espace réservé du contenu 2"/>
          <p:cNvSpPr>
            <a:spLocks noGrp="1"/>
          </p:cNvSpPr>
          <p:nvPr>
            <p:ph idx="1"/>
          </p:nvPr>
        </p:nvSpPr>
        <p:spPr/>
        <p:txBody>
          <a:bodyPr/>
          <a:lstStyle/>
          <a:p>
            <a:pPr>
              <a:spcBef>
                <a:spcPct val="0"/>
              </a:spcBef>
              <a:buFont typeface="Wingdings 2" pitchFamily="18" charset="2"/>
              <a:buNone/>
            </a:pPr>
            <a:r>
              <a:rPr lang="fr-CA" smtClean="0"/>
              <a:t>A novel parameter to describe HF discharges:</a:t>
            </a:r>
          </a:p>
          <a:p>
            <a:pPr>
              <a:spcBef>
                <a:spcPct val="0"/>
              </a:spcBef>
              <a:buFont typeface="Wingdings 2" pitchFamily="18" charset="2"/>
              <a:buNone/>
            </a:pPr>
            <a:r>
              <a:rPr lang="fr-CA" smtClean="0"/>
              <a:t>		</a:t>
            </a:r>
            <a:r>
              <a:rPr lang="fr-CA" sz="2400" smtClean="0"/>
              <a:t>power absorbed per electron</a:t>
            </a:r>
          </a:p>
          <a:p>
            <a:pPr>
              <a:spcBef>
                <a:spcPct val="0"/>
              </a:spcBef>
              <a:buFont typeface="Wingdings 2" pitchFamily="18" charset="2"/>
              <a:buNone/>
            </a:pPr>
            <a:endParaRPr lang="fr-CA" sz="2400" smtClean="0"/>
          </a:p>
          <a:p>
            <a:pPr>
              <a:spcBef>
                <a:spcPct val="0"/>
              </a:spcBef>
              <a:buFont typeface="Wingdings 2" pitchFamily="18" charset="2"/>
              <a:buNone/>
            </a:pPr>
            <a:endParaRPr lang="fr-CA" sz="2400" smtClean="0"/>
          </a:p>
          <a:p>
            <a:pPr>
              <a:spcBef>
                <a:spcPct val="0"/>
              </a:spcBef>
              <a:buFont typeface="Wingdings 2" pitchFamily="18" charset="2"/>
              <a:buNone/>
            </a:pPr>
            <a:endParaRPr lang="fr-CA" sz="2400" smtClean="0"/>
          </a:p>
          <a:p>
            <a:pPr>
              <a:spcBef>
                <a:spcPct val="0"/>
              </a:spcBef>
              <a:buFont typeface="Wingdings 2" pitchFamily="18" charset="2"/>
              <a:buNone/>
            </a:pPr>
            <a:endParaRPr lang="fr-CA" sz="2400" smtClean="0"/>
          </a:p>
          <a:p>
            <a:pPr>
              <a:spcBef>
                <a:spcPct val="0"/>
              </a:spcBef>
              <a:buFont typeface="Wingdings 2" pitchFamily="18" charset="2"/>
              <a:buNone/>
            </a:pPr>
            <a:endParaRPr lang="fr-CA" sz="2400" smtClean="0"/>
          </a:p>
          <a:p>
            <a:pPr>
              <a:spcBef>
                <a:spcPct val="0"/>
              </a:spcBef>
              <a:buFont typeface="Wingdings 2" pitchFamily="18" charset="2"/>
              <a:buNone/>
            </a:pPr>
            <a:r>
              <a:rPr lang="fr-CA" sz="2000" smtClean="0"/>
              <a:t>Power taken from the HF field by </a:t>
            </a:r>
          </a:p>
          <a:p>
            <a:pPr>
              <a:spcBef>
                <a:spcPct val="0"/>
              </a:spcBef>
              <a:buFont typeface="Wingdings 2" pitchFamily="18" charset="2"/>
              <a:buNone/>
            </a:pPr>
            <a:r>
              <a:rPr lang="fr-CA" sz="2000" smtClean="0"/>
              <a:t>electrons and tranferred to heavy particles </a:t>
            </a:r>
          </a:p>
          <a:p>
            <a:pPr>
              <a:spcBef>
                <a:spcPct val="0"/>
              </a:spcBef>
              <a:buFont typeface="Wingdings 2" pitchFamily="18" charset="2"/>
              <a:buNone/>
            </a:pPr>
            <a:r>
              <a:rPr lang="fr-CA" sz="2000" smtClean="0">
                <a:sym typeface="Symbol" pitchFamily="18" charset="2"/>
              </a:rPr>
              <a:t> under steady state</a:t>
            </a:r>
            <a:r>
              <a:rPr lang="fr-CA" sz="2400" smtClean="0">
                <a:sym typeface="Symbol" pitchFamily="18" charset="2"/>
              </a:rPr>
              <a:t>:</a:t>
            </a:r>
            <a:endParaRPr lang="fr-CA" sz="2400" smtClean="0"/>
          </a:p>
          <a:p>
            <a:pPr>
              <a:spcBef>
                <a:spcPct val="0"/>
              </a:spcBef>
              <a:buFont typeface="Wingdings 2" pitchFamily="18" charset="2"/>
              <a:buNone/>
            </a:pPr>
            <a:endParaRPr lang="fr-CA" smtClean="0"/>
          </a:p>
        </p:txBody>
      </p:sp>
      <p:sp>
        <p:nvSpPr>
          <p:cNvPr id="4" name="Espace réservé du numéro de diapositive 3"/>
          <p:cNvSpPr>
            <a:spLocks noGrp="1"/>
          </p:cNvSpPr>
          <p:nvPr>
            <p:ph type="sldNum" sz="quarter" idx="12"/>
          </p:nvPr>
        </p:nvSpPr>
        <p:spPr/>
        <p:txBody>
          <a:bodyPr/>
          <a:lstStyle/>
          <a:p>
            <a:pPr>
              <a:defRPr/>
            </a:pPr>
            <a:fld id="{A68BF5D4-2583-427C-962D-98249F56C44A}" type="slidenum">
              <a:rPr lang="fr-CA" smtClean="0"/>
              <a:pPr>
                <a:defRPr/>
              </a:pPr>
              <a:t>9</a:t>
            </a:fld>
            <a:endParaRPr lang="fr-CA" dirty="0"/>
          </a:p>
        </p:txBody>
      </p:sp>
      <p:graphicFrame>
        <p:nvGraphicFramePr>
          <p:cNvPr id="1026" name="Object 2"/>
          <p:cNvGraphicFramePr>
            <a:graphicFrameLocks noChangeAspect="1"/>
          </p:cNvGraphicFramePr>
          <p:nvPr/>
        </p:nvGraphicFramePr>
        <p:xfrm>
          <a:off x="1042988" y="2781300"/>
          <a:ext cx="2324100" cy="593725"/>
        </p:xfrm>
        <a:graphic>
          <a:graphicData uri="http://schemas.openxmlformats.org/presentationml/2006/ole">
            <p:oleObj spid="_x0000_s1026" name="Equation" r:id="rId3" imgW="1790640" imgH="457200" progId="">
              <p:embed/>
            </p:oleObj>
          </a:graphicData>
        </a:graphic>
      </p:graphicFrame>
      <p:graphicFrame>
        <p:nvGraphicFramePr>
          <p:cNvPr id="1027" name="Object 9"/>
          <p:cNvGraphicFramePr>
            <a:graphicFrameLocks noChangeAspect="1"/>
          </p:cNvGraphicFramePr>
          <p:nvPr/>
        </p:nvGraphicFramePr>
        <p:xfrm>
          <a:off x="3001963" y="4999038"/>
          <a:ext cx="965200" cy="298450"/>
        </p:xfrm>
        <a:graphic>
          <a:graphicData uri="http://schemas.openxmlformats.org/presentationml/2006/ole">
            <p:oleObj spid="_x0000_s1027" name="Equation" r:id="rId4" imgW="736560" imgH="228600" progId="">
              <p:embed/>
            </p:oleObj>
          </a:graphicData>
        </a:graphic>
      </p:graphicFrame>
      <p:graphicFrame>
        <p:nvGraphicFramePr>
          <p:cNvPr id="1028" name="Object 10"/>
          <p:cNvGraphicFramePr>
            <a:graphicFrameLocks noChangeAspect="1"/>
          </p:cNvGraphicFramePr>
          <p:nvPr/>
        </p:nvGraphicFramePr>
        <p:xfrm>
          <a:off x="468313" y="3500438"/>
          <a:ext cx="4729162" cy="561975"/>
        </p:xfrm>
        <a:graphic>
          <a:graphicData uri="http://schemas.openxmlformats.org/presentationml/2006/ole">
            <p:oleObj spid="_x0000_s1028" name="Equation" r:id="rId5" imgW="3632040" imgH="431640" progId="">
              <p:embed/>
            </p:oleObj>
          </a:graphicData>
        </a:graphic>
      </p:graphicFrame>
      <p:pic>
        <p:nvPicPr>
          <p:cNvPr id="1032" name="Picture 9"/>
          <p:cNvPicPr>
            <a:picLocks noChangeAspect="1" noChangeArrowheads="1"/>
          </p:cNvPicPr>
          <p:nvPr/>
        </p:nvPicPr>
        <p:blipFill>
          <a:blip r:embed="rId6" cstate="print"/>
          <a:srcRect/>
          <a:stretch>
            <a:fillRect/>
          </a:stretch>
        </p:blipFill>
        <p:spPr bwMode="auto">
          <a:xfrm>
            <a:off x="5292725" y="2555875"/>
            <a:ext cx="3671888" cy="2878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840</TotalTime>
  <Words>961</Words>
  <Application>Microsoft Office PowerPoint</Application>
  <PresentationFormat>On-screen Show (4:3)</PresentationFormat>
  <Paragraphs>369</Paragraphs>
  <Slides>40</Slides>
  <Notes>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40</vt:i4>
      </vt:variant>
    </vt:vector>
  </HeadingPairs>
  <TitlesOfParts>
    <vt:vector size="43" baseType="lpstr">
      <vt:lpstr>Apex</vt:lpstr>
      <vt:lpstr>Equation</vt:lpstr>
      <vt:lpstr>Graph</vt:lpstr>
      <vt:lpstr>Université de Montréal</vt:lpstr>
      <vt:lpstr>Turning basic research results into applications </vt:lpstr>
      <vt:lpstr>Outline</vt:lpstr>
      <vt:lpstr>RF and microwave plasma sources</vt:lpstr>
      <vt:lpstr>RF and microwave plasma sources (outline)</vt:lpstr>
      <vt:lpstr>RF and microwave plasma sources</vt:lpstr>
      <vt:lpstr>HF plasma sources</vt:lpstr>
      <vt:lpstr>HF plasma sources</vt:lpstr>
      <vt:lpstr>Modelling HF plasmas</vt:lpstr>
      <vt:lpstr>Modelling HF plasmas</vt:lpstr>
      <vt:lpstr>HF plasma sources</vt:lpstr>
      <vt:lpstr>HF plasma sources</vt:lpstr>
      <vt:lpstr>HF plasma sources</vt:lpstr>
      <vt:lpstr>HF plasma sources</vt:lpstr>
      <vt:lpstr>HF plasma sources</vt:lpstr>
      <vt:lpstr>HF plasma sources</vt:lpstr>
      <vt:lpstr>HF plasma sources</vt:lpstr>
      <vt:lpstr>Outline</vt:lpstr>
      <vt:lpstr>Abatement of PFCs</vt:lpstr>
      <vt:lpstr>Abatement of PFCs</vt:lpstr>
      <vt:lpstr>Abatement of PFCs</vt:lpstr>
      <vt:lpstr>Abatement of PFCs</vt:lpstr>
      <vt:lpstr>Abatement of PFCs</vt:lpstr>
      <vt:lpstr>Abatement of PFCs</vt:lpstr>
      <vt:lpstr>Outline</vt:lpstr>
      <vt:lpstr>Plasma sterilization of medical devices (MDs)</vt:lpstr>
      <vt:lpstr>Plasma sterilization</vt:lpstr>
      <vt:lpstr>Plasma sterilization</vt:lpstr>
      <vt:lpstr>Plasma sterilization</vt:lpstr>
      <vt:lpstr>Plasma sterilization</vt:lpstr>
      <vt:lpstr>Plasma sterilization</vt:lpstr>
      <vt:lpstr>Plasma sterilization</vt:lpstr>
      <vt:lpstr>Plasma sterilization</vt:lpstr>
      <vt:lpstr>Plasma sterilization</vt:lpstr>
      <vt:lpstr>Plasma sterilization</vt:lpstr>
      <vt:lpstr>Outline</vt:lpstr>
      <vt:lpstr>Additional comments</vt:lpstr>
      <vt:lpstr>Additional comments</vt:lpstr>
      <vt:lpstr>Additional comments</vt:lpstr>
      <vt:lpstr>Thank you for your attention</vt:lpstr>
    </vt:vector>
  </TitlesOfParts>
  <Company>Universite de Montreal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Danielle</dc:creator>
  <cp:lastModifiedBy>Cristina</cp:lastModifiedBy>
  <cp:revision>80</cp:revision>
  <dcterms:created xsi:type="dcterms:W3CDTF">2011-03-10T16:20:00Z</dcterms:created>
  <dcterms:modified xsi:type="dcterms:W3CDTF">2011-03-30T06:47:15Z</dcterms:modified>
</cp:coreProperties>
</file>