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56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ea\Desktop\histogra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ERN\CONTRACTE_2012_2014\ISAB\EVALUARI%20ISAB_2011\ANUL%202011_Evaluare%202012_2014\CENTRALIZAT_FINAL\RO-CERN_Resources_2009-2014_ISAB_2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tx1"/>
          </a:solidFill>
        </a:ln>
      </c:spPr>
    </c:sideWall>
    <c:backWall>
      <c:thickness val="0"/>
      <c:spPr>
        <a:ln>
          <a:solidFill>
            <a:schemeClr val="tx1"/>
          </a:solidFill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2010</c:v>
          </c:tx>
          <c:invertIfNegative val="0"/>
          <c:cat>
            <c:strRef>
              <c:f>Sheet1!$C$5:$C$9</c:f>
              <c:strCache>
                <c:ptCount val="5"/>
                <c:pt idx="0">
                  <c:v>Brevete obtinute</c:v>
                </c:pt>
                <c:pt idx="1">
                  <c:v>Regim partajat</c:v>
                </c:pt>
                <c:pt idx="2">
                  <c:v>Tehnologii, baze de date </c:v>
                </c:pt>
                <c:pt idx="3">
                  <c:v>Articole ISI</c:v>
                </c:pt>
                <c:pt idx="4">
                  <c:v>Comunicari la conferinte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38</c:v>
                </c:pt>
                <c:pt idx="4">
                  <c:v>108</c:v>
                </c:pt>
              </c:numCache>
            </c:numRef>
          </c:val>
        </c:ser>
        <c:ser>
          <c:idx val="1"/>
          <c:order val="1"/>
          <c:tx>
            <c:v>2011</c:v>
          </c:tx>
          <c:invertIfNegative val="0"/>
          <c:cat>
            <c:strRef>
              <c:f>Sheet1!$C$5:$C$9</c:f>
              <c:strCache>
                <c:ptCount val="5"/>
                <c:pt idx="0">
                  <c:v>Brevete obtinute</c:v>
                </c:pt>
                <c:pt idx="1">
                  <c:v>Regim partajat</c:v>
                </c:pt>
                <c:pt idx="2">
                  <c:v>Tehnologii, baze de date </c:v>
                </c:pt>
                <c:pt idx="3">
                  <c:v>Articole ISI</c:v>
                </c:pt>
                <c:pt idx="4">
                  <c:v>Comunicari la conferinte</c:v>
                </c:pt>
              </c:strCache>
            </c:strRef>
          </c:cat>
          <c:val>
            <c:numRef>
              <c:f>Sheet1!$E$5:$E$9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13</c:v>
                </c:pt>
                <c:pt idx="3">
                  <c:v>105</c:v>
                </c:pt>
                <c:pt idx="4">
                  <c:v>166</c:v>
                </c:pt>
              </c:numCache>
            </c:numRef>
          </c:val>
        </c:ser>
        <c:ser>
          <c:idx val="2"/>
          <c:order val="2"/>
          <c:tx>
            <c:v>2012</c:v>
          </c:tx>
          <c:invertIfNegative val="0"/>
          <c:cat>
            <c:strRef>
              <c:f>Sheet1!$C$5:$C$9</c:f>
              <c:strCache>
                <c:ptCount val="5"/>
                <c:pt idx="0">
                  <c:v>Brevete obtinute</c:v>
                </c:pt>
                <c:pt idx="1">
                  <c:v>Regim partajat</c:v>
                </c:pt>
                <c:pt idx="2">
                  <c:v>Tehnologii, baze de date </c:v>
                </c:pt>
                <c:pt idx="3">
                  <c:v>Articole ISI</c:v>
                </c:pt>
                <c:pt idx="4">
                  <c:v>Comunicari la conferinte</c:v>
                </c:pt>
              </c:strCache>
            </c:strRef>
          </c:cat>
          <c:val>
            <c:numRef>
              <c:f>Sheet1!$F$5:$F$9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231</c:v>
                </c:pt>
                <c:pt idx="4">
                  <c:v>183</c:v>
                </c:pt>
              </c:numCache>
            </c:numRef>
          </c:val>
        </c:ser>
        <c:ser>
          <c:idx val="3"/>
          <c:order val="3"/>
          <c:tx>
            <c:v>2013</c:v>
          </c:tx>
          <c:invertIfNegative val="0"/>
          <c:cat>
            <c:strRef>
              <c:f>Sheet1!$C$5:$C$9</c:f>
              <c:strCache>
                <c:ptCount val="5"/>
                <c:pt idx="0">
                  <c:v>Brevete obtinute</c:v>
                </c:pt>
                <c:pt idx="1">
                  <c:v>Regim partajat</c:v>
                </c:pt>
                <c:pt idx="2">
                  <c:v>Tehnologii, baze de date </c:v>
                </c:pt>
                <c:pt idx="3">
                  <c:v>Articole ISI</c:v>
                </c:pt>
                <c:pt idx="4">
                  <c:v>Comunicari la conferinte</c:v>
                </c:pt>
              </c:strCache>
            </c:strRef>
          </c:cat>
          <c:val>
            <c:numRef>
              <c:f>Sheet1!$G$5:$G$9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13</c:v>
                </c:pt>
                <c:pt idx="3">
                  <c:v>220</c:v>
                </c:pt>
                <c:pt idx="4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76800000"/>
        <c:axId val="76801536"/>
        <c:axId val="0"/>
      </c:bar3DChart>
      <c:catAx>
        <c:axId val="76800000"/>
        <c:scaling>
          <c:orientation val="maxMin"/>
        </c:scaling>
        <c:delete val="0"/>
        <c:axPos val="l"/>
        <c:majorTickMark val="none"/>
        <c:minorTickMark val="none"/>
        <c:tickLblPos val="nextTo"/>
        <c:crossAx val="76801536"/>
        <c:crosses val="autoZero"/>
        <c:auto val="1"/>
        <c:lblAlgn val="ctr"/>
        <c:lblOffset val="100"/>
        <c:noMultiLvlLbl val="0"/>
      </c:catAx>
      <c:valAx>
        <c:axId val="76801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6800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bg1">
              <a:lumMod val="65000"/>
            </a:schemeClr>
          </a:solidFill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12304072157874901"/>
          <c:y val="9.7040284353093711E-2"/>
          <c:w val="0.75551407263958592"/>
          <c:h val="0.7914801872130941"/>
        </c:manualLayout>
      </c:layout>
      <c:bar3DChart>
        <c:barDir val="bar"/>
        <c:grouping val="clustered"/>
        <c:varyColors val="0"/>
        <c:ser>
          <c:idx val="0"/>
          <c:order val="0"/>
          <c:tx>
            <c:v>2009-2011</c:v>
          </c:tx>
          <c:invertIfNegative val="0"/>
          <c:cat>
            <c:strRef>
              <c:f>grafice!$O$8:$O$15</c:f>
              <c:strCache>
                <c:ptCount val="8"/>
                <c:pt idx="0">
                  <c:v>ALICE IFIN</c:v>
                </c:pt>
                <c:pt idx="1">
                  <c:v>ALICE ISS</c:v>
                </c:pt>
                <c:pt idx="2">
                  <c:v>ATLAS</c:v>
                </c:pt>
                <c:pt idx="3">
                  <c:v>LHCb</c:v>
                </c:pt>
                <c:pt idx="4">
                  <c:v>LCG</c:v>
                </c:pt>
                <c:pt idx="5">
                  <c:v>DIRAC </c:v>
                </c:pt>
                <c:pt idx="6">
                  <c:v>ISOLDE </c:v>
                </c:pt>
                <c:pt idx="7">
                  <c:v>n_TOF</c:v>
                </c:pt>
              </c:strCache>
            </c:strRef>
          </c:cat>
          <c:val>
            <c:numRef>
              <c:f>grafice!$P$8:$P$15</c:f>
              <c:numCache>
                <c:formatCode>#,##0</c:formatCode>
                <c:ptCount val="8"/>
                <c:pt idx="0">
                  <c:v>4082610.61</c:v>
                </c:pt>
                <c:pt idx="1">
                  <c:v>1761328.47</c:v>
                </c:pt>
                <c:pt idx="2">
                  <c:v>4279365.88</c:v>
                </c:pt>
                <c:pt idx="3">
                  <c:v>1802543</c:v>
                </c:pt>
                <c:pt idx="4">
                  <c:v>4357900</c:v>
                </c:pt>
                <c:pt idx="5">
                  <c:v>1508430.67</c:v>
                </c:pt>
                <c:pt idx="6">
                  <c:v>1989490.44</c:v>
                </c:pt>
                <c:pt idx="7">
                  <c:v>288185.25</c:v>
                </c:pt>
              </c:numCache>
            </c:numRef>
          </c:val>
        </c:ser>
        <c:ser>
          <c:idx val="1"/>
          <c:order val="1"/>
          <c:tx>
            <c:v>2012-2014</c:v>
          </c:tx>
          <c:invertIfNegative val="0"/>
          <c:cat>
            <c:strRef>
              <c:f>grafice!$O$8:$O$15</c:f>
              <c:strCache>
                <c:ptCount val="8"/>
                <c:pt idx="0">
                  <c:v>ALICE IFIN</c:v>
                </c:pt>
                <c:pt idx="1">
                  <c:v>ALICE ISS</c:v>
                </c:pt>
                <c:pt idx="2">
                  <c:v>ATLAS</c:v>
                </c:pt>
                <c:pt idx="3">
                  <c:v>LHCb</c:v>
                </c:pt>
                <c:pt idx="4">
                  <c:v>LCG</c:v>
                </c:pt>
                <c:pt idx="5">
                  <c:v>DIRAC </c:v>
                </c:pt>
                <c:pt idx="6">
                  <c:v>ISOLDE </c:v>
                </c:pt>
                <c:pt idx="7">
                  <c:v>n_TOF</c:v>
                </c:pt>
              </c:strCache>
            </c:strRef>
          </c:cat>
          <c:val>
            <c:numRef>
              <c:f>grafice!$Q$8:$Q$15</c:f>
              <c:numCache>
                <c:formatCode>#,##0</c:formatCode>
                <c:ptCount val="8"/>
                <c:pt idx="0">
                  <c:v>7217174</c:v>
                </c:pt>
                <c:pt idx="1">
                  <c:v>2865170</c:v>
                </c:pt>
                <c:pt idx="2">
                  <c:v>9602854</c:v>
                </c:pt>
                <c:pt idx="3">
                  <c:v>3741815</c:v>
                </c:pt>
                <c:pt idx="4">
                  <c:v>5464123</c:v>
                </c:pt>
                <c:pt idx="5">
                  <c:v>2293760</c:v>
                </c:pt>
                <c:pt idx="6">
                  <c:v>4328161</c:v>
                </c:pt>
                <c:pt idx="7">
                  <c:v>486943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2003840"/>
        <c:axId val="82005376"/>
        <c:axId val="0"/>
      </c:bar3DChart>
      <c:catAx>
        <c:axId val="82003840"/>
        <c:scaling>
          <c:orientation val="maxMin"/>
        </c:scaling>
        <c:delete val="0"/>
        <c:axPos val="l"/>
        <c:majorTickMark val="none"/>
        <c:minorTickMark val="none"/>
        <c:tickLblPos val="nextTo"/>
        <c:crossAx val="82005376"/>
        <c:crosses val="autoZero"/>
        <c:auto val="1"/>
        <c:lblAlgn val="ctr"/>
        <c:lblOffset val="100"/>
        <c:noMultiLvlLbl val="0"/>
      </c:catAx>
      <c:valAx>
        <c:axId val="82005376"/>
        <c:scaling>
          <c:orientation val="minMax"/>
        </c:scaling>
        <c:delete val="0"/>
        <c:axPos val="t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1"/>
        <c:majorTickMark val="none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crossAx val="8200384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74180758180104089"/>
                <c:y val="0"/>
              </c:manualLayout>
            </c:layout>
            <c:tx>
              <c:rich>
                <a:bodyPr/>
                <a:lstStyle/>
                <a:p>
                  <a:pPr>
                    <a:defRPr b="0"/>
                  </a:pPr>
                  <a:r>
                    <a:rPr lang="en-US" b="0"/>
                    <a:t>Milio</a:t>
                  </a:r>
                  <a:r>
                    <a:rPr lang="ro-RO" b="0"/>
                    <a:t>ane Lei</a:t>
                  </a:r>
                  <a:endParaRPr lang="en-US" b="0"/>
                </a:p>
              </c:rich>
            </c:tx>
          </c:dispUnitsLbl>
        </c:dispUnits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D76ED-A32D-4D31-B649-8688CF15C4C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F72691-97C9-44A7-8B75-28D21256FDBC}">
      <dgm:prSet phldrT="[Text]" custT="1"/>
      <dgm:spPr/>
      <dgm:t>
        <a:bodyPr/>
        <a:lstStyle/>
        <a:p>
          <a:r>
            <a:rPr lang="en-US" sz="1000" b="1" dirty="0" smtClean="0">
              <a:latin typeface="+mn-lt"/>
              <a:ea typeface="Calibri"/>
              <a:cs typeface="Calibri"/>
            </a:rPr>
            <a:t>Dr. </a:t>
          </a:r>
          <a:r>
            <a:rPr lang="en-US" sz="1000" b="1" dirty="0" err="1" smtClean="0">
              <a:latin typeface="+mn-lt"/>
              <a:ea typeface="Calibri"/>
              <a:cs typeface="Calibri"/>
            </a:rPr>
            <a:t>Cristinel</a:t>
          </a:r>
          <a:r>
            <a:rPr lang="en-US" sz="1000" b="1" dirty="0" smtClean="0">
              <a:latin typeface="+mn-lt"/>
              <a:ea typeface="Calibri"/>
              <a:cs typeface="Calibri"/>
            </a:rPr>
            <a:t> </a:t>
          </a:r>
          <a:r>
            <a:rPr lang="en-US" sz="1000" b="1" dirty="0" err="1" smtClean="0">
              <a:latin typeface="+mn-lt"/>
              <a:ea typeface="Calibri"/>
              <a:cs typeface="Calibri"/>
            </a:rPr>
            <a:t>Diaconu</a:t>
          </a:r>
          <a:r>
            <a:rPr lang="en-US" sz="1000" dirty="0" smtClean="0">
              <a:latin typeface="+mn-lt"/>
              <a:ea typeface="Calibri"/>
              <a:cs typeface="Calibri"/>
            </a:rPr>
            <a:t>, Chair </a:t>
          </a:r>
          <a:r>
            <a:rPr lang="en-US" sz="1000" dirty="0" err="1" smtClean="0">
              <a:latin typeface="+mn-lt"/>
              <a:ea typeface="Calibri"/>
              <a:cs typeface="Calibri"/>
            </a:rPr>
            <a:t>ISAB</a:t>
          </a:r>
          <a:r>
            <a:rPr lang="en-US" sz="1000" dirty="0" smtClean="0">
              <a:latin typeface="+mn-lt"/>
              <a:ea typeface="Calibri"/>
              <a:cs typeface="Calibri"/>
            </a:rPr>
            <a:t> </a:t>
          </a:r>
          <a:endParaRPr lang="ro-RO" sz="1000" dirty="0" smtClean="0">
            <a:latin typeface="+mn-lt"/>
            <a:ea typeface="Calibri"/>
            <a:cs typeface="Calibri"/>
          </a:endParaRPr>
        </a:p>
        <a:p>
          <a:r>
            <a:rPr lang="en-US" sz="1000" dirty="0" smtClean="0">
              <a:latin typeface="+mn-lt"/>
              <a:ea typeface="Calibri"/>
              <a:cs typeface="Calibri"/>
            </a:rPr>
            <a:t>(</a:t>
          </a:r>
          <a:r>
            <a:rPr lang="en-US" sz="1000" dirty="0" err="1" smtClean="0">
              <a:latin typeface="+mn-lt"/>
              <a:ea typeface="Calibri"/>
              <a:cs typeface="Calibri"/>
            </a:rPr>
            <a:t>CPP</a:t>
          </a:r>
          <a:r>
            <a:rPr lang="en-US" sz="1000" dirty="0" smtClean="0">
              <a:latin typeface="+mn-lt"/>
              <a:ea typeface="Calibri"/>
              <a:cs typeface="Calibri"/>
            </a:rPr>
            <a:t> Marseille, </a:t>
          </a:r>
          <a:r>
            <a:rPr lang="en-US" sz="1000" dirty="0" err="1" smtClean="0">
              <a:latin typeface="+mn-lt"/>
              <a:ea typeface="Calibri"/>
              <a:cs typeface="Calibri"/>
            </a:rPr>
            <a:t>CNRS</a:t>
          </a:r>
          <a:r>
            <a:rPr lang="en-US" sz="1000" dirty="0" smtClean="0">
              <a:latin typeface="+mn-lt"/>
              <a:ea typeface="Calibri"/>
              <a:cs typeface="Calibri"/>
            </a:rPr>
            <a:t>, </a:t>
          </a:r>
          <a:r>
            <a:rPr lang="en-US" sz="1000" dirty="0" err="1" smtClean="0">
              <a:latin typeface="+mn-lt"/>
              <a:ea typeface="Calibri"/>
              <a:cs typeface="Calibri"/>
            </a:rPr>
            <a:t>Franta</a:t>
          </a:r>
          <a:r>
            <a:rPr lang="en-US" sz="1000" dirty="0" smtClean="0">
              <a:latin typeface="+mn-lt"/>
              <a:ea typeface="Calibri"/>
              <a:cs typeface="Calibri"/>
            </a:rPr>
            <a:t>)</a:t>
          </a:r>
          <a:endParaRPr lang="en-US" sz="1000" dirty="0">
            <a:latin typeface="+mn-lt"/>
          </a:endParaRPr>
        </a:p>
      </dgm:t>
    </dgm:pt>
    <dgm:pt modelId="{33BFA477-EE72-4CD6-85BF-2140AAF4A3C7}" type="parTrans" cxnId="{037ACA6C-4DF2-485D-804B-1C980BC388AB}">
      <dgm:prSet/>
      <dgm:spPr/>
      <dgm:t>
        <a:bodyPr/>
        <a:lstStyle/>
        <a:p>
          <a:endParaRPr lang="en-US"/>
        </a:p>
      </dgm:t>
    </dgm:pt>
    <dgm:pt modelId="{353F7C56-A027-4818-B07D-8DDA8868C517}" type="sibTrans" cxnId="{037ACA6C-4DF2-485D-804B-1C980BC388AB}">
      <dgm:prSet/>
      <dgm:spPr/>
      <dgm:t>
        <a:bodyPr/>
        <a:lstStyle/>
        <a:p>
          <a:endParaRPr lang="en-US"/>
        </a:p>
      </dgm:t>
    </dgm:pt>
    <dgm:pt modelId="{1ACAD55F-ACDA-413C-BE87-411EF970A7CA}">
      <dgm:prSet phldrT="[Text]" custT="1"/>
      <dgm:spPr/>
      <dgm:t>
        <a:bodyPr/>
        <a:lstStyle/>
        <a:p>
          <a:r>
            <a:rPr lang="en-US" sz="1000" b="1" dirty="0" smtClean="0">
              <a:latin typeface="+mn-lt"/>
              <a:ea typeface="Calibri"/>
              <a:cs typeface="Calibri"/>
            </a:rPr>
            <a:t>Prof. John Harris</a:t>
          </a:r>
          <a:endParaRPr lang="ro-RO" sz="1000" b="1" dirty="0" smtClean="0">
            <a:latin typeface="+mn-lt"/>
            <a:ea typeface="Calibri"/>
            <a:cs typeface="Calibri"/>
          </a:endParaRPr>
        </a:p>
        <a:p>
          <a:r>
            <a:rPr lang="en-US" sz="1000" dirty="0" smtClean="0">
              <a:latin typeface="+mn-lt"/>
              <a:ea typeface="Calibri"/>
              <a:cs typeface="Calibri"/>
            </a:rPr>
            <a:t>(Univ. Yale, USA)</a:t>
          </a:r>
          <a:endParaRPr lang="en-US" sz="1000" dirty="0">
            <a:latin typeface="+mn-lt"/>
          </a:endParaRPr>
        </a:p>
      </dgm:t>
    </dgm:pt>
    <dgm:pt modelId="{A9BEA8BC-C102-4D48-A4C1-5D85E5582C7F}" type="parTrans" cxnId="{7DD4B138-76CC-4332-B599-69BC3AF84A49}">
      <dgm:prSet/>
      <dgm:spPr/>
      <dgm:t>
        <a:bodyPr/>
        <a:lstStyle/>
        <a:p>
          <a:endParaRPr lang="en-US"/>
        </a:p>
      </dgm:t>
    </dgm:pt>
    <dgm:pt modelId="{37414B5E-B42F-4782-A62A-8982D0106191}" type="sibTrans" cxnId="{7DD4B138-76CC-4332-B599-69BC3AF84A49}">
      <dgm:prSet/>
      <dgm:spPr/>
      <dgm:t>
        <a:bodyPr/>
        <a:lstStyle/>
        <a:p>
          <a:endParaRPr lang="en-US"/>
        </a:p>
      </dgm:t>
    </dgm:pt>
    <dgm:pt modelId="{EC72FE3F-2A04-474C-A917-C016A5F3967F}">
      <dgm:prSet phldrT="[Text]" custT="1"/>
      <dgm:spPr/>
      <dgm:t>
        <a:bodyPr/>
        <a:lstStyle/>
        <a:p>
          <a:r>
            <a:rPr lang="en-US" sz="1000" b="1" dirty="0" smtClean="0">
              <a:latin typeface="+mn-lt"/>
              <a:ea typeface="Calibri"/>
              <a:cs typeface="Calibri"/>
            </a:rPr>
            <a:t>Dr. Philippe Bloch</a:t>
          </a:r>
          <a:r>
            <a:rPr lang="en-US" sz="1000" dirty="0" smtClean="0">
              <a:latin typeface="+mn-lt"/>
              <a:ea typeface="Calibri"/>
              <a:cs typeface="Calibri"/>
            </a:rPr>
            <a:t> </a:t>
          </a:r>
          <a:endParaRPr lang="ro-RO" sz="1000" dirty="0" smtClean="0">
            <a:latin typeface="+mn-lt"/>
            <a:ea typeface="Calibri"/>
            <a:cs typeface="Calibri"/>
          </a:endParaRPr>
        </a:p>
        <a:p>
          <a:r>
            <a:rPr lang="en-US" sz="1000" dirty="0" smtClean="0">
              <a:latin typeface="+mn-lt"/>
              <a:ea typeface="Calibri"/>
              <a:cs typeface="Calibri"/>
            </a:rPr>
            <a:t>(CERN , </a:t>
          </a:r>
          <a:r>
            <a:rPr lang="en-US" sz="1000" dirty="0" err="1" smtClean="0">
              <a:latin typeface="+mn-lt"/>
              <a:ea typeface="Calibri"/>
              <a:cs typeface="Calibri"/>
            </a:rPr>
            <a:t>Elvetia</a:t>
          </a:r>
          <a:r>
            <a:rPr lang="en-US" sz="1000" dirty="0" smtClean="0">
              <a:latin typeface="+mn-lt"/>
              <a:ea typeface="Calibri"/>
              <a:cs typeface="Calibri"/>
            </a:rPr>
            <a:t>)</a:t>
          </a:r>
          <a:endParaRPr lang="en-US" sz="1000" dirty="0">
            <a:latin typeface="+mn-lt"/>
          </a:endParaRPr>
        </a:p>
      </dgm:t>
    </dgm:pt>
    <dgm:pt modelId="{D8918771-ABBC-4286-9150-282124620384}" type="parTrans" cxnId="{8F52A002-FA4F-49BD-B7A4-622987037D6F}">
      <dgm:prSet/>
      <dgm:spPr/>
      <dgm:t>
        <a:bodyPr/>
        <a:lstStyle/>
        <a:p>
          <a:endParaRPr lang="en-US"/>
        </a:p>
      </dgm:t>
    </dgm:pt>
    <dgm:pt modelId="{36D2E1D7-6259-44FB-8FB1-F21786A7C99D}" type="sibTrans" cxnId="{8F52A002-FA4F-49BD-B7A4-622987037D6F}">
      <dgm:prSet/>
      <dgm:spPr/>
      <dgm:t>
        <a:bodyPr/>
        <a:lstStyle/>
        <a:p>
          <a:endParaRPr lang="en-US"/>
        </a:p>
      </dgm:t>
    </dgm:pt>
    <dgm:pt modelId="{A66C7DAB-D7C2-4641-B3BB-9C126C1A4495}">
      <dgm:prSet phldrT="[Text]" custT="1"/>
      <dgm:spPr/>
      <dgm:t>
        <a:bodyPr/>
        <a:lstStyle/>
        <a:p>
          <a:r>
            <a:rPr lang="en-US" sz="1000" b="1" dirty="0" smtClean="0">
              <a:latin typeface="+mn-lt"/>
              <a:ea typeface="Calibri"/>
              <a:cs typeface="Calibri"/>
            </a:rPr>
            <a:t>Dr. </a:t>
          </a:r>
          <a:r>
            <a:rPr lang="en-US" sz="1000" b="1" dirty="0" err="1" smtClean="0">
              <a:latin typeface="+mn-lt"/>
              <a:ea typeface="Calibri"/>
              <a:cs typeface="Calibri"/>
            </a:rPr>
            <a:t>Eckhard</a:t>
          </a:r>
          <a:r>
            <a:rPr lang="en-US" sz="1000" b="1" dirty="0" smtClean="0">
              <a:latin typeface="+mn-lt"/>
              <a:ea typeface="Calibri"/>
              <a:cs typeface="Calibri"/>
            </a:rPr>
            <a:t> </a:t>
          </a:r>
          <a:r>
            <a:rPr lang="en-US" sz="1000" b="1" dirty="0" err="1" smtClean="0">
              <a:latin typeface="+mn-lt"/>
              <a:ea typeface="Calibri"/>
              <a:cs typeface="Calibri"/>
            </a:rPr>
            <a:t>Elsen</a:t>
          </a:r>
          <a:r>
            <a:rPr lang="en-US" sz="1000" dirty="0" smtClean="0">
              <a:latin typeface="+mn-lt"/>
              <a:ea typeface="Calibri"/>
              <a:cs typeface="Calibri"/>
            </a:rPr>
            <a:t> </a:t>
          </a:r>
          <a:endParaRPr lang="ro-RO" sz="1000" dirty="0" smtClean="0">
            <a:latin typeface="+mn-lt"/>
            <a:ea typeface="Calibri"/>
            <a:cs typeface="Calibri"/>
          </a:endParaRPr>
        </a:p>
        <a:p>
          <a:r>
            <a:rPr lang="en-US" sz="1000" dirty="0" smtClean="0">
              <a:latin typeface="+mn-lt"/>
              <a:ea typeface="Calibri"/>
              <a:cs typeface="Calibri"/>
            </a:rPr>
            <a:t>(</a:t>
          </a:r>
          <a:r>
            <a:rPr lang="en-US" sz="1000" dirty="0" err="1" smtClean="0">
              <a:latin typeface="+mn-lt"/>
              <a:ea typeface="Calibri"/>
              <a:cs typeface="Calibri"/>
            </a:rPr>
            <a:t>DESY</a:t>
          </a:r>
          <a:r>
            <a:rPr lang="en-US" sz="1000" dirty="0" smtClean="0">
              <a:latin typeface="+mn-lt"/>
              <a:ea typeface="Calibri"/>
              <a:cs typeface="Calibri"/>
            </a:rPr>
            <a:t>, Germania)</a:t>
          </a:r>
          <a:endParaRPr lang="en-US" sz="1000" dirty="0">
            <a:latin typeface="+mn-lt"/>
          </a:endParaRPr>
        </a:p>
      </dgm:t>
    </dgm:pt>
    <dgm:pt modelId="{77B06C8C-FD6F-4BA3-ACC7-6B7771F85944}" type="parTrans" cxnId="{04CB4286-55C8-4BE6-9EFD-7DFA5FB45811}">
      <dgm:prSet/>
      <dgm:spPr/>
      <dgm:t>
        <a:bodyPr/>
        <a:lstStyle/>
        <a:p>
          <a:endParaRPr lang="en-US"/>
        </a:p>
      </dgm:t>
    </dgm:pt>
    <dgm:pt modelId="{03C8D3B0-955E-4D37-863C-F4B1EF92C072}" type="sibTrans" cxnId="{04CB4286-55C8-4BE6-9EFD-7DFA5FB45811}">
      <dgm:prSet/>
      <dgm:spPr/>
      <dgm:t>
        <a:bodyPr/>
        <a:lstStyle/>
        <a:p>
          <a:endParaRPr lang="en-US"/>
        </a:p>
      </dgm:t>
    </dgm:pt>
    <dgm:pt modelId="{284D7757-D4F7-4145-B9A2-C89A8BDA2FDE}">
      <dgm:prSet phldrT="[Text]" custT="1"/>
      <dgm:spPr/>
      <dgm:t>
        <a:bodyPr/>
        <a:lstStyle/>
        <a:p>
          <a:r>
            <a:rPr lang="en-US" sz="1000" b="1" dirty="0" smtClean="0">
              <a:latin typeface="+mn-lt"/>
              <a:ea typeface="Calibri"/>
              <a:cs typeface="Calibri"/>
            </a:rPr>
            <a:t>Prof. François Le </a:t>
          </a:r>
          <a:r>
            <a:rPr lang="en-US" sz="1000" b="1" dirty="0" err="1" smtClean="0">
              <a:latin typeface="+mn-lt"/>
              <a:ea typeface="Calibri"/>
              <a:cs typeface="Calibri"/>
            </a:rPr>
            <a:t>Dibe</a:t>
          </a:r>
          <a:r>
            <a:rPr lang="ro-RO" sz="1000" b="1" dirty="0" smtClean="0">
              <a:latin typeface="+mn-lt"/>
              <a:ea typeface="Calibri"/>
              <a:cs typeface="Calibri"/>
            </a:rPr>
            <a:t>r</a:t>
          </a:r>
          <a:r>
            <a:rPr lang="en-US" sz="1000" b="1" dirty="0" smtClean="0">
              <a:latin typeface="+mn-lt"/>
              <a:ea typeface="Calibri"/>
              <a:cs typeface="Calibri"/>
            </a:rPr>
            <a:t>der</a:t>
          </a:r>
          <a:r>
            <a:rPr lang="en-US" sz="1000" dirty="0" smtClean="0">
              <a:latin typeface="+mn-lt"/>
              <a:ea typeface="Calibri"/>
              <a:cs typeface="Calibri"/>
            </a:rPr>
            <a:t> </a:t>
          </a:r>
          <a:endParaRPr lang="ro-RO" sz="1000" dirty="0" smtClean="0">
            <a:latin typeface="+mn-lt"/>
            <a:ea typeface="Calibri"/>
            <a:cs typeface="Calibri"/>
          </a:endParaRPr>
        </a:p>
        <a:p>
          <a:r>
            <a:rPr lang="en-US" sz="1000" dirty="0" smtClean="0">
              <a:latin typeface="+mn-lt"/>
              <a:ea typeface="Calibri"/>
              <a:cs typeface="Calibri"/>
            </a:rPr>
            <a:t>(Univ. Paris VII, </a:t>
          </a:r>
          <a:r>
            <a:rPr lang="en-US" sz="1000" dirty="0" err="1" smtClean="0">
              <a:latin typeface="+mn-lt"/>
              <a:ea typeface="Calibri"/>
              <a:cs typeface="Calibri"/>
            </a:rPr>
            <a:t>Franta</a:t>
          </a:r>
          <a:r>
            <a:rPr lang="ro-RO" sz="1000" dirty="0" smtClean="0">
              <a:latin typeface="+mn-lt"/>
              <a:ea typeface="Calibri"/>
              <a:cs typeface="Calibri"/>
            </a:rPr>
            <a:t>)</a:t>
          </a:r>
          <a:endParaRPr lang="en-US" sz="1000" dirty="0">
            <a:latin typeface="+mn-lt"/>
          </a:endParaRPr>
        </a:p>
      </dgm:t>
    </dgm:pt>
    <dgm:pt modelId="{A294FFE7-FA80-4A9C-8FDE-A71522E9BBE9}" type="parTrans" cxnId="{8792D5A8-73F9-4E14-8D6A-34B71D15D9D5}">
      <dgm:prSet/>
      <dgm:spPr/>
      <dgm:t>
        <a:bodyPr/>
        <a:lstStyle/>
        <a:p>
          <a:endParaRPr lang="en-US"/>
        </a:p>
      </dgm:t>
    </dgm:pt>
    <dgm:pt modelId="{EFF64930-4ACD-4BB3-B050-3EA741E1B19A}" type="sibTrans" cxnId="{8792D5A8-73F9-4E14-8D6A-34B71D15D9D5}">
      <dgm:prSet/>
      <dgm:spPr/>
      <dgm:t>
        <a:bodyPr/>
        <a:lstStyle/>
        <a:p>
          <a:endParaRPr lang="en-US"/>
        </a:p>
      </dgm:t>
    </dgm:pt>
    <dgm:pt modelId="{0D9E50E6-C7BF-4E78-B5EA-AC413784413A}" type="pres">
      <dgm:prSet presAssocID="{662D76ED-A32D-4D31-B649-8688CF15C4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3D2236-DD94-4A40-9F75-550125B63D2E}" type="pres">
      <dgm:prSet presAssocID="{42F72691-97C9-44A7-8B75-28D21256FDBC}" presName="centerShape" presStyleLbl="node0" presStyleIdx="0" presStyleCnt="1" custScaleX="240382" custScaleY="132683" custLinFactNeighborX="720" custLinFactNeighborY="-8457"/>
      <dgm:spPr/>
      <dgm:t>
        <a:bodyPr/>
        <a:lstStyle/>
        <a:p>
          <a:endParaRPr lang="en-US"/>
        </a:p>
      </dgm:t>
    </dgm:pt>
    <dgm:pt modelId="{1F792743-44DF-42C5-BD9F-0B0BA59AEBF8}" type="pres">
      <dgm:prSet presAssocID="{A9BEA8BC-C102-4D48-A4C1-5D85E5582C7F}" presName="parTrans" presStyleLbl="sibTrans2D1" presStyleIdx="0" presStyleCnt="4" custScaleX="177014"/>
      <dgm:spPr/>
      <dgm:t>
        <a:bodyPr/>
        <a:lstStyle/>
        <a:p>
          <a:endParaRPr lang="en-US"/>
        </a:p>
      </dgm:t>
    </dgm:pt>
    <dgm:pt modelId="{8E86171E-637E-4CE7-AF20-81D137253361}" type="pres">
      <dgm:prSet presAssocID="{A9BEA8BC-C102-4D48-A4C1-5D85E5582C7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5DF5769-C587-429A-A146-840C33200215}" type="pres">
      <dgm:prSet presAssocID="{1ACAD55F-ACDA-413C-BE87-411EF970A7CA}" presName="node" presStyleLbl="node1" presStyleIdx="0" presStyleCnt="4" custScaleX="240382" custScaleY="132683" custRadScaleRad="314788" custRadScaleInc="162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26FCC-8B59-4813-ABC6-F589EE3C9CF8}" type="pres">
      <dgm:prSet presAssocID="{D8918771-ABBC-4286-9150-282124620384}" presName="parTrans" presStyleLbl="sibTrans2D1" presStyleIdx="1" presStyleCnt="4" custScaleX="171187"/>
      <dgm:spPr/>
      <dgm:t>
        <a:bodyPr/>
        <a:lstStyle/>
        <a:p>
          <a:endParaRPr lang="en-US"/>
        </a:p>
      </dgm:t>
    </dgm:pt>
    <dgm:pt modelId="{4C84D079-C97A-4D2C-843B-31BB63650B44}" type="pres">
      <dgm:prSet presAssocID="{D8918771-ABBC-4286-9150-28212462038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1FCA05D-3B80-47CB-A005-0061235470A7}" type="pres">
      <dgm:prSet presAssocID="{EC72FE3F-2A04-474C-A917-C016A5F3967F}" presName="node" presStyleLbl="node1" presStyleIdx="1" presStyleCnt="4" custScaleX="240382" custScaleY="132683" custRadScaleRad="301586" custRadScaleInc="5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C26F5-3BD7-4011-A0F6-FA841789302B}" type="pres">
      <dgm:prSet presAssocID="{77B06C8C-FD6F-4BA3-ACC7-6B7771F85944}" presName="parTrans" presStyleLbl="sibTrans2D1" presStyleIdx="2" presStyleCnt="4" custScaleX="170016"/>
      <dgm:spPr/>
      <dgm:t>
        <a:bodyPr/>
        <a:lstStyle/>
        <a:p>
          <a:endParaRPr lang="en-US"/>
        </a:p>
      </dgm:t>
    </dgm:pt>
    <dgm:pt modelId="{E17A07D8-141E-4E4E-BA59-7B8D504E4A77}" type="pres">
      <dgm:prSet presAssocID="{77B06C8C-FD6F-4BA3-ACC7-6B7771F8594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C913885-FC6E-46C8-9F54-E4D5F18F2467}" type="pres">
      <dgm:prSet presAssocID="{A66C7DAB-D7C2-4641-B3BB-9C126C1A4495}" presName="node" presStyleLbl="node1" presStyleIdx="2" presStyleCnt="4" custScaleX="240382" custScaleY="132683" custRadScaleRad="303340" custRadScaleInc="189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120D4-091B-4C94-B4EF-5FAC74376A52}" type="pres">
      <dgm:prSet presAssocID="{A294FFE7-FA80-4A9C-8FDE-A71522E9BBE9}" presName="parTrans" presStyleLbl="sibTrans2D1" presStyleIdx="3" presStyleCnt="4" custScaleX="159310"/>
      <dgm:spPr/>
      <dgm:t>
        <a:bodyPr/>
        <a:lstStyle/>
        <a:p>
          <a:endParaRPr lang="en-US"/>
        </a:p>
      </dgm:t>
    </dgm:pt>
    <dgm:pt modelId="{1C02F904-A1D7-4101-BA10-868F4672C71F}" type="pres">
      <dgm:prSet presAssocID="{A294FFE7-FA80-4A9C-8FDE-A71522E9BBE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C6D359E-646B-41D2-91D4-4107E1214041}" type="pres">
      <dgm:prSet presAssocID="{284D7757-D4F7-4145-B9A2-C89A8BDA2FDE}" presName="node" presStyleLbl="node1" presStyleIdx="3" presStyleCnt="4" custScaleX="240382" custScaleY="132683" custRadScaleRad="318190" custRadScaleInc="36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F20CB-8FFE-4BBF-94F7-CD6D945B7B3E}" type="presOf" srcId="{284D7757-D4F7-4145-B9A2-C89A8BDA2FDE}" destId="{FC6D359E-646B-41D2-91D4-4107E1214041}" srcOrd="0" destOrd="0" presId="urn:microsoft.com/office/officeart/2005/8/layout/radial5"/>
    <dgm:cxn modelId="{D8294CD4-AF16-4501-A4FE-8A19C4F53F04}" type="presOf" srcId="{42F72691-97C9-44A7-8B75-28D21256FDBC}" destId="{023D2236-DD94-4A40-9F75-550125B63D2E}" srcOrd="0" destOrd="0" presId="urn:microsoft.com/office/officeart/2005/8/layout/radial5"/>
    <dgm:cxn modelId="{04CB4286-55C8-4BE6-9EFD-7DFA5FB45811}" srcId="{42F72691-97C9-44A7-8B75-28D21256FDBC}" destId="{A66C7DAB-D7C2-4641-B3BB-9C126C1A4495}" srcOrd="2" destOrd="0" parTransId="{77B06C8C-FD6F-4BA3-ACC7-6B7771F85944}" sibTransId="{03C8D3B0-955E-4D37-863C-F4B1EF92C072}"/>
    <dgm:cxn modelId="{BAB8ADCD-EA25-4391-AE92-0801154C3094}" type="presOf" srcId="{77B06C8C-FD6F-4BA3-ACC7-6B7771F85944}" destId="{E17A07D8-141E-4E4E-BA59-7B8D504E4A77}" srcOrd="1" destOrd="0" presId="urn:microsoft.com/office/officeart/2005/8/layout/radial5"/>
    <dgm:cxn modelId="{F0F4DA64-6590-48D1-ADAF-D509F031E346}" type="presOf" srcId="{77B06C8C-FD6F-4BA3-ACC7-6B7771F85944}" destId="{9DCC26F5-3BD7-4011-A0F6-FA841789302B}" srcOrd="0" destOrd="0" presId="urn:microsoft.com/office/officeart/2005/8/layout/radial5"/>
    <dgm:cxn modelId="{B378F2C8-917E-4751-9D31-B24453A3E72B}" type="presOf" srcId="{A9BEA8BC-C102-4D48-A4C1-5D85E5582C7F}" destId="{8E86171E-637E-4CE7-AF20-81D137253361}" srcOrd="1" destOrd="0" presId="urn:microsoft.com/office/officeart/2005/8/layout/radial5"/>
    <dgm:cxn modelId="{FCECFD83-0BDF-4841-82C1-A29E8CAACB6C}" type="presOf" srcId="{662D76ED-A32D-4D31-B649-8688CF15C4C3}" destId="{0D9E50E6-C7BF-4E78-B5EA-AC413784413A}" srcOrd="0" destOrd="0" presId="urn:microsoft.com/office/officeart/2005/8/layout/radial5"/>
    <dgm:cxn modelId="{C77A9225-06CA-4CCA-A153-221308792169}" type="presOf" srcId="{EC72FE3F-2A04-474C-A917-C016A5F3967F}" destId="{C1FCA05D-3B80-47CB-A005-0061235470A7}" srcOrd="0" destOrd="0" presId="urn:microsoft.com/office/officeart/2005/8/layout/radial5"/>
    <dgm:cxn modelId="{779773D1-004E-4BE8-BE64-6884462EDB3C}" type="presOf" srcId="{A294FFE7-FA80-4A9C-8FDE-A71522E9BBE9}" destId="{81E120D4-091B-4C94-B4EF-5FAC74376A52}" srcOrd="0" destOrd="0" presId="urn:microsoft.com/office/officeart/2005/8/layout/radial5"/>
    <dgm:cxn modelId="{235987D4-22E7-4BDC-982E-6F85FE174E02}" type="presOf" srcId="{1ACAD55F-ACDA-413C-BE87-411EF970A7CA}" destId="{25DF5769-C587-429A-A146-840C33200215}" srcOrd="0" destOrd="0" presId="urn:microsoft.com/office/officeart/2005/8/layout/radial5"/>
    <dgm:cxn modelId="{F4FDB5CB-4A7F-463F-B569-56792FA927C1}" type="presOf" srcId="{A294FFE7-FA80-4A9C-8FDE-A71522E9BBE9}" destId="{1C02F904-A1D7-4101-BA10-868F4672C71F}" srcOrd="1" destOrd="0" presId="urn:microsoft.com/office/officeart/2005/8/layout/radial5"/>
    <dgm:cxn modelId="{8792D5A8-73F9-4E14-8D6A-34B71D15D9D5}" srcId="{42F72691-97C9-44A7-8B75-28D21256FDBC}" destId="{284D7757-D4F7-4145-B9A2-C89A8BDA2FDE}" srcOrd="3" destOrd="0" parTransId="{A294FFE7-FA80-4A9C-8FDE-A71522E9BBE9}" sibTransId="{EFF64930-4ACD-4BB3-B050-3EA741E1B19A}"/>
    <dgm:cxn modelId="{C13A3E50-F9B2-4D1F-BA9D-269203DF639D}" type="presOf" srcId="{D8918771-ABBC-4286-9150-282124620384}" destId="{10526FCC-8B59-4813-ABC6-F589EE3C9CF8}" srcOrd="0" destOrd="0" presId="urn:microsoft.com/office/officeart/2005/8/layout/radial5"/>
    <dgm:cxn modelId="{7DD4B138-76CC-4332-B599-69BC3AF84A49}" srcId="{42F72691-97C9-44A7-8B75-28D21256FDBC}" destId="{1ACAD55F-ACDA-413C-BE87-411EF970A7CA}" srcOrd="0" destOrd="0" parTransId="{A9BEA8BC-C102-4D48-A4C1-5D85E5582C7F}" sibTransId="{37414B5E-B42F-4782-A62A-8982D0106191}"/>
    <dgm:cxn modelId="{2C905436-9724-443B-A941-8E9AB72CD78B}" type="presOf" srcId="{D8918771-ABBC-4286-9150-282124620384}" destId="{4C84D079-C97A-4D2C-843B-31BB63650B44}" srcOrd="1" destOrd="0" presId="urn:microsoft.com/office/officeart/2005/8/layout/radial5"/>
    <dgm:cxn modelId="{8F52A002-FA4F-49BD-B7A4-622987037D6F}" srcId="{42F72691-97C9-44A7-8B75-28D21256FDBC}" destId="{EC72FE3F-2A04-474C-A917-C016A5F3967F}" srcOrd="1" destOrd="0" parTransId="{D8918771-ABBC-4286-9150-282124620384}" sibTransId="{36D2E1D7-6259-44FB-8FB1-F21786A7C99D}"/>
    <dgm:cxn modelId="{D7967C71-8568-4616-BF60-2F37D59E682A}" type="presOf" srcId="{A66C7DAB-D7C2-4641-B3BB-9C126C1A4495}" destId="{1C913885-FC6E-46C8-9F54-E4D5F18F2467}" srcOrd="0" destOrd="0" presId="urn:microsoft.com/office/officeart/2005/8/layout/radial5"/>
    <dgm:cxn modelId="{0D66A6C2-E44E-4B77-877C-AB428F14CD46}" type="presOf" srcId="{A9BEA8BC-C102-4D48-A4C1-5D85E5582C7F}" destId="{1F792743-44DF-42C5-BD9F-0B0BA59AEBF8}" srcOrd="0" destOrd="0" presId="urn:microsoft.com/office/officeart/2005/8/layout/radial5"/>
    <dgm:cxn modelId="{037ACA6C-4DF2-485D-804B-1C980BC388AB}" srcId="{662D76ED-A32D-4D31-B649-8688CF15C4C3}" destId="{42F72691-97C9-44A7-8B75-28D21256FDBC}" srcOrd="0" destOrd="0" parTransId="{33BFA477-EE72-4CD6-85BF-2140AAF4A3C7}" sibTransId="{353F7C56-A027-4818-B07D-8DDA8868C517}"/>
    <dgm:cxn modelId="{F4DB1943-78EE-4803-BC7D-20B229802E59}" type="presParOf" srcId="{0D9E50E6-C7BF-4E78-B5EA-AC413784413A}" destId="{023D2236-DD94-4A40-9F75-550125B63D2E}" srcOrd="0" destOrd="0" presId="urn:microsoft.com/office/officeart/2005/8/layout/radial5"/>
    <dgm:cxn modelId="{6271A354-ADD9-4752-B28D-4A42B2CB82ED}" type="presParOf" srcId="{0D9E50E6-C7BF-4E78-B5EA-AC413784413A}" destId="{1F792743-44DF-42C5-BD9F-0B0BA59AEBF8}" srcOrd="1" destOrd="0" presId="urn:microsoft.com/office/officeart/2005/8/layout/radial5"/>
    <dgm:cxn modelId="{4F964D39-7313-4E13-8EC4-7EAF88B4228F}" type="presParOf" srcId="{1F792743-44DF-42C5-BD9F-0B0BA59AEBF8}" destId="{8E86171E-637E-4CE7-AF20-81D137253361}" srcOrd="0" destOrd="0" presId="urn:microsoft.com/office/officeart/2005/8/layout/radial5"/>
    <dgm:cxn modelId="{71F800D1-7140-49A7-8E7E-F50001132EFB}" type="presParOf" srcId="{0D9E50E6-C7BF-4E78-B5EA-AC413784413A}" destId="{25DF5769-C587-429A-A146-840C33200215}" srcOrd="2" destOrd="0" presId="urn:microsoft.com/office/officeart/2005/8/layout/radial5"/>
    <dgm:cxn modelId="{EFBD1813-E126-4B12-A6E2-1FFC10DC4AB5}" type="presParOf" srcId="{0D9E50E6-C7BF-4E78-B5EA-AC413784413A}" destId="{10526FCC-8B59-4813-ABC6-F589EE3C9CF8}" srcOrd="3" destOrd="0" presId="urn:microsoft.com/office/officeart/2005/8/layout/radial5"/>
    <dgm:cxn modelId="{DFA7B5CA-856F-4B53-99DF-22918F4A6CCC}" type="presParOf" srcId="{10526FCC-8B59-4813-ABC6-F589EE3C9CF8}" destId="{4C84D079-C97A-4D2C-843B-31BB63650B44}" srcOrd="0" destOrd="0" presId="urn:microsoft.com/office/officeart/2005/8/layout/radial5"/>
    <dgm:cxn modelId="{F6D92643-0C2F-446A-8642-5435C8D21FEC}" type="presParOf" srcId="{0D9E50E6-C7BF-4E78-B5EA-AC413784413A}" destId="{C1FCA05D-3B80-47CB-A005-0061235470A7}" srcOrd="4" destOrd="0" presId="urn:microsoft.com/office/officeart/2005/8/layout/radial5"/>
    <dgm:cxn modelId="{68F2DCE9-CFC1-4360-BD96-06147A2AD74A}" type="presParOf" srcId="{0D9E50E6-C7BF-4E78-B5EA-AC413784413A}" destId="{9DCC26F5-3BD7-4011-A0F6-FA841789302B}" srcOrd="5" destOrd="0" presId="urn:microsoft.com/office/officeart/2005/8/layout/radial5"/>
    <dgm:cxn modelId="{0FAB6651-D13F-4890-89BB-CFAA94C14D3A}" type="presParOf" srcId="{9DCC26F5-3BD7-4011-A0F6-FA841789302B}" destId="{E17A07D8-141E-4E4E-BA59-7B8D504E4A77}" srcOrd="0" destOrd="0" presId="urn:microsoft.com/office/officeart/2005/8/layout/radial5"/>
    <dgm:cxn modelId="{C0BD2108-108C-4A7A-B426-AB69726F192F}" type="presParOf" srcId="{0D9E50E6-C7BF-4E78-B5EA-AC413784413A}" destId="{1C913885-FC6E-46C8-9F54-E4D5F18F2467}" srcOrd="6" destOrd="0" presId="urn:microsoft.com/office/officeart/2005/8/layout/radial5"/>
    <dgm:cxn modelId="{BE9AC761-222D-46C5-8565-7511C8C1761D}" type="presParOf" srcId="{0D9E50E6-C7BF-4E78-B5EA-AC413784413A}" destId="{81E120D4-091B-4C94-B4EF-5FAC74376A52}" srcOrd="7" destOrd="0" presId="urn:microsoft.com/office/officeart/2005/8/layout/radial5"/>
    <dgm:cxn modelId="{B6EC8EB4-D0F0-48C0-9118-767330703D23}" type="presParOf" srcId="{81E120D4-091B-4C94-B4EF-5FAC74376A52}" destId="{1C02F904-A1D7-4101-BA10-868F4672C71F}" srcOrd="0" destOrd="0" presId="urn:microsoft.com/office/officeart/2005/8/layout/radial5"/>
    <dgm:cxn modelId="{CC4A6B01-E447-4E15-8D50-DAFBFE52B5DA}" type="presParOf" srcId="{0D9E50E6-C7BF-4E78-B5EA-AC413784413A}" destId="{FC6D359E-646B-41D2-91D4-4107E121404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D2236-DD94-4A40-9F75-550125B63D2E}">
      <dsp:nvSpPr>
        <dsp:cNvPr id="0" name=""/>
        <dsp:cNvSpPr/>
      </dsp:nvSpPr>
      <dsp:spPr>
        <a:xfrm>
          <a:off x="3552301" y="820111"/>
          <a:ext cx="1964853" cy="1084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n-lt"/>
              <a:ea typeface="Calibri"/>
              <a:cs typeface="Calibri"/>
            </a:rPr>
            <a:t>Dr. </a:t>
          </a:r>
          <a:r>
            <a:rPr lang="en-US" sz="1000" b="1" kern="1200" dirty="0" err="1" smtClean="0">
              <a:latin typeface="+mn-lt"/>
              <a:ea typeface="Calibri"/>
              <a:cs typeface="Calibri"/>
            </a:rPr>
            <a:t>Cristinel</a:t>
          </a:r>
          <a:r>
            <a:rPr lang="en-US" sz="1000" b="1" kern="1200" dirty="0" smtClean="0">
              <a:latin typeface="+mn-lt"/>
              <a:ea typeface="Calibri"/>
              <a:cs typeface="Calibri"/>
            </a:rPr>
            <a:t> </a:t>
          </a:r>
          <a:r>
            <a:rPr lang="en-US" sz="1000" b="1" kern="1200" dirty="0" err="1" smtClean="0">
              <a:latin typeface="+mn-lt"/>
              <a:ea typeface="Calibri"/>
              <a:cs typeface="Calibri"/>
            </a:rPr>
            <a:t>Diaconu</a:t>
          </a:r>
          <a:r>
            <a:rPr lang="en-US" sz="1000" kern="1200" dirty="0" smtClean="0">
              <a:latin typeface="+mn-lt"/>
              <a:ea typeface="Calibri"/>
              <a:cs typeface="Calibri"/>
            </a:rPr>
            <a:t>, Chair </a:t>
          </a:r>
          <a:r>
            <a:rPr lang="en-US" sz="1000" kern="1200" dirty="0" err="1" smtClean="0">
              <a:latin typeface="+mn-lt"/>
              <a:ea typeface="Calibri"/>
              <a:cs typeface="Calibri"/>
            </a:rPr>
            <a:t>ISAB</a:t>
          </a:r>
          <a:r>
            <a:rPr lang="en-US" sz="1000" kern="1200" dirty="0" smtClean="0">
              <a:latin typeface="+mn-lt"/>
              <a:ea typeface="Calibri"/>
              <a:cs typeface="Calibri"/>
            </a:rPr>
            <a:t> </a:t>
          </a:r>
          <a:endParaRPr lang="ro-RO" sz="1000" kern="1200" dirty="0" smtClean="0">
            <a:latin typeface="+mn-lt"/>
            <a:ea typeface="Calibri"/>
            <a:cs typeface="Calibri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+mn-lt"/>
              <a:ea typeface="Calibri"/>
              <a:cs typeface="Calibri"/>
            </a:rPr>
            <a:t>(</a:t>
          </a:r>
          <a:r>
            <a:rPr lang="en-US" sz="1000" kern="1200" dirty="0" err="1" smtClean="0">
              <a:latin typeface="+mn-lt"/>
              <a:ea typeface="Calibri"/>
              <a:cs typeface="Calibri"/>
            </a:rPr>
            <a:t>CPP</a:t>
          </a:r>
          <a:r>
            <a:rPr lang="en-US" sz="1000" kern="1200" dirty="0" smtClean="0">
              <a:latin typeface="+mn-lt"/>
              <a:ea typeface="Calibri"/>
              <a:cs typeface="Calibri"/>
            </a:rPr>
            <a:t> Marseille, </a:t>
          </a:r>
          <a:r>
            <a:rPr lang="en-US" sz="1000" kern="1200" dirty="0" err="1" smtClean="0">
              <a:latin typeface="+mn-lt"/>
              <a:ea typeface="Calibri"/>
              <a:cs typeface="Calibri"/>
            </a:rPr>
            <a:t>CNRS</a:t>
          </a:r>
          <a:r>
            <a:rPr lang="en-US" sz="1000" kern="1200" dirty="0" smtClean="0">
              <a:latin typeface="+mn-lt"/>
              <a:ea typeface="Calibri"/>
              <a:cs typeface="Calibri"/>
            </a:rPr>
            <a:t>, </a:t>
          </a:r>
          <a:r>
            <a:rPr lang="en-US" sz="1000" kern="1200" dirty="0" err="1" smtClean="0">
              <a:latin typeface="+mn-lt"/>
              <a:ea typeface="Calibri"/>
              <a:cs typeface="Calibri"/>
            </a:rPr>
            <a:t>Franta</a:t>
          </a:r>
          <a:r>
            <a:rPr lang="en-US" sz="1000" kern="1200" dirty="0" smtClean="0">
              <a:latin typeface="+mn-lt"/>
              <a:ea typeface="Calibri"/>
              <a:cs typeface="Calibri"/>
            </a:rPr>
            <a:t>)</a:t>
          </a:r>
          <a:endParaRPr lang="en-US" sz="1000" kern="1200" dirty="0">
            <a:latin typeface="+mn-lt"/>
          </a:endParaRPr>
        </a:p>
      </dsp:txBody>
      <dsp:txXfrm>
        <a:off x="3840047" y="978937"/>
        <a:ext cx="1389361" cy="766883"/>
      </dsp:txXfrm>
    </dsp:sp>
    <dsp:sp modelId="{1F792743-44DF-42C5-BD9F-0B0BA59AEBF8}">
      <dsp:nvSpPr>
        <dsp:cNvPr id="0" name=""/>
        <dsp:cNvSpPr/>
      </dsp:nvSpPr>
      <dsp:spPr>
        <a:xfrm rot="20767477">
          <a:off x="5434425" y="805552"/>
          <a:ext cx="1583911" cy="277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35641" y="871131"/>
        <a:ext cx="1500538" cy="166747"/>
      </dsp:txXfrm>
    </dsp:sp>
    <dsp:sp modelId="{25DF5769-C587-429A-A146-840C33200215}">
      <dsp:nvSpPr>
        <dsp:cNvPr id="0" name=""/>
        <dsp:cNvSpPr/>
      </dsp:nvSpPr>
      <dsp:spPr>
        <a:xfrm>
          <a:off x="6984778" y="-27775"/>
          <a:ext cx="1964853" cy="1084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n-lt"/>
              <a:ea typeface="Calibri"/>
              <a:cs typeface="Calibri"/>
            </a:rPr>
            <a:t>Prof. John Harris</a:t>
          </a:r>
          <a:endParaRPr lang="ro-RO" sz="1000" b="1" kern="1200" dirty="0" smtClean="0">
            <a:latin typeface="+mn-lt"/>
            <a:ea typeface="Calibri"/>
            <a:cs typeface="Calibri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+mn-lt"/>
              <a:ea typeface="Calibri"/>
              <a:cs typeface="Calibri"/>
            </a:rPr>
            <a:t>(Univ. Yale, USA)</a:t>
          </a:r>
          <a:endParaRPr lang="en-US" sz="1000" kern="1200" dirty="0">
            <a:latin typeface="+mn-lt"/>
          </a:endParaRPr>
        </a:p>
      </dsp:txBody>
      <dsp:txXfrm>
        <a:off x="7272524" y="131051"/>
        <a:ext cx="1389361" cy="766883"/>
      </dsp:txXfrm>
    </dsp:sp>
    <dsp:sp modelId="{10526FCC-8B59-4813-ABC6-F589EE3C9CF8}">
      <dsp:nvSpPr>
        <dsp:cNvPr id="0" name=""/>
        <dsp:cNvSpPr/>
      </dsp:nvSpPr>
      <dsp:spPr>
        <a:xfrm rot="329912">
          <a:off x="5546341" y="1386472"/>
          <a:ext cx="1364348" cy="277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546533" y="1438060"/>
        <a:ext cx="1280975" cy="166747"/>
      </dsp:txXfrm>
    </dsp:sp>
    <dsp:sp modelId="{C1FCA05D-3B80-47CB-A005-0061235470A7}">
      <dsp:nvSpPr>
        <dsp:cNvPr id="0" name=""/>
        <dsp:cNvSpPr/>
      </dsp:nvSpPr>
      <dsp:spPr>
        <a:xfrm>
          <a:off x="6984781" y="1150532"/>
          <a:ext cx="1964853" cy="1084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n-lt"/>
              <a:ea typeface="Calibri"/>
              <a:cs typeface="Calibri"/>
            </a:rPr>
            <a:t>Dr. Philippe Bloch</a:t>
          </a:r>
          <a:r>
            <a:rPr lang="en-US" sz="1000" kern="1200" dirty="0" smtClean="0">
              <a:latin typeface="+mn-lt"/>
              <a:ea typeface="Calibri"/>
              <a:cs typeface="Calibri"/>
            </a:rPr>
            <a:t> </a:t>
          </a:r>
          <a:endParaRPr lang="ro-RO" sz="1000" kern="1200" dirty="0" smtClean="0">
            <a:latin typeface="+mn-lt"/>
            <a:ea typeface="Calibri"/>
            <a:cs typeface="Calibri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+mn-lt"/>
              <a:ea typeface="Calibri"/>
              <a:cs typeface="Calibri"/>
            </a:rPr>
            <a:t>(CERN , </a:t>
          </a:r>
          <a:r>
            <a:rPr lang="en-US" sz="1000" kern="1200" dirty="0" err="1" smtClean="0">
              <a:latin typeface="+mn-lt"/>
              <a:ea typeface="Calibri"/>
              <a:cs typeface="Calibri"/>
            </a:rPr>
            <a:t>Elvetia</a:t>
          </a:r>
          <a:r>
            <a:rPr lang="en-US" sz="1000" kern="1200" dirty="0" smtClean="0">
              <a:latin typeface="+mn-lt"/>
              <a:ea typeface="Calibri"/>
              <a:cs typeface="Calibri"/>
            </a:rPr>
            <a:t>)</a:t>
          </a:r>
          <a:endParaRPr lang="en-US" sz="1000" kern="1200" dirty="0">
            <a:latin typeface="+mn-lt"/>
          </a:endParaRPr>
        </a:p>
      </dsp:txBody>
      <dsp:txXfrm>
        <a:off x="7272527" y="1309358"/>
        <a:ext cx="1389361" cy="766883"/>
      </dsp:txXfrm>
    </dsp:sp>
    <dsp:sp modelId="{9DCC26F5-3BD7-4011-A0F6-FA841789302B}">
      <dsp:nvSpPr>
        <dsp:cNvPr id="0" name=""/>
        <dsp:cNvSpPr/>
      </dsp:nvSpPr>
      <dsp:spPr>
        <a:xfrm rot="10333763">
          <a:off x="2106201" y="1457436"/>
          <a:ext cx="1427289" cy="277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189191" y="1507382"/>
        <a:ext cx="1343916" cy="166747"/>
      </dsp:txXfrm>
    </dsp:sp>
    <dsp:sp modelId="{1C913885-FC6E-46C8-9F54-E4D5F18F2467}">
      <dsp:nvSpPr>
        <dsp:cNvPr id="0" name=""/>
        <dsp:cNvSpPr/>
      </dsp:nvSpPr>
      <dsp:spPr>
        <a:xfrm>
          <a:off x="75452" y="1294563"/>
          <a:ext cx="1964853" cy="1084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n-lt"/>
              <a:ea typeface="Calibri"/>
              <a:cs typeface="Calibri"/>
            </a:rPr>
            <a:t>Dr. </a:t>
          </a:r>
          <a:r>
            <a:rPr lang="en-US" sz="1000" b="1" kern="1200" dirty="0" err="1" smtClean="0">
              <a:latin typeface="+mn-lt"/>
              <a:ea typeface="Calibri"/>
              <a:cs typeface="Calibri"/>
            </a:rPr>
            <a:t>Eckhard</a:t>
          </a:r>
          <a:r>
            <a:rPr lang="en-US" sz="1000" b="1" kern="1200" dirty="0" smtClean="0">
              <a:latin typeface="+mn-lt"/>
              <a:ea typeface="Calibri"/>
              <a:cs typeface="Calibri"/>
            </a:rPr>
            <a:t> </a:t>
          </a:r>
          <a:r>
            <a:rPr lang="en-US" sz="1000" b="1" kern="1200" dirty="0" err="1" smtClean="0">
              <a:latin typeface="+mn-lt"/>
              <a:ea typeface="Calibri"/>
              <a:cs typeface="Calibri"/>
            </a:rPr>
            <a:t>Elsen</a:t>
          </a:r>
          <a:r>
            <a:rPr lang="en-US" sz="1000" kern="1200" dirty="0" smtClean="0">
              <a:latin typeface="+mn-lt"/>
              <a:ea typeface="Calibri"/>
              <a:cs typeface="Calibri"/>
            </a:rPr>
            <a:t> </a:t>
          </a:r>
          <a:endParaRPr lang="ro-RO" sz="1000" kern="1200" dirty="0" smtClean="0">
            <a:latin typeface="+mn-lt"/>
            <a:ea typeface="Calibri"/>
            <a:cs typeface="Calibri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+mn-lt"/>
              <a:ea typeface="Calibri"/>
              <a:cs typeface="Calibri"/>
            </a:rPr>
            <a:t>(</a:t>
          </a:r>
          <a:r>
            <a:rPr lang="en-US" sz="1000" kern="1200" dirty="0" err="1" smtClean="0">
              <a:latin typeface="+mn-lt"/>
              <a:ea typeface="Calibri"/>
              <a:cs typeface="Calibri"/>
            </a:rPr>
            <a:t>DESY</a:t>
          </a:r>
          <a:r>
            <a:rPr lang="en-US" sz="1000" kern="1200" dirty="0" smtClean="0">
              <a:latin typeface="+mn-lt"/>
              <a:ea typeface="Calibri"/>
              <a:cs typeface="Calibri"/>
            </a:rPr>
            <a:t>, Germania)</a:t>
          </a:r>
          <a:endParaRPr lang="en-US" sz="1000" kern="1200" dirty="0">
            <a:latin typeface="+mn-lt"/>
          </a:endParaRPr>
        </a:p>
      </dsp:txBody>
      <dsp:txXfrm>
        <a:off x="363198" y="1453389"/>
        <a:ext cx="1389361" cy="766883"/>
      </dsp:txXfrm>
    </dsp:sp>
    <dsp:sp modelId="{81E120D4-091B-4C94-B4EF-5FAC74376A52}">
      <dsp:nvSpPr>
        <dsp:cNvPr id="0" name=""/>
        <dsp:cNvSpPr/>
      </dsp:nvSpPr>
      <dsp:spPr>
        <a:xfrm rot="11589923">
          <a:off x="2071382" y="819321"/>
          <a:ext cx="1471509" cy="2779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153659" y="884398"/>
        <a:ext cx="1388136" cy="166747"/>
      </dsp:txXfrm>
    </dsp:sp>
    <dsp:sp modelId="{FC6D359E-646B-41D2-91D4-4107E1214041}">
      <dsp:nvSpPr>
        <dsp:cNvPr id="0" name=""/>
        <dsp:cNvSpPr/>
      </dsp:nvSpPr>
      <dsp:spPr>
        <a:xfrm>
          <a:off x="46209" y="0"/>
          <a:ext cx="1964853" cy="1084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+mn-lt"/>
              <a:ea typeface="Calibri"/>
              <a:cs typeface="Calibri"/>
            </a:rPr>
            <a:t>Prof. François Le </a:t>
          </a:r>
          <a:r>
            <a:rPr lang="en-US" sz="1000" b="1" kern="1200" dirty="0" err="1" smtClean="0">
              <a:latin typeface="+mn-lt"/>
              <a:ea typeface="Calibri"/>
              <a:cs typeface="Calibri"/>
            </a:rPr>
            <a:t>Dibe</a:t>
          </a:r>
          <a:r>
            <a:rPr lang="ro-RO" sz="1000" b="1" kern="1200" dirty="0" smtClean="0">
              <a:latin typeface="+mn-lt"/>
              <a:ea typeface="Calibri"/>
              <a:cs typeface="Calibri"/>
            </a:rPr>
            <a:t>r</a:t>
          </a:r>
          <a:r>
            <a:rPr lang="en-US" sz="1000" b="1" kern="1200" dirty="0" smtClean="0">
              <a:latin typeface="+mn-lt"/>
              <a:ea typeface="Calibri"/>
              <a:cs typeface="Calibri"/>
            </a:rPr>
            <a:t>der</a:t>
          </a:r>
          <a:r>
            <a:rPr lang="en-US" sz="1000" kern="1200" dirty="0" smtClean="0">
              <a:latin typeface="+mn-lt"/>
              <a:ea typeface="Calibri"/>
              <a:cs typeface="Calibri"/>
            </a:rPr>
            <a:t> </a:t>
          </a:r>
          <a:endParaRPr lang="ro-RO" sz="1000" kern="1200" dirty="0" smtClean="0">
            <a:latin typeface="+mn-lt"/>
            <a:ea typeface="Calibri"/>
            <a:cs typeface="Calibri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+mn-lt"/>
              <a:ea typeface="Calibri"/>
              <a:cs typeface="Calibri"/>
            </a:rPr>
            <a:t>(Univ. Paris VII, </a:t>
          </a:r>
          <a:r>
            <a:rPr lang="en-US" sz="1000" kern="1200" dirty="0" err="1" smtClean="0">
              <a:latin typeface="+mn-lt"/>
              <a:ea typeface="Calibri"/>
              <a:cs typeface="Calibri"/>
            </a:rPr>
            <a:t>Franta</a:t>
          </a:r>
          <a:r>
            <a:rPr lang="ro-RO" sz="1000" kern="1200" dirty="0" smtClean="0">
              <a:latin typeface="+mn-lt"/>
              <a:ea typeface="Calibri"/>
              <a:cs typeface="Calibri"/>
            </a:rPr>
            <a:t>)</a:t>
          </a:r>
          <a:endParaRPr lang="en-US" sz="1000" kern="1200" dirty="0">
            <a:latin typeface="+mn-lt"/>
          </a:endParaRPr>
        </a:p>
      </dsp:txBody>
      <dsp:txXfrm>
        <a:off x="333955" y="158826"/>
        <a:ext cx="1389361" cy="76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2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3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8BCF8-2398-4115-98EB-054544A22992}" type="datetimeFigureOut">
              <a:rPr lang="en-US" smtClean="0"/>
              <a:t>12/15/2013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D75A-85B7-458A-B137-31A92E40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04864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 smtClean="0"/>
              <a:t>Ziua IFA 2013</a:t>
            </a:r>
          </a:p>
          <a:p>
            <a:endParaRPr lang="ro-RO" sz="3200" b="1" dirty="0"/>
          </a:p>
          <a:p>
            <a:pPr algn="ctr"/>
            <a:r>
              <a:rPr lang="ro-RO" sz="3200" dirty="0" smtClean="0"/>
              <a:t>Programul Romania – CERN</a:t>
            </a:r>
          </a:p>
          <a:p>
            <a:pPr algn="ctr"/>
            <a:endParaRPr lang="ro-RO" sz="3200" dirty="0"/>
          </a:p>
          <a:p>
            <a:pPr algn="ctr"/>
            <a:r>
              <a:rPr lang="ro-RO" sz="3200" dirty="0" smtClean="0"/>
              <a:t>17.12.2013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48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756" y="80931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i="1" dirty="0" smtClean="0"/>
              <a:t>Realizari proiecte RO@CERN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31077" y="464260"/>
            <a:ext cx="1350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dirty="0" smtClean="0"/>
              <a:t>ALICE-IFIN  </a:t>
            </a:r>
          </a:p>
          <a:p>
            <a:r>
              <a:rPr lang="ro-RO" sz="1100" b="1" dirty="0" smtClean="0"/>
              <a:t>Dr</a:t>
            </a:r>
            <a:r>
              <a:rPr lang="ro-RO" sz="1100" b="1" dirty="0" smtClean="0"/>
              <a:t>. Mihai Petrovici</a:t>
            </a:r>
            <a:endParaRPr lang="en-US" sz="1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0" y="855718"/>
            <a:ext cx="921494" cy="11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72" y="864461"/>
            <a:ext cx="904917" cy="114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12" y="873205"/>
            <a:ext cx="928932" cy="112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946598"/>
            <a:ext cx="739982" cy="1064723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4" y="5253071"/>
            <a:ext cx="885825" cy="113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72" y="5276398"/>
            <a:ext cx="910932" cy="113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08" y="5235571"/>
            <a:ext cx="911532" cy="11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00781" y="464260"/>
            <a:ext cx="11079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100" dirty="0" smtClean="0"/>
              <a:t>ALICE-ISS</a:t>
            </a:r>
          </a:p>
          <a:p>
            <a:r>
              <a:rPr lang="ro-RO" sz="1100" b="1" dirty="0" smtClean="0"/>
              <a:t>Dr. Daniel Felea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37883" y="482333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dirty="0" smtClean="0"/>
              <a:t>ATLAS </a:t>
            </a:r>
          </a:p>
          <a:p>
            <a:pPr algn="ctr"/>
            <a:r>
              <a:rPr lang="ro-RO" sz="1100" b="1" dirty="0" smtClean="0"/>
              <a:t>Dr. Calin Alexa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76625" y="515711"/>
            <a:ext cx="1260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dirty="0" smtClean="0"/>
              <a:t>LHCb </a:t>
            </a:r>
          </a:p>
          <a:p>
            <a:pPr algn="ctr"/>
            <a:r>
              <a:rPr lang="ro-RO" sz="1100" b="1" dirty="0" smtClean="0"/>
              <a:t>Dr. Florin Maciuc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4515" y="6336423"/>
            <a:ext cx="1276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dirty="0" smtClean="0"/>
              <a:t>CONDEGRID </a:t>
            </a:r>
          </a:p>
          <a:p>
            <a:pPr algn="ctr"/>
            <a:r>
              <a:rPr lang="ro-RO" sz="1100" b="1" dirty="0" smtClean="0"/>
              <a:t>Dr. Mihnea Dulea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10044" y="6336423"/>
            <a:ext cx="1282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dirty="0" smtClean="0"/>
              <a:t>DIRAC</a:t>
            </a:r>
            <a:r>
              <a:rPr lang="ro-RO" sz="1100" b="1" dirty="0" smtClean="0"/>
              <a:t> </a:t>
            </a:r>
          </a:p>
          <a:p>
            <a:r>
              <a:rPr lang="ro-RO" sz="1100" b="1" dirty="0" smtClean="0"/>
              <a:t>Dr. Mircea Pentia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56982" y="6391174"/>
            <a:ext cx="16192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dirty="0" smtClean="0"/>
              <a:t>ISOLDE</a:t>
            </a:r>
          </a:p>
          <a:p>
            <a:r>
              <a:rPr lang="ro-RO" sz="1100" b="1" dirty="0" smtClean="0"/>
              <a:t>Dr. </a:t>
            </a:r>
            <a:r>
              <a:rPr lang="ro-RO" sz="1100" b="1" dirty="0" smtClean="0"/>
              <a:t>Nicolae Marginean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76625" y="6336423"/>
            <a:ext cx="1282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 dirty="0" smtClean="0"/>
              <a:t>n_TOF</a:t>
            </a:r>
          </a:p>
          <a:p>
            <a:r>
              <a:rPr lang="ro-RO" sz="1100" b="1" dirty="0" smtClean="0"/>
              <a:t>Dr. Tudor Glodariu</a:t>
            </a:r>
            <a:endParaRPr lang="en-US" sz="1100" b="1" dirty="0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808385046"/>
              </p:ext>
            </p:extLst>
          </p:nvPr>
        </p:nvGraphicFramePr>
        <p:xfrm>
          <a:off x="200005" y="1927738"/>
          <a:ext cx="8599973" cy="3361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35" y="5205502"/>
            <a:ext cx="863905" cy="113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2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800">
            <a:off x="6483368" y="1909164"/>
            <a:ext cx="2232724" cy="306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209214">
            <a:off x="6494245" y="391243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i="1" dirty="0" smtClean="0"/>
              <a:t>Brosura RO-CERN</a:t>
            </a:r>
            <a:endParaRPr lang="en-US" sz="1400" b="1" i="1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4745">
            <a:off x="1650317" y="4239250"/>
            <a:ext cx="2216129" cy="22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" y="3140968"/>
            <a:ext cx="4427983" cy="30243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7402" y="18864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i="1" dirty="0" smtClean="0"/>
              <a:t>A treia intalnire anuala ISAB – International Scientific Advisory Board </a:t>
            </a:r>
          </a:p>
          <a:p>
            <a:pPr algn="ctr"/>
            <a:r>
              <a:rPr lang="ro-RO" sz="1600" b="1" i="1" dirty="0" smtClean="0"/>
              <a:t>(22-24 octombrie 2013)</a:t>
            </a:r>
            <a:endParaRPr lang="ro-RO" sz="16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57380" y="6285806"/>
            <a:ext cx="45146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200" dirty="0" smtClean="0">
                <a:ea typeface="Calibri"/>
                <a:cs typeface="Calibri"/>
              </a:rPr>
              <a:t>De la stanga la dreapta: </a:t>
            </a:r>
            <a:r>
              <a:rPr lang="en-US" sz="1200" dirty="0" smtClean="0">
                <a:ea typeface="Calibri"/>
                <a:cs typeface="Calibri"/>
              </a:rPr>
              <a:t>Dr. </a:t>
            </a:r>
            <a:r>
              <a:rPr lang="en-US" sz="1200" dirty="0" err="1" smtClean="0">
                <a:ea typeface="Calibri"/>
                <a:cs typeface="Calibri"/>
              </a:rPr>
              <a:t>Eckhard</a:t>
            </a:r>
            <a:r>
              <a:rPr lang="en-US" sz="1200" dirty="0" smtClean="0">
                <a:ea typeface="Calibri"/>
                <a:cs typeface="Calibri"/>
              </a:rPr>
              <a:t> </a:t>
            </a:r>
            <a:r>
              <a:rPr lang="en-US" sz="1200" dirty="0" err="1" smtClean="0">
                <a:ea typeface="Calibri"/>
                <a:cs typeface="Calibri"/>
              </a:rPr>
              <a:t>Elsen</a:t>
            </a:r>
            <a:r>
              <a:rPr lang="ro-RO" sz="1200" dirty="0" smtClean="0">
                <a:ea typeface="Calibri"/>
                <a:cs typeface="Calibri"/>
              </a:rPr>
              <a:t>, </a:t>
            </a:r>
            <a:r>
              <a:rPr lang="en-US" sz="1200" dirty="0" smtClean="0">
                <a:ea typeface="Calibri"/>
                <a:cs typeface="Calibri"/>
              </a:rPr>
              <a:t>Prof. François Le </a:t>
            </a:r>
            <a:r>
              <a:rPr lang="en-US" sz="1200" dirty="0" err="1" smtClean="0">
                <a:ea typeface="Calibri"/>
                <a:cs typeface="Calibri"/>
              </a:rPr>
              <a:t>Dibe</a:t>
            </a:r>
            <a:r>
              <a:rPr lang="ro-RO" sz="1200" dirty="0" smtClean="0">
                <a:ea typeface="Calibri"/>
                <a:cs typeface="Calibri"/>
              </a:rPr>
              <a:t>r</a:t>
            </a:r>
            <a:r>
              <a:rPr lang="en-US" sz="1200" dirty="0" smtClean="0">
                <a:ea typeface="Calibri"/>
                <a:cs typeface="Calibri"/>
              </a:rPr>
              <a:t>der</a:t>
            </a:r>
            <a:r>
              <a:rPr lang="ro-RO" sz="1200" dirty="0" smtClean="0">
                <a:ea typeface="Calibri"/>
                <a:cs typeface="Calibri"/>
              </a:rPr>
              <a:t>, </a:t>
            </a:r>
            <a:r>
              <a:rPr lang="en-US" sz="1200" dirty="0" smtClean="0">
                <a:ea typeface="Calibri"/>
                <a:cs typeface="Calibri"/>
              </a:rPr>
              <a:t>Dr. Philippe Bloch</a:t>
            </a:r>
            <a:r>
              <a:rPr lang="ro-RO" sz="1200" dirty="0" smtClean="0">
                <a:ea typeface="Calibri"/>
                <a:cs typeface="Calibri"/>
              </a:rPr>
              <a:t>, </a:t>
            </a:r>
            <a:r>
              <a:rPr lang="ro-RO" sz="1200" dirty="0">
                <a:ea typeface="Calibri"/>
                <a:cs typeface="Calibri"/>
              </a:rPr>
              <a:t> </a:t>
            </a:r>
            <a:r>
              <a:rPr lang="ro-RO" sz="1200" dirty="0" smtClean="0">
                <a:ea typeface="Calibri"/>
                <a:cs typeface="Calibri"/>
              </a:rPr>
              <a:t>Dr. Cristinel Diaconu, </a:t>
            </a:r>
            <a:r>
              <a:rPr lang="en-US" sz="1200" dirty="0" smtClean="0">
                <a:ea typeface="Calibri"/>
                <a:cs typeface="Calibri"/>
              </a:rPr>
              <a:t>Prof</a:t>
            </a:r>
            <a:r>
              <a:rPr lang="en-US" sz="1200" dirty="0">
                <a:ea typeface="Calibri"/>
                <a:cs typeface="Calibri"/>
              </a:rPr>
              <a:t>. John </a:t>
            </a:r>
            <a:r>
              <a:rPr lang="en-US" sz="1200" dirty="0" smtClean="0">
                <a:ea typeface="Calibri"/>
                <a:cs typeface="Calibri"/>
              </a:rPr>
              <a:t>Harris</a:t>
            </a:r>
            <a:r>
              <a:rPr lang="en-US" sz="1400" dirty="0" smtClean="0">
                <a:ea typeface="Calibri"/>
                <a:cs typeface="Calibri"/>
              </a:rPr>
              <a:t> </a:t>
            </a:r>
            <a:endParaRPr lang="ro-RO" sz="1400" dirty="0">
              <a:ea typeface="Calibri"/>
              <a:cs typeface="Calibri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02361984"/>
              </p:ext>
            </p:extLst>
          </p:nvPr>
        </p:nvGraphicFramePr>
        <p:xfrm>
          <a:off x="107504" y="622273"/>
          <a:ext cx="9036496" cy="3111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00989916"/>
              </p:ext>
            </p:extLst>
          </p:nvPr>
        </p:nvGraphicFramePr>
        <p:xfrm>
          <a:off x="4355976" y="2852936"/>
          <a:ext cx="5402223" cy="384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905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33" y="0"/>
            <a:ext cx="4360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160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</dc:creator>
  <cp:lastModifiedBy>Francisc Aaron</cp:lastModifiedBy>
  <cp:revision>40</cp:revision>
  <dcterms:created xsi:type="dcterms:W3CDTF">2013-12-09T12:01:27Z</dcterms:created>
  <dcterms:modified xsi:type="dcterms:W3CDTF">2013-12-15T18:54:25Z</dcterms:modified>
</cp:coreProperties>
</file>